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tags/tag10.xml" ContentType="application/vnd.openxmlformats-officedocument.presentationml.tags+xml"/>
  <Override PartName="/ppt/notesSlides/notesSlide32.xml" ContentType="application/vnd.openxmlformats-officedocument.presentationml.notesSlide+xml"/>
  <Override PartName="/ppt/tags/tag1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0"/>
  </p:notesMasterIdLst>
  <p:sldIdLst>
    <p:sldId id="424" r:id="rId2"/>
    <p:sldId id="285" r:id="rId3"/>
    <p:sldId id="290" r:id="rId4"/>
    <p:sldId id="618" r:id="rId5"/>
    <p:sldId id="288" r:id="rId6"/>
    <p:sldId id="287" r:id="rId7"/>
    <p:sldId id="640" r:id="rId8"/>
    <p:sldId id="1620" r:id="rId9"/>
    <p:sldId id="1622" r:id="rId10"/>
    <p:sldId id="297" r:id="rId11"/>
    <p:sldId id="633" r:id="rId12"/>
    <p:sldId id="636" r:id="rId13"/>
    <p:sldId id="637" r:id="rId14"/>
    <p:sldId id="635" r:id="rId15"/>
    <p:sldId id="634" r:id="rId16"/>
    <p:sldId id="639" r:id="rId17"/>
    <p:sldId id="638" r:id="rId18"/>
    <p:sldId id="296" r:id="rId19"/>
    <p:sldId id="641" r:id="rId20"/>
    <p:sldId id="642" r:id="rId21"/>
    <p:sldId id="643" r:id="rId22"/>
    <p:sldId id="302" r:id="rId23"/>
    <p:sldId id="301" r:id="rId24"/>
    <p:sldId id="300" r:id="rId25"/>
    <p:sldId id="528" r:id="rId26"/>
    <p:sldId id="299" r:id="rId27"/>
    <p:sldId id="293" r:id="rId28"/>
    <p:sldId id="292" r:id="rId29"/>
    <p:sldId id="389" r:id="rId30"/>
    <p:sldId id="390" r:id="rId31"/>
    <p:sldId id="376" r:id="rId32"/>
    <p:sldId id="377" r:id="rId33"/>
    <p:sldId id="619" r:id="rId34"/>
    <p:sldId id="620" r:id="rId35"/>
    <p:sldId id="621" r:id="rId36"/>
    <p:sldId id="622" r:id="rId37"/>
    <p:sldId id="623" r:id="rId38"/>
    <p:sldId id="624" r:id="rId39"/>
    <p:sldId id="625" r:id="rId40"/>
    <p:sldId id="531" r:id="rId41"/>
    <p:sldId id="308" r:id="rId42"/>
    <p:sldId id="311" r:id="rId43"/>
    <p:sldId id="370" r:id="rId44"/>
    <p:sldId id="369" r:id="rId45"/>
    <p:sldId id="536" r:id="rId46"/>
    <p:sldId id="537" r:id="rId47"/>
    <p:sldId id="532" r:id="rId48"/>
    <p:sldId id="533" r:id="rId49"/>
    <p:sldId id="534" r:id="rId50"/>
    <p:sldId id="627" r:id="rId51"/>
    <p:sldId id="631" r:id="rId52"/>
    <p:sldId id="315" r:id="rId53"/>
    <p:sldId id="314" r:id="rId54"/>
    <p:sldId id="313" r:id="rId55"/>
    <p:sldId id="312" r:id="rId56"/>
    <p:sldId id="319" r:id="rId57"/>
    <p:sldId id="316" r:id="rId58"/>
    <p:sldId id="294" r:id="rId59"/>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B725A94A-3199-4A4A-8BB2-35C6167202C5}">
          <p14:sldIdLst>
            <p14:sldId id="424"/>
            <p14:sldId id="285"/>
            <p14:sldId id="290"/>
            <p14:sldId id="618"/>
            <p14:sldId id="288"/>
            <p14:sldId id="287"/>
            <p14:sldId id="640"/>
            <p14:sldId id="1620"/>
            <p14:sldId id="1622"/>
            <p14:sldId id="297"/>
            <p14:sldId id="633"/>
            <p14:sldId id="636"/>
            <p14:sldId id="637"/>
            <p14:sldId id="635"/>
            <p14:sldId id="634"/>
            <p14:sldId id="639"/>
            <p14:sldId id="638"/>
            <p14:sldId id="296"/>
            <p14:sldId id="641"/>
            <p14:sldId id="642"/>
            <p14:sldId id="643"/>
            <p14:sldId id="302"/>
            <p14:sldId id="301"/>
            <p14:sldId id="300"/>
            <p14:sldId id="528"/>
            <p14:sldId id="299"/>
            <p14:sldId id="293"/>
            <p14:sldId id="292"/>
            <p14:sldId id="389"/>
            <p14:sldId id="390"/>
            <p14:sldId id="376"/>
            <p14:sldId id="377"/>
            <p14:sldId id="619"/>
            <p14:sldId id="620"/>
            <p14:sldId id="621"/>
            <p14:sldId id="622"/>
            <p14:sldId id="623"/>
            <p14:sldId id="624"/>
            <p14:sldId id="625"/>
            <p14:sldId id="531"/>
            <p14:sldId id="308"/>
            <p14:sldId id="311"/>
            <p14:sldId id="370"/>
            <p14:sldId id="369"/>
            <p14:sldId id="536"/>
            <p14:sldId id="537"/>
            <p14:sldId id="532"/>
            <p14:sldId id="533"/>
            <p14:sldId id="534"/>
            <p14:sldId id="627"/>
            <p14:sldId id="631"/>
            <p14:sldId id="315"/>
            <p14:sldId id="314"/>
            <p14:sldId id="313"/>
            <p14:sldId id="312"/>
            <p14:sldId id="319"/>
            <p14:sldId id="316"/>
            <p14:sldId id="294"/>
          </p14:sldIdLst>
        </p14:section>
      </p14:sectionLst>
    </p:ext>
    <p:ext uri="{EFAFB233-063F-42B5-8137-9DF3F51BA10A}">
      <p15:sldGuideLst xmlns:p15="http://schemas.microsoft.com/office/powerpoint/2012/main">
        <p15:guide id="1" orient="horz" pos="1726">
          <p15:clr>
            <a:srgbClr val="A4A3A4"/>
          </p15:clr>
        </p15:guide>
        <p15:guide id="2" pos="280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5" initials="9"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B03D"/>
    <a:srgbClr val="FFC000"/>
    <a:srgbClr val="FF5050"/>
    <a:srgbClr val="6C407D"/>
    <a:srgbClr val="01ACBE"/>
    <a:srgbClr val="FCF8ED"/>
    <a:srgbClr val="C5B5CC"/>
    <a:srgbClr val="B6B6B6"/>
    <a:srgbClr val="6095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66" autoAdjust="0"/>
    <p:restoredTop sz="83891" autoAdjust="0"/>
  </p:normalViewPr>
  <p:slideViewPr>
    <p:cSldViewPr snapToGrid="0">
      <p:cViewPr varScale="1">
        <p:scale>
          <a:sx n="108" d="100"/>
          <a:sy n="108" d="100"/>
        </p:scale>
        <p:origin x="144" y="60"/>
      </p:cViewPr>
      <p:guideLst>
        <p:guide orient="horz" pos="1726"/>
        <p:guide pos="2802"/>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CE5518-05FF-4764-AAD0-0EE0E0605E4D}" type="datetimeFigureOut">
              <a:rPr lang="zh-CN" altLang="en-US" smtClean="0"/>
              <a:t>2020/11/27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8D101B-D118-41C2-9DB5-B1C1381AA95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超星发现系统是给大家准备的新生代文献数据库，也是大家今后做科研、课题、论文撰写的工具</a:t>
            </a:r>
            <a:endParaRPr lang="zh-CN" altLang="en-US" dirty="0"/>
          </a:p>
          <a:p>
            <a:r>
              <a:rPr lang="zh-CN" altLang="en-US" dirty="0"/>
              <a:t>首先先说一下超星为什么要做发现这个产品</a:t>
            </a:r>
          </a:p>
          <a:p>
            <a:r>
              <a:rPr lang="zh-CN" altLang="en-US" dirty="0"/>
              <a:t>大家平时做科研研究查找资料的时候，一般遇到的是这样的问题：那就是单一数据库没有办法去满足咱们科研资料的文献需求。那么解决方式是什么呢？最直接的就是找更多的数据库去获取更多的信息资源。但是带来的负面效果就是，信息多，文献多，这样就显得杂乱，乱是其次，最怕的就是耗时耗力，最后找到的资源还不全。</a:t>
            </a:r>
          </a:p>
          <a:p>
            <a:r>
              <a:rPr lang="zh-CN" altLang="en-US" dirty="0"/>
              <a:t>我们超星为了解决这个问题，希望把这些结构化、半结构化、非结构化的数据库全部集合到一个统一平台，所以超星发现应运而生。</a:t>
            </a:r>
          </a:p>
          <a:p>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0172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48D101B-D118-41C2-9DB5-B1C1381AA951}" type="slidenum">
              <a:rPr lang="zh-CN" altLang="en-US" smtClean="0"/>
              <a:t>14</a:t>
            </a:fld>
            <a:endParaRPr lang="zh-CN" altLang="en-US"/>
          </a:p>
        </p:txBody>
      </p:sp>
    </p:spTree>
    <p:extLst>
      <p:ext uri="{BB962C8B-B14F-4D97-AF65-F5344CB8AC3E}">
        <p14:creationId xmlns:p14="http://schemas.microsoft.com/office/powerpoint/2010/main" val="2938540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这里，可能很多人会意识到一个问题，因为我们在检索资源量大的时候，我们会发现全面和精准的检索结果在一定程度上是相悖的，因为你找到的东西越多，你就越难精准，如果越精准，检索到的结果可能就越少。那么，我们是如何在全面与精准之间找到一个平衡的呢？我们选择的就是智能检索的功能</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3441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比如说我们举个例子</a:t>
            </a:r>
          </a:p>
          <a:p>
            <a:r>
              <a:rPr lang="zh-CN" altLang="en-US" dirty="0"/>
              <a:t>我们在检索输电线路这个词的时候，同时匹配检索了它的其他学名：送电线路、供电线路等等</a:t>
            </a:r>
          </a:p>
          <a:p>
            <a:r>
              <a:rPr lang="zh-CN" altLang="en-US" dirty="0"/>
              <a:t>这样子的话，我们在检索一些关键词的时候，就不需要学名检索一遍，别名又检索一遍来防止遗漏，通过发现的智能检索可以节省我们很多的时间。</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6629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除此之外，还支持全称与简称的智能匹配</a:t>
            </a:r>
          </a:p>
          <a:p>
            <a:r>
              <a:rPr lang="zh-CN" altLang="en-US" dirty="0"/>
              <a:t>比如我们在检索物探的时候，同时检索了它的全称“地球物理勘探”。</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1815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第三个智能检索就是现用名与曾用名、中英文名的智能匹配，我们在检索一些机构单位的时候，我们可以同时检索这个单位机构的曾用名</a:t>
            </a:r>
          </a:p>
          <a:p>
            <a:r>
              <a:rPr lang="zh-CN" altLang="en-US" dirty="0"/>
              <a:t>比如说武汉理工大学，同时检索了曾用名武汉工业大学、武汉交通科技大学，以及它的简称、英文名等，全部都能够一站式的检索到。</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4320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同时，我们还提供了一个下位词的查询，这些在搜索一些比较基础的学科的时候，是比较有帮助的。</a:t>
            </a:r>
          </a:p>
          <a:p>
            <a:r>
              <a:rPr lang="zh-CN" altLang="en-US" dirty="0"/>
              <a:t>比如说电力这个关键词，我们就有一个下位词的检索提示框，点击进去之后，具体的风电、核电、火电这些下位词都可以进一步勾选，方便我们检索的时候逐步缩小我们的检索范围，</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0510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时，还有一个期刊的智能导航，比如说我们在检索一个关键词的时候，它正好有同名的期刊，比如说这个中国烟草科学，这样我们检索的时候不仅能够匹配到相关的文献，同时还能够把与我们关键词同名的期刊的导航全部展现出来，从</a:t>
            </a:r>
            <a:r>
              <a:rPr lang="en-US" altLang="zh-CN" dirty="0"/>
              <a:t>1961</a:t>
            </a:r>
            <a:r>
              <a:rPr lang="zh-CN" altLang="en-US" dirty="0"/>
              <a:t>年到</a:t>
            </a:r>
            <a:r>
              <a:rPr lang="en-US" altLang="zh-CN" dirty="0"/>
              <a:t>2020</a:t>
            </a:r>
            <a:r>
              <a:rPr lang="zh-CN" altLang="en-US" dirty="0"/>
              <a:t>年全部展现出来，点击进去就能够找到当期的文章，这就是我们期刊的智能导航。</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4356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最后，我们还能够提供智能提示功能，比如说我们在检索一些机构或者是专家名字的时候，不小心输入错了，这时候还能够提示你纠错。这就是我们智能提示的功能</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9053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为什么能做到这些，是因为超星发现</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以</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8</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万</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同位</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词表库，</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万主题词表库等，</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支持简称全称、学名别名、曾用名现用名等的智能匹配，从数据库中识别出有效的、潜在有用的资源，从而提升检全率，同时，</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以</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610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万作者库、</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20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万刊名表库等，实现不同维度的</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rPr>
              <a:t>聚类，缩小检索范围，提升检准率，节约读者时间；达到双赢的效果。</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t>25</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在资源获取方面，发现也是实现了一站式的资源整合获取方式，可以对接馆藏</a:t>
            </a:r>
            <a:r>
              <a:rPr lang="en-US" altLang="zh-CN" dirty="0"/>
              <a:t>OPAC</a:t>
            </a:r>
            <a:r>
              <a:rPr lang="zh-CN" altLang="en-US" dirty="0"/>
              <a:t>、读秀百链、以及单位购买的第三方数据商，目前可以整合上百种数据库。实现统一检索。</a:t>
            </a:r>
          </a:p>
        </p:txBody>
      </p:sp>
      <p:sp>
        <p:nvSpPr>
          <p:cNvPr id="4" name="灯片编号占位符 3"/>
          <p:cNvSpPr>
            <a:spLocks noGrp="1"/>
          </p:cNvSpPr>
          <p:nvPr>
            <p:ph type="sldNum" sz="quarter" idx="10"/>
          </p:nvPr>
        </p:nvSpPr>
        <p:spPr/>
        <p:txBody>
          <a:bodyPr/>
          <a:lstStyle/>
          <a:p>
            <a:fld id="{548D101B-D118-41C2-9DB5-B1C1381AA951}" type="slidenum">
              <a:rPr lang="zh-CN" altLang="en-US" smtClean="0"/>
              <a:t>26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大家好，今天我给大家介绍一下超星公司的一个致力于为读者提供知识服务的一站式平台</a:t>
            </a:r>
            <a:r>
              <a:rPr lang="en-US" altLang="zh-CN" dirty="0"/>
              <a:t>——</a:t>
            </a:r>
            <a:r>
              <a:rPr lang="zh-CN" altLang="en-US" dirty="0"/>
              <a:t>超星发现，通过它，可以为我们的读者查找学习资料、写论文、进行课题研究以及学术成果统计等提供帮助。</a:t>
            </a:r>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48D101B-D118-41C2-9DB5-B1C1381AA95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11895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以上介绍的就是我们超星发现的第一个功能，一站式检索。在这里我们进行一个小结。</a:t>
            </a:r>
          </a:p>
          <a:p>
            <a:r>
              <a:rPr lang="zh-CN" altLang="en-US" dirty="0"/>
              <a:t>一站式检索功能是通过海量的数字资源通，帮助用户全面地获取文献资源，最大程度的避免信息遗漏。同时，提供智能检索和多维度分面聚类，帮助用户精准的获取想要的文献资源。</a:t>
            </a:r>
          </a:p>
          <a:p>
            <a:r>
              <a:rPr lang="zh-CN" altLang="en-US" dirty="0"/>
              <a:t>这是我们超星发现的第一个功能，一站式检索功能</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8761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接下来的重头戏就是超星发现的第二个功能，大数据分析。这是是超星发现与其他数据库最大区别之一。</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651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现在各行各业都处于一个大数据时代，如何利用互联网</a:t>
            </a:r>
            <a:r>
              <a:rPr lang="en-US" altLang="zh-CN" dirty="0"/>
              <a:t>+</a:t>
            </a:r>
            <a:r>
              <a:rPr lang="zh-CN" altLang="en-US" dirty="0"/>
              <a:t>的环境，对海量的碎片化的信息，进行整合，从而把握全局、发现知识与知识的关联、跟踪学术动态呢？</a:t>
            </a:r>
          </a:p>
        </p:txBody>
      </p:sp>
      <p:sp>
        <p:nvSpPr>
          <p:cNvPr id="4" name="灯片编号占位符 3"/>
          <p:cNvSpPr>
            <a:spLocks noGrp="1"/>
          </p:cNvSpPr>
          <p:nvPr>
            <p:ph type="sldNum" sz="quarter" idx="10"/>
          </p:nvPr>
        </p:nvSpPr>
        <p:spPr/>
        <p:txBody>
          <a:bodyPr/>
          <a:lstStyle/>
          <a:p>
            <a:fld id="{548D101B-D118-41C2-9DB5-B1C1381AA951}" type="slidenum">
              <a:rPr lang="zh-CN" altLang="en-US" smtClean="0"/>
              <a:t>29</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超星发现，将海量的元数据进行分析，分类，形成可视化的图谱，通过趋势图、关联图、引证关系图等多种形式，为用户提供更加直观的结果，用户可以快速的发掘其中的关系、关联。</a:t>
            </a:r>
          </a:p>
        </p:txBody>
      </p:sp>
      <p:sp>
        <p:nvSpPr>
          <p:cNvPr id="4" name="灯片编号占位符 3"/>
          <p:cNvSpPr>
            <a:spLocks noGrp="1"/>
          </p:cNvSpPr>
          <p:nvPr>
            <p:ph type="sldNum" sz="quarter" idx="10"/>
          </p:nvPr>
        </p:nvSpPr>
        <p:spPr/>
        <p:txBody>
          <a:bodyPr/>
          <a:lstStyle/>
          <a:p>
            <a:fld id="{548D101B-D118-41C2-9DB5-B1C1381AA951}" type="slidenum">
              <a:rPr lang="zh-CN" altLang="en-US" smtClean="0"/>
              <a:t>30</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首先，我们在检索每一个关键词的时候，比如我现在检索核电站这个关键词，我会看到在右侧有一个可视化的按钮，这个可视化的按钮点击进去，就会跳转到这样的一个页面，我们可以看待这个页面有非常多的图表，这一些图表就是通过大数据分析展示出来的可视化结果，这些图表具体有什么作用，我们接下来会一步一步去介绍。</a:t>
            </a:r>
          </a:p>
          <a:p>
            <a:endParaRPr lang="zh-CN" altLang="en-US" dirty="0"/>
          </a:p>
        </p:txBody>
      </p:sp>
      <p:sp>
        <p:nvSpPr>
          <p:cNvPr id="4" name="灯片编号占位符 3"/>
          <p:cNvSpPr>
            <a:spLocks noGrp="1"/>
          </p:cNvSpPr>
          <p:nvPr>
            <p:ph type="sldNum" sz="quarter" idx="10"/>
          </p:nvPr>
        </p:nvSpPr>
        <p:spPr/>
        <p:txBody>
          <a:bodyPr/>
          <a:lstStyle/>
          <a:p>
            <a:fld id="{398D54CC-C819-4C74-A30E-A9474DC64469}" type="slidenum">
              <a:rPr lang="zh-CN" altLang="en-US" smtClean="0"/>
              <a:t>31</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现在我先介绍的是检索框下方的一个相关论著发文量的趋势图，这个趋势图是大家第一个也是第一眼看到的学术趋势分析的图表，那么我们现在的检索词是</a:t>
            </a:r>
            <a:r>
              <a:rPr lang="zh-CN" altLang="en-US" dirty="0"/>
              <a:t>新冠肺炎</a:t>
            </a:r>
            <a:r>
              <a:rPr lang="zh-CN" altLang="zh-CN" dirty="0"/>
              <a:t>，在趋势图中我们可以看到在</a:t>
            </a:r>
            <a:r>
              <a:rPr lang="en-US" altLang="zh-CN" dirty="0"/>
              <a:t>2019</a:t>
            </a:r>
            <a:r>
              <a:rPr lang="zh-CN" altLang="en-US" dirty="0"/>
              <a:t>年的时候，这个趋势图的发文量有所抬高，这是为什么呢？我们去百度查一下会发现，在</a:t>
            </a:r>
            <a:r>
              <a:rPr lang="en-US" altLang="zh-CN" dirty="0"/>
              <a:t>2019</a:t>
            </a:r>
            <a:r>
              <a:rPr lang="zh-CN" altLang="en-US" dirty="0"/>
              <a:t>年</a:t>
            </a:r>
            <a:r>
              <a:rPr lang="en-US" altLang="zh-CN" dirty="0"/>
              <a:t>12</a:t>
            </a:r>
            <a:r>
              <a:rPr lang="zh-CN" altLang="en-US" dirty="0"/>
              <a:t>月爆发了新冠病毒，那么新冠肺炎这个关键词就成为了热词，我们将鼠标移动到趋势图</a:t>
            </a:r>
            <a:r>
              <a:rPr lang="en-US" altLang="zh-CN" dirty="0"/>
              <a:t>2020</a:t>
            </a:r>
            <a:r>
              <a:rPr lang="zh-CN" altLang="en-US" dirty="0"/>
              <a:t>年的位置，我们就可以看到当前发文量有多少，鼠标悬停点击左键，我们就可以直接把新冠肺炎</a:t>
            </a:r>
            <a:r>
              <a:rPr lang="en-US" altLang="zh-CN" dirty="0"/>
              <a:t>2020</a:t>
            </a:r>
            <a:r>
              <a:rPr lang="zh-CN" altLang="en-US" dirty="0"/>
              <a:t>年的文献资料在底下的页面全部筛选出来</a:t>
            </a:r>
          </a:p>
          <a:p>
            <a:endParaRPr lang="zh-CN" altLang="en-US" dirty="0"/>
          </a:p>
        </p:txBody>
      </p:sp>
      <p:sp>
        <p:nvSpPr>
          <p:cNvPr id="4" name="灯片编号占位符 3"/>
          <p:cNvSpPr>
            <a:spLocks noGrp="1"/>
          </p:cNvSpPr>
          <p:nvPr>
            <p:ph type="sldNum" sz="quarter" idx="10"/>
          </p:nvPr>
        </p:nvSpPr>
        <p:spPr/>
        <p:txBody>
          <a:bodyPr/>
          <a:lstStyle/>
          <a:p>
            <a:fld id="{398D54CC-C819-4C74-A30E-A9474DC64469}" type="slidenum">
              <a:rPr lang="zh-CN" altLang="en-US" smtClean="0"/>
              <a:t>32</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发现的学术趋势不仅仅能够分析一个关键词的学术趋势，我们还能够进行多个关键词的发文趋势进行一个对比。</a:t>
            </a:r>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398D54CC-C819-4C74-A30E-A9474DC64469}" type="slidenum">
              <a:rPr lang="zh-CN" altLang="en-US" smtClean="0"/>
              <a:t>33</a:t>
            </a:fld>
            <a:endParaRPr lang="zh-CN" altLang="en-US"/>
          </a:p>
        </p:txBody>
      </p:sp>
    </p:spTree>
    <p:extLst>
      <p:ext uri="{BB962C8B-B14F-4D97-AF65-F5344CB8AC3E}">
        <p14:creationId xmlns:p14="http://schemas.microsoft.com/office/powerpoint/2010/main" val="3001981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比如说我们在检索关键词的时候，在检索页面右下侧有一个多主题对比的功能，点击进去，就会跳转到多主题对比的页面</a:t>
            </a:r>
            <a:endParaRPr lang="zh-CN" altLang="en-US"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398D54CC-C819-4C74-A30E-A9474DC64469}" type="slidenum">
              <a:rPr lang="zh-CN" altLang="en-US" smtClean="0"/>
              <a:t>34</a:t>
            </a:fld>
            <a:endParaRPr lang="zh-CN" altLang="en-US"/>
          </a:p>
        </p:txBody>
      </p:sp>
    </p:spTree>
    <p:extLst>
      <p:ext uri="{BB962C8B-B14F-4D97-AF65-F5344CB8AC3E}">
        <p14:creationId xmlns:p14="http://schemas.microsoft.com/office/powerpoint/2010/main" val="1483805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在这里，输入两个关键词进行对比“新型冠状病毒”与“冠状病毒”，我们选择期刊学术发展趋势图进行对比，将鼠标悬停，可以显示年份与热度的对比</a:t>
            </a:r>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 我们发现，在</a:t>
            </a:r>
            <a:r>
              <a:rPr lang="en-US" altLang="zh-CN" sz="1200" b="0" i="0" u="none" strike="noStrike" kern="1200" dirty="0">
                <a:solidFill>
                  <a:schemeClr val="tx1"/>
                </a:solidFill>
                <a:effectLst/>
                <a:latin typeface="+mn-lt"/>
                <a:ea typeface="+mn-ea"/>
                <a:cs typeface="+mn-cs"/>
              </a:rPr>
              <a:t>2003</a:t>
            </a:r>
            <a:r>
              <a:rPr lang="zh-CN" altLang="en-US" sz="1200" b="0" i="0" u="none" strike="noStrike" kern="1200" dirty="0">
                <a:solidFill>
                  <a:schemeClr val="tx1"/>
                </a:solidFill>
                <a:effectLst/>
                <a:latin typeface="+mn-lt"/>
                <a:ea typeface="+mn-ea"/>
                <a:cs typeface="+mn-cs"/>
              </a:rPr>
              <a:t>年的时候，冠状病毒的发文量比新型冠状病毒的发文量要高很多。根据大数据分析显示，新冠病毒的研究并不是最近才有的事情，在</a:t>
            </a:r>
            <a:r>
              <a:rPr lang="en-US" altLang="zh-CN" sz="1200" b="0" i="0" u="none" strike="noStrike" kern="1200" dirty="0">
                <a:solidFill>
                  <a:schemeClr val="tx1"/>
                </a:solidFill>
                <a:effectLst/>
                <a:latin typeface="+mn-lt"/>
                <a:ea typeface="+mn-ea"/>
                <a:cs typeface="+mn-cs"/>
              </a:rPr>
              <a:t>2003</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SARS</a:t>
            </a:r>
            <a:r>
              <a:rPr lang="zh-CN" altLang="en-US" sz="1200" b="0" i="0" u="none" strike="noStrike" kern="1200" dirty="0">
                <a:solidFill>
                  <a:schemeClr val="tx1"/>
                </a:solidFill>
                <a:effectLst/>
                <a:latin typeface="+mn-lt"/>
                <a:ea typeface="+mn-ea"/>
                <a:cs typeface="+mn-cs"/>
              </a:rPr>
              <a:t>爆发期间，冠状病毒的研究就出现过一个陡然的高峰，其中，就首次出现了“新型冠状病毒”的术语及集中研究（下图中</a:t>
            </a:r>
            <a:r>
              <a:rPr lang="en-US" altLang="zh-CN" sz="1200" b="0" i="0" u="none" strike="noStrike" kern="1200" dirty="0">
                <a:solidFill>
                  <a:schemeClr val="tx1"/>
                </a:solidFill>
                <a:effectLst/>
                <a:latin typeface="+mn-lt"/>
                <a:ea typeface="+mn-ea"/>
                <a:cs typeface="+mn-cs"/>
              </a:rPr>
              <a:t>2003</a:t>
            </a:r>
            <a:r>
              <a:rPr lang="zh-CN" altLang="en-US" sz="1200" b="0" i="0" u="none" strike="noStrike" kern="1200" dirty="0">
                <a:solidFill>
                  <a:schemeClr val="tx1"/>
                </a:solidFill>
                <a:effectLst/>
                <a:latin typeface="+mn-lt"/>
                <a:ea typeface="+mn-ea"/>
                <a:cs typeface="+mn-cs"/>
              </a:rPr>
              <a:t>年开始的蓝色曲线）。不过，由于这个时期的肺炎很快被命名为“非典型肺炎”，简称“非典”，人们就不再突出使用“新型冠状病毒”肺炎的说法。沉寂了</a:t>
            </a:r>
            <a:r>
              <a:rPr lang="en-US" altLang="zh-CN" sz="1200" b="0" i="0" u="none" strike="noStrike" kern="1200" dirty="0">
                <a:solidFill>
                  <a:schemeClr val="tx1"/>
                </a:solidFill>
                <a:effectLst/>
                <a:latin typeface="+mn-lt"/>
                <a:ea typeface="+mn-ea"/>
                <a:cs typeface="+mn-cs"/>
              </a:rPr>
              <a:t>17</a:t>
            </a:r>
            <a:r>
              <a:rPr lang="zh-CN" altLang="en-US" sz="1200" b="0" i="0" u="none" strike="noStrike" kern="1200" dirty="0">
                <a:solidFill>
                  <a:schemeClr val="tx1"/>
                </a:solidFill>
                <a:effectLst/>
                <a:latin typeface="+mn-lt"/>
                <a:ea typeface="+mn-ea"/>
                <a:cs typeface="+mn-cs"/>
              </a:rPr>
              <a:t>年后，</a:t>
            </a:r>
            <a:r>
              <a:rPr lang="en-US" altLang="zh-CN" sz="1200" b="0" i="0" u="none" strike="noStrike" kern="1200" dirty="0">
                <a:solidFill>
                  <a:schemeClr val="tx1"/>
                </a:solidFill>
                <a:effectLst/>
                <a:latin typeface="+mn-lt"/>
                <a:ea typeface="+mn-ea"/>
                <a:cs typeface="+mn-cs"/>
              </a:rPr>
              <a:t>2019</a:t>
            </a:r>
            <a:r>
              <a:rPr lang="zh-CN" altLang="en-US" sz="1200" b="0" i="0" u="none" strike="noStrike" kern="1200" dirty="0">
                <a:solidFill>
                  <a:schemeClr val="tx1"/>
                </a:solidFill>
                <a:effectLst/>
                <a:latin typeface="+mn-lt"/>
                <a:ea typeface="+mn-ea"/>
                <a:cs typeface="+mn-cs"/>
              </a:rPr>
              <a:t>年，随着湖北武汉疫情爆发和此次致病病毒被命名为“新型冠状病毒”，简称“新冠病毒”，有关“新型冠状病毒”的报道在</a:t>
            </a:r>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年至今迅速达到</a:t>
            </a:r>
            <a:r>
              <a:rPr lang="en-US" altLang="zh-CN" sz="1200" b="0" i="0" u="none" strike="noStrike" kern="1200" dirty="0">
                <a:solidFill>
                  <a:schemeClr val="tx1"/>
                </a:solidFill>
                <a:effectLst/>
                <a:latin typeface="+mn-lt"/>
                <a:ea typeface="+mn-ea"/>
                <a:cs typeface="+mn-cs"/>
              </a:rPr>
              <a:t>8487</a:t>
            </a:r>
            <a:r>
              <a:rPr lang="zh-CN" altLang="en-US" sz="1200" b="0" i="0" u="none" strike="noStrike" kern="1200" dirty="0">
                <a:solidFill>
                  <a:schemeClr val="tx1"/>
                </a:solidFill>
                <a:effectLst/>
                <a:latin typeface="+mn-lt"/>
                <a:ea typeface="+mn-ea"/>
                <a:cs typeface="+mn-cs"/>
              </a:rPr>
              <a:t>篇，而它的上位分类“冠状病毒“也仅仅只有</a:t>
            </a:r>
            <a:r>
              <a:rPr lang="en-US" altLang="zh-CN" sz="1200" b="0" i="0" u="none" strike="noStrike" kern="1200" dirty="0">
                <a:solidFill>
                  <a:schemeClr val="tx1"/>
                </a:solidFill>
                <a:effectLst/>
                <a:latin typeface="+mn-lt"/>
                <a:ea typeface="+mn-ea"/>
                <a:cs typeface="+mn-cs"/>
              </a:rPr>
              <a:t>352</a:t>
            </a:r>
            <a:r>
              <a:rPr lang="zh-CN" altLang="en-US" sz="1200" b="0" i="0" u="none" strike="noStrike" kern="1200" dirty="0">
                <a:solidFill>
                  <a:schemeClr val="tx1"/>
                </a:solidFill>
                <a:effectLst/>
                <a:latin typeface="+mn-lt"/>
                <a:ea typeface="+mn-ea"/>
                <a:cs typeface="+mn-cs"/>
              </a:rPr>
              <a:t>篇。</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398D54CC-C819-4C74-A30E-A9474DC64469}" type="slidenum">
              <a:rPr lang="zh-CN" altLang="en-US" smtClean="0"/>
              <a:t>35</a:t>
            </a:fld>
            <a:endParaRPr lang="zh-CN" altLang="en-US"/>
          </a:p>
        </p:txBody>
      </p:sp>
    </p:spTree>
    <p:extLst>
      <p:ext uri="{BB962C8B-B14F-4D97-AF65-F5344CB8AC3E}">
        <p14:creationId xmlns:p14="http://schemas.microsoft.com/office/powerpoint/2010/main" val="291894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98D54CC-C819-4C74-A30E-A9474DC64469}" type="slidenum">
              <a:rPr lang="zh-CN" altLang="en-US" smtClean="0"/>
              <a:t>36</a:t>
            </a:fld>
            <a:endParaRPr lang="zh-CN" altLang="en-US"/>
          </a:p>
        </p:txBody>
      </p:sp>
    </p:spTree>
    <p:extLst>
      <p:ext uri="{BB962C8B-B14F-4D97-AF65-F5344CB8AC3E}">
        <p14:creationId xmlns:p14="http://schemas.microsoft.com/office/powerpoint/2010/main" val="2756226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48D101B-D118-41C2-9DB5-B1C1381AA951}" type="slidenum">
              <a:rPr lang="zh-CN" altLang="en-US" smtClean="0"/>
              <a:t>4</a:t>
            </a:fld>
            <a:endParaRPr lang="zh-CN" altLang="en-US"/>
          </a:p>
        </p:txBody>
      </p:sp>
    </p:spTree>
    <p:extLst>
      <p:ext uri="{BB962C8B-B14F-4D97-AF65-F5344CB8AC3E}">
        <p14:creationId xmlns:p14="http://schemas.microsoft.com/office/powerpoint/2010/main" val="1351334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们点击可视化图谱之后，看到最多的就是这个可视化的图谱。这个知识关联图谱会按照我们检索关键词与其他关键词的一个相关度形成一个知识关联图谱。这个知识关联图谱会根据相关性高低按照颜色进行划分。相关性最高的是红色，离得最近，其次是黄色，最后是灰色。这样一个知识关联图谱，对于我们研究中对知识的应用与创新，起到了一个启发作用，也是作为一个辅助检索的功能</a:t>
            </a:r>
          </a:p>
          <a:p>
            <a:endParaRPr lang="zh-CN" altLang="en-US" dirty="0"/>
          </a:p>
        </p:txBody>
      </p:sp>
      <p:sp>
        <p:nvSpPr>
          <p:cNvPr id="4" name="灯片编号占位符 3"/>
          <p:cNvSpPr>
            <a:spLocks noGrp="1"/>
          </p:cNvSpPr>
          <p:nvPr>
            <p:ph type="sldNum" sz="quarter" idx="10"/>
          </p:nvPr>
        </p:nvSpPr>
        <p:spPr/>
        <p:txBody>
          <a:bodyPr/>
          <a:lstStyle/>
          <a:p>
            <a:fld id="{398D54CC-C819-4C74-A30E-A9474DC64469}" type="slidenum">
              <a:rPr lang="zh-CN" altLang="en-US" smtClean="0"/>
              <a:t>37</a:t>
            </a:fld>
            <a:endParaRPr lang="zh-CN" altLang="en-US"/>
          </a:p>
        </p:txBody>
      </p:sp>
    </p:spTree>
    <p:extLst>
      <p:ext uri="{BB962C8B-B14F-4D97-AF65-F5344CB8AC3E}">
        <p14:creationId xmlns:p14="http://schemas.microsoft.com/office/powerpoint/2010/main" val="2046301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lang="zh-CN" altLang="en-US" dirty="0"/>
              <a:t>比如说我们举个例子，我们在检索新型冠状病毒的时候，相关性最大的是疫情，这些关键词可以互动的，比如说我们点击这个</a:t>
            </a:r>
            <a:r>
              <a:rPr lang="zh-CN" altLang="en-US" dirty="0">
                <a:sym typeface="+mn-ea"/>
              </a:rPr>
              <a:t>疫情</a:t>
            </a:r>
            <a:r>
              <a:rPr lang="zh-CN" altLang="en-US" dirty="0"/>
              <a:t>，就可以跳转到以</a:t>
            </a:r>
            <a:r>
              <a:rPr lang="zh-CN" altLang="en-US" dirty="0">
                <a:sym typeface="+mn-ea"/>
              </a:rPr>
              <a:t>疫情</a:t>
            </a:r>
            <a:r>
              <a:rPr lang="zh-CN" altLang="en-US" dirty="0"/>
              <a:t>为中心的知识关联图谱，通过这个图谱我们就可以看到与</a:t>
            </a:r>
            <a:r>
              <a:rPr lang="zh-CN" altLang="en-US" dirty="0">
                <a:sym typeface="+mn-ea"/>
              </a:rPr>
              <a:t>疫情</a:t>
            </a:r>
            <a:r>
              <a:rPr lang="zh-CN" altLang="en-US" dirty="0"/>
              <a:t>有关的知识有哪些，在右侧有一个相关论著，里面有一个更多的功能，点击进去，就可以跳转到文献检索的页面</a:t>
            </a:r>
          </a:p>
          <a:p>
            <a:r>
              <a:rPr lang="zh-CN" altLang="zh-CN" dirty="0"/>
              <a:t>就能够把</a:t>
            </a:r>
            <a:r>
              <a:rPr lang="zh-CN" altLang="en-US" dirty="0"/>
              <a:t>新型冠状病毒</a:t>
            </a:r>
            <a:r>
              <a:rPr lang="zh-CN" altLang="zh-CN" dirty="0"/>
              <a:t>中与</a:t>
            </a:r>
            <a:r>
              <a:rPr lang="zh-CN" altLang="en-US" dirty="0"/>
              <a:t>疫情</a:t>
            </a:r>
            <a:r>
              <a:rPr lang="zh-CN" altLang="zh-CN" dirty="0"/>
              <a:t>的文献进一步筛选出来，就可以看到这样的一个结果。这样的一个跳转功能，在我们研究过程中就更便捷，更具有逻辑性，</a:t>
            </a:r>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398D54CC-C819-4C74-A30E-A9474DC64469}" type="slidenum">
              <a:rPr lang="zh-CN" altLang="en-US" smtClean="0"/>
              <a:t>38</a:t>
            </a:fld>
            <a:endParaRPr lang="zh-CN" altLang="en-US"/>
          </a:p>
        </p:txBody>
      </p:sp>
    </p:spTree>
    <p:extLst>
      <p:ext uri="{BB962C8B-B14F-4D97-AF65-F5344CB8AC3E}">
        <p14:creationId xmlns:p14="http://schemas.microsoft.com/office/powerpoint/2010/main" val="3434913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我们这个知识关联图谱不仅能够提供知识与知识之间的关联，还能够提供知识与机构，甚至是知识与人的关联图谱。这样我们就能够看到我们检索的关键词在这个领域有哪些机构的发展是更靠前的，更加权威的，有哪些人在我们检索的这些关键词领域更加权威更加先进的研究成果，同时我们检索的所有的知识关联图谱会根据检索词的筛选条件而变化，比如说时间，我现在检索的是旅游管理，这个是这么多年来研究发文量最高的相关度最高的几位专家的名称，但是如果我选择</a:t>
            </a:r>
            <a:r>
              <a:rPr lang="en-US" altLang="zh-CN" dirty="0"/>
              <a:t>2010</a:t>
            </a:r>
            <a:r>
              <a:rPr lang="zh-CN" altLang="en-US" dirty="0"/>
              <a:t>年到</a:t>
            </a:r>
            <a:r>
              <a:rPr lang="en-US" altLang="zh-CN" dirty="0"/>
              <a:t>2019</a:t>
            </a:r>
            <a:r>
              <a:rPr lang="zh-CN" altLang="en-US" dirty="0"/>
              <a:t>年这个时间段进行筛选的话，那检索出来的结果可能会出现改变，因为有些专家在这个时间段的研究会比较频繁，或者是在这个时间段内的研究成果没有那么多，这些知识关联图谱都会进行相应的调整。这个就是我们的知识关联图谱的作用</a:t>
            </a:r>
          </a:p>
          <a:p>
            <a:endParaRPr lang="zh-CN" altLang="en-US" dirty="0"/>
          </a:p>
        </p:txBody>
      </p:sp>
      <p:sp>
        <p:nvSpPr>
          <p:cNvPr id="4" name="灯片编号占位符 3"/>
          <p:cNvSpPr>
            <a:spLocks noGrp="1"/>
          </p:cNvSpPr>
          <p:nvPr>
            <p:ph type="sldNum" sz="quarter" idx="10"/>
          </p:nvPr>
        </p:nvSpPr>
        <p:spPr/>
        <p:txBody>
          <a:bodyPr/>
          <a:lstStyle/>
          <a:p>
            <a:fld id="{398D54CC-C819-4C74-A30E-A9474DC64469}" type="slidenum">
              <a:rPr lang="zh-CN" altLang="en-US" smtClean="0"/>
              <a:t>39</a:t>
            </a:fld>
            <a:endParaRPr lang="zh-CN" altLang="en-US"/>
          </a:p>
        </p:txBody>
      </p:sp>
    </p:spTree>
    <p:extLst>
      <p:ext uri="{BB962C8B-B14F-4D97-AF65-F5344CB8AC3E}">
        <p14:creationId xmlns:p14="http://schemas.microsoft.com/office/powerpoint/2010/main" val="1709293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用户在写论文的时候，如何利用超星发现确定选题呢？写论文时，通过发现的多主题对比分析，对比几个关键词的发展趋势，从而确定选题。比如我输入人工智能、互联网</a:t>
            </a:r>
            <a:r>
              <a:rPr lang="en-US" altLang="zh-CN" dirty="0"/>
              <a:t>+</a:t>
            </a:r>
            <a:r>
              <a:rPr lang="zh-CN" altLang="en-US" dirty="0"/>
              <a:t>两个词，通过趋势图可以看出，人工智能的发文量且预测量成持续上升的趋势，可见，关于人工智能的研究将会成为未来的热门之选。</a:t>
            </a:r>
          </a:p>
        </p:txBody>
      </p:sp>
      <p:sp>
        <p:nvSpPr>
          <p:cNvPr id="4" name="灯片编号占位符 3"/>
          <p:cNvSpPr>
            <a:spLocks noGrp="1"/>
          </p:cNvSpPr>
          <p:nvPr>
            <p:ph type="sldNum" sz="quarter" idx="10"/>
          </p:nvPr>
        </p:nvSpPr>
        <p:spPr/>
        <p:txBody>
          <a:bodyPr/>
          <a:lstStyle/>
          <a:p>
            <a:fld id="{548D101B-D118-41C2-9DB5-B1C1381AA951}" type="slidenum">
              <a:rPr lang="zh-CN" altLang="en-US" smtClean="0"/>
              <a:t>41</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与人工智能相关的关键词还有哪些呢？通过知识关联图可以看出，人工智能与遗传算法、人工神经网络等高度相关，根据右侧的关联图，可以看到人工智能的同义词、上下位词以及相关词等，为用户写论文提出了一些方向。</a:t>
            </a:r>
          </a:p>
        </p:txBody>
      </p:sp>
      <p:sp>
        <p:nvSpPr>
          <p:cNvPr id="4" name="灯片编号占位符 3"/>
          <p:cNvSpPr>
            <a:spLocks noGrp="1"/>
          </p:cNvSpPr>
          <p:nvPr>
            <p:ph type="sldNum" sz="quarter" idx="10"/>
          </p:nvPr>
        </p:nvSpPr>
        <p:spPr/>
        <p:txBody>
          <a:bodyPr/>
          <a:lstStyle/>
          <a:p>
            <a:fld id="{548D101B-D118-41C2-9DB5-B1C1381AA951}" type="slidenum">
              <a:rPr lang="zh-CN" altLang="en-US" smtClean="0"/>
              <a:t>42</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很多学生在大三大四的时候，会选择考研，选一个学科的重点高校是十分重要的，通过发现的机构关联图可以看出，中国石油大学以及西南石油大学的发文量很高，并且与地区分布也是对应的，说明高校的研究是整个区域研究的重点。我们再来看这张图，</a:t>
            </a:r>
            <a:r>
              <a:rPr lang="en-US" altLang="zh-CN" dirty="0"/>
              <a:t>2017</a:t>
            </a:r>
            <a:r>
              <a:rPr lang="zh-CN" altLang="en-US" dirty="0"/>
              <a:t>年西南石油大学以及北京的中国石油大学的石油与天然气工程专业被评为了双一流学科。</a:t>
            </a:r>
          </a:p>
        </p:txBody>
      </p:sp>
      <p:sp>
        <p:nvSpPr>
          <p:cNvPr id="4" name="灯片编号占位符 3"/>
          <p:cNvSpPr>
            <a:spLocks noGrp="1"/>
          </p:cNvSpPr>
          <p:nvPr>
            <p:ph type="sldNum" sz="quarter" idx="10"/>
          </p:nvPr>
        </p:nvSpPr>
        <p:spPr/>
        <p:txBody>
          <a:bodyPr/>
          <a:lstStyle/>
          <a:p>
            <a:fld id="{548D101B-D118-41C2-9DB5-B1C1381AA951}" type="slidenum">
              <a:rPr lang="zh-CN" altLang="en-US" smtClean="0"/>
              <a:t>43</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确定了学校以后，再进一步定位该专业的导师，根据发现的关联图还可以看出，红色关联球位置相同的，单位与作者相对应，即西南石油大学的吴明老师以及中国石油大学的马贵阳老师的研究较多，为学生考研选择导师提供了参考</a:t>
            </a:r>
          </a:p>
        </p:txBody>
      </p:sp>
      <p:sp>
        <p:nvSpPr>
          <p:cNvPr id="4" name="灯片编号占位符 3"/>
          <p:cNvSpPr>
            <a:spLocks noGrp="1"/>
          </p:cNvSpPr>
          <p:nvPr>
            <p:ph type="sldNum" sz="quarter" idx="10"/>
          </p:nvPr>
        </p:nvSpPr>
        <p:spPr/>
        <p:txBody>
          <a:bodyPr/>
          <a:lstStyle/>
          <a:p>
            <a:fld id="{548D101B-D118-41C2-9DB5-B1C1381AA951}" type="slidenum">
              <a:rPr lang="zh-CN" altLang="en-US" smtClean="0"/>
              <a:t>44</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ym typeface="+mn-ea"/>
              </a:rPr>
              <a:t>最后讲解的是发现的引证分析功能。我们选择自己想要获取的资源，比如图书，我们每一本书都会有一个引证分析。</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98D54CC-C819-4C74-A30E-A9474DC6446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3871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比如说我们在检索文学理论教程的时候，我们可以看到这个在编写的时候，参考了哪些图书与期刊。在这里特别提一下，图书的引证分析参考是咱们超星特有的，有的专家可能用知网的知网节这个功能，知网也会有一个引证分析的功能，但是它只能检索期刊文献，并不能看到参考引证了哪些图书，而咱们超星是可以做到图书的引证分析的，在这个行业里面目前独一无二的。</a:t>
            </a:r>
          </a:p>
          <a:p>
            <a:r>
              <a:rPr lang="zh-CN" altLang="en-US" dirty="0"/>
              <a:t>在这里我们可以具体看到它引证了哪些图书，还有哪些图书编写的时候还参考了文学理论教程，同时还可以看到同被引的文献以及共引文献，这样子我们就完成了一个文献引证分析的闭环。我们通过这样一个引证分析的功能，咱们在以后做研究或者是撰写论文的时候，只需要找到一篇文献能够为我们所用，那么就可以根据引证分析的整个圈子，我们就有可能找到更多的同样能够支持我们论述的一个文献。</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51419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我们整个引证分析不光只是包括图书，还包含期刊，</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649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3765" rtl="0" eaLnBrk="1" fontAlgn="auto" latinLnBrk="0" hangingPunct="1">
              <a:lnSpc>
                <a:spcPct val="100000"/>
              </a:lnSpc>
              <a:spcBef>
                <a:spcPts val="0"/>
              </a:spcBef>
              <a:spcAft>
                <a:spcPts val="0"/>
              </a:spcAft>
              <a:buClrTx/>
              <a:buSzTx/>
              <a:buFontTx/>
              <a:buNone/>
              <a:tabLst/>
              <a:defRPr/>
            </a:pPr>
            <a:r>
              <a:rPr lang="zh-CN" altLang="en-US" dirty="0"/>
              <a:t>超星发现平台主要的两个功能是一站式检索，另外一个功能就是大数据统计分析，提供一个量大而简明的统计分析结果，来辅助我们的科研研究。</a:t>
            </a:r>
          </a:p>
          <a:p>
            <a:r>
              <a:rPr lang="zh-CN" altLang="en-US" dirty="0"/>
              <a:t>一站式检索，它有非常庞大的元数据做保障，目前</a:t>
            </a:r>
            <a:r>
              <a:rPr lang="en-US" altLang="zh-CN" dirty="0"/>
              <a:t>11</a:t>
            </a:r>
            <a:r>
              <a:rPr lang="zh-CN" altLang="en-US" dirty="0"/>
              <a:t>亿条数据的量是行业领先的，当然，这个数据也是每天更新的，同时这么大的资源数据量我们能够提供十一个维度分面的检索，既能够进行量大又精准的筛选出我们想要的资源。同时还有智能的主题词表，为我们提供智能的检索。</a:t>
            </a:r>
          </a:p>
          <a:p>
            <a:r>
              <a:rPr lang="zh-CN" altLang="en-US" dirty="0"/>
              <a:t>第二个主要功能就是大数据分析，能够提供简明扼要的关联图谱、学术趋势分析，还有能够提供图书引证分析，这个是超星发现独有的功能，以上就是大数据平台分析的功能。接下来我们就从一站式检索平台这个功能开始介绍</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1732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或者学位论文</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4122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会议论文等等类型的，我们都能够提供一个引证分析。</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5033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ym typeface="+mn-ea"/>
              </a:rPr>
              <a:t>这样子的引证分析圈除了我刚才说的一篇文献能够引出数篇相关的文献来为我们所用以外，同时还能够帮助我们进行一个学术源流的考证，通过一个关键词来找到这个关键词最早到底是从哪一篇文献当中体现出来的，这样子我们对一个理论、对一个关键词就能够做到知其然而知其所以然，这对我们在科研工作当中进行一个思维的发散，甚至最终达到一个知识的创新，是有极高的启发或者参考价值的，这个就是我们大数据分析平台的一个引证的作用。</a:t>
            </a:r>
            <a:endParaRPr lang="zh-CN" altLang="en-US" sz="1200" dirty="0"/>
          </a:p>
          <a:p>
            <a:endParaRPr lang="zh-CN" altLang="en-US" sz="1200" dirty="0">
              <a:solidFill>
                <a:schemeClr val="bg2">
                  <a:lumMod val="90000"/>
                </a:schemeClr>
              </a:solidFill>
              <a:latin typeface="楷体" panose="02010609060101010101" pitchFamily="49" charset="-122"/>
              <a:ea typeface="楷体" panose="02010609060101010101" pitchFamily="49" charset="-122"/>
            </a:endParaRPr>
          </a:p>
          <a:p>
            <a:endParaRPr lang="zh-CN" altLang="en-US" sz="1200" dirty="0">
              <a:solidFill>
                <a:schemeClr val="bg2">
                  <a:lumMod val="90000"/>
                </a:schemeClr>
              </a:solidFill>
              <a:latin typeface="楷体" panose="02010609060101010101" pitchFamily="49" charset="-122"/>
              <a:ea typeface="楷体" panose="02010609060101010101" pitchFamily="49" charset="-122"/>
            </a:endParaRPr>
          </a:p>
          <a:p>
            <a:endParaRPr lang="zh-CN" alt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7298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上就是超星发现系统大数据分析的功能。最后进行一个简单的总结。超星发现系统的大数据分析功能，作用就是将海量的数据通过简明的可视化图表展示出来。同时揭示大数据背后，知识、单位、人员之间相互关系。这些分析结果对于我们个人的科研或者是机构的科研管理，或者是对机构的合作能够提供一个有力的支持，或者一个权威的参考。发现系统的大数据分析与统计功能，是单位做科研管理工作全面而高效的管理工具。这就是我们超星发现的第二项功能。</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577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rgbClr val="6C407D"/>
                </a:solidFill>
                <a:latin typeface="微软雅黑" panose="020B0503020204020204" pitchFamily="34" charset="-122"/>
                <a:ea typeface="微软雅黑" panose="020B0503020204020204" pitchFamily="34" charset="-122"/>
                <a:sym typeface="+mn-ea"/>
              </a:rPr>
              <a:t>超星发现基于</a:t>
            </a:r>
            <a:r>
              <a:rPr lang="en-US" altLang="zh-CN" sz="1200" dirty="0">
                <a:solidFill>
                  <a:srgbClr val="6C407D"/>
                </a:solidFill>
                <a:latin typeface="微软雅黑" panose="020B0503020204020204" pitchFamily="34" charset="-122"/>
                <a:ea typeface="微软雅黑" panose="020B0503020204020204" pitchFamily="34" charset="-122"/>
                <a:sym typeface="+mn-ea"/>
              </a:rPr>
              <a:t>9.32</a:t>
            </a:r>
            <a:r>
              <a:rPr lang="zh-CN" altLang="en-US" sz="1200" dirty="0">
                <a:solidFill>
                  <a:srgbClr val="6C407D"/>
                </a:solidFill>
                <a:latin typeface="微软雅黑" panose="020B0503020204020204" pitchFamily="34" charset="-122"/>
                <a:ea typeface="微软雅黑" panose="020B0503020204020204" pitchFamily="34" charset="-122"/>
                <a:sym typeface="+mn-ea"/>
              </a:rPr>
              <a:t>亿条的大数据背景，为分析与挖掘提供了数据基础，使得分析更加准确，同时发现以多种词表库等关联，实现了对检索的全面性以及准确性，支持对几百种数据库的整合，从而实现用户的知识发现。上面的介绍只是超星发现可以实现的一部分功能，可进行的类似应用还有很多。比如专家学者的产出分析、高校学院的产出分析、高校学科的贡献度分析等等。</a:t>
            </a:r>
            <a:endParaRPr lang="en-US" altLang="zh-CN" sz="1200" dirty="0">
              <a:solidFill>
                <a:srgbClr val="6C407D"/>
              </a:solidFill>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rgbClr val="6C407D"/>
                </a:solidFill>
                <a:latin typeface="微软雅黑" panose="020B0503020204020204" pitchFamily="34" charset="-122"/>
                <a:ea typeface="微软雅黑" panose="020B0503020204020204" pitchFamily="34" charset="-122"/>
              </a:rPr>
              <a:t>而学会如何利用信息分析工具挖掘数据，就是在避免学术研究的精力浪费，无疑会极大地提高学术研究的效率。</a:t>
            </a:r>
            <a:endParaRPr lang="en-US" altLang="zh-CN" sz="1200" dirty="0">
              <a:solidFill>
                <a:srgbClr val="6C407D"/>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rgbClr val="6C407D"/>
                </a:solidFill>
                <a:latin typeface="微软雅黑" panose="020B0503020204020204" pitchFamily="34" charset="-122"/>
                <a:ea typeface="微软雅黑" panose="020B0503020204020204" pitchFamily="34" charset="-122"/>
              </a:rPr>
              <a:t>如何利用发现获得更多的服务，还需要进一步探索。</a:t>
            </a:r>
          </a:p>
          <a:p>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t>57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8450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069975" rtl="0" eaLnBrk="1" fontAlgn="auto" latinLnBrk="0" hangingPunct="1">
              <a:lnSpc>
                <a:spcPct val="100000"/>
              </a:lnSpc>
              <a:spcBef>
                <a:spcPts val="0"/>
              </a:spcBef>
              <a:spcAft>
                <a:spcPts val="0"/>
              </a:spcAft>
              <a:buClrTx/>
              <a:buSzTx/>
              <a:buFontTx/>
              <a:buNone/>
              <a:defRPr/>
            </a:pPr>
            <a:r>
              <a:rPr lang="zh-CN" altLang="zh-CN" dirty="0">
                <a:latin typeface="Arial" panose="020B0604020202020204" pitchFamily="34" charset="0"/>
              </a:rPr>
              <a:t>首先，一站式检索最大的保障就是空检数据，我们超星发现是整个行业内唯一一个支持空检的检索平台，目前能够提供</a:t>
            </a:r>
            <a:r>
              <a:rPr lang="en-US" altLang="zh-CN" dirty="0">
                <a:latin typeface="Arial" panose="020B0604020202020204" pitchFamily="34" charset="0"/>
              </a:rPr>
              <a:t>9.73</a:t>
            </a:r>
            <a:r>
              <a:rPr lang="zh-CN" altLang="en-US" dirty="0">
                <a:latin typeface="Arial" panose="020B0604020202020204" pitchFamily="34" charset="0"/>
              </a:rPr>
              <a:t>亿条元数据，这些元数据包括了图书、报纸、期刊、学位论文、科技成果、法律法规等等。</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359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5127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5450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这庞大种类繁多的基础上，我们能够提供十一个维度的分面聚类的检索，在检索页左侧会有不同类型的聚类，我们可以进行不同维度的勾选。比如我们可以根据地区、学科类型等进行勾选，一步一步去缩小我们的检索范围，这样子就能够通过</a:t>
            </a:r>
            <a:r>
              <a:rPr lang="en-US" altLang="zh-CN" dirty="0"/>
              <a:t>9.47</a:t>
            </a:r>
            <a:r>
              <a:rPr lang="zh-CN" altLang="en-US" dirty="0"/>
              <a:t>亿条的大数据找到我们想要的资源。</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F29-DCB3-4D23-A70C-52E1611B77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7880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1C862299-229D-45FE-9F9F-1F2494F82C69}" type="datetimeFigureOut">
              <a:rPr lang="zh-CN" altLang="en-US" smtClean="0"/>
              <a:t>2020/11/27</a:t>
            </a:fld>
            <a:endParaRPr lang="zh-CN" alt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29B795AA-FAE0-4C25-9718-078AF4030C9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1C862299-229D-45FE-9F9F-1F2494F82C69}" type="datetimeFigureOut">
              <a:rPr lang="zh-CN" altLang="en-US" smtClean="0"/>
              <a:t>2020/11/27</a:t>
            </a:fld>
            <a:endParaRPr lang="zh-CN" alt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29B795AA-FAE0-4C25-9718-078AF4030C9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2" y="273845"/>
            <a:ext cx="5800725" cy="435887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1C862299-229D-45FE-9F9F-1F2494F82C69}" type="datetimeFigureOut">
              <a:rPr lang="zh-CN" altLang="en-US" smtClean="0"/>
              <a:t>2020/11/27</a:t>
            </a:fld>
            <a:endParaRPr lang="zh-CN" alt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29B795AA-FAE0-4C25-9718-078AF4030C9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206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1C862299-229D-45FE-9F9F-1F2494F82C69}" type="datetimeFigureOut">
              <a:rPr lang="zh-CN" altLang="en-US" smtClean="0"/>
              <a:t>2020/11/27</a:t>
            </a:fld>
            <a:endParaRPr lang="zh-CN" alt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29B795AA-FAE0-4C25-9718-078AF4030C9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1C862299-229D-45FE-9F9F-1F2494F82C69}" type="datetimeFigureOut">
              <a:rPr lang="zh-CN" altLang="en-US" smtClean="0"/>
              <a:t>2020/11/27</a:t>
            </a:fld>
            <a:endParaRPr lang="zh-CN" alt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29B795AA-FAE0-4C25-9718-078AF4030C9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1C862299-229D-45FE-9F9F-1F2494F82C69}" type="datetimeFigureOut">
              <a:rPr lang="zh-CN" altLang="en-US" smtClean="0"/>
              <a:t>2020/11/27</a:t>
            </a:fld>
            <a:endParaRPr lang="zh-CN" alt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29B795AA-FAE0-4C25-9718-078AF4030C9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2"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2"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4"/>
            <a:ext cx="2057400" cy="273844"/>
          </a:xfrm>
          <a:prstGeom prst="rect">
            <a:avLst/>
          </a:prstGeom>
        </p:spPr>
        <p:txBody>
          <a:bodyPr/>
          <a:lstStyle/>
          <a:p>
            <a:fld id="{1C862299-229D-45FE-9F9F-1F2494F82C69}" type="datetimeFigureOut">
              <a:rPr lang="zh-CN" altLang="en-US" smtClean="0"/>
              <a:t>2020/11/27</a:t>
            </a:fld>
            <a:endParaRPr lang="zh-CN" altLang="en-US"/>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fld id="{29B795AA-FAE0-4C25-9718-078AF4030C9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4"/>
            <a:ext cx="2057400" cy="273844"/>
          </a:xfrm>
          <a:prstGeom prst="rect">
            <a:avLst/>
          </a:prstGeom>
        </p:spPr>
        <p:txBody>
          <a:bodyPr/>
          <a:lstStyle/>
          <a:p>
            <a:fld id="{1C862299-229D-45FE-9F9F-1F2494F82C69}" type="datetimeFigureOut">
              <a:rPr lang="zh-CN" altLang="en-US" smtClean="0"/>
              <a:t>2020/11/27</a:t>
            </a:fld>
            <a:endParaRPr lang="zh-CN" altLang="en-US"/>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fld id="{29B795AA-FAE0-4C25-9718-078AF4030C9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1C862299-229D-45FE-9F9F-1F2494F82C69}" type="datetimeFigureOut">
              <a:rPr lang="zh-CN" altLang="en-US" smtClean="0"/>
              <a:t>2020/11/27</a:t>
            </a:fld>
            <a:endParaRPr lang="zh-CN" altLang="en-US"/>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29B795AA-FAE0-4C25-9718-078AF4030C9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1C862299-229D-45FE-9F9F-1F2494F82C69}" type="datetimeFigureOut">
              <a:rPr lang="zh-CN" altLang="en-US" smtClean="0"/>
              <a:t>2020/11/27</a:t>
            </a:fld>
            <a:endParaRPr lang="zh-CN" alt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29B795AA-FAE0-4C25-9718-078AF4030C9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1C862299-229D-45FE-9F9F-1F2494F82C69}" type="datetimeFigureOut">
              <a:rPr lang="zh-CN" altLang="en-US" smtClean="0"/>
              <a:t>2020/11/27</a:t>
            </a:fld>
            <a:endParaRPr lang="zh-CN" alt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29B795AA-FAE0-4C25-9718-078AF4030C9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email">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34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1.png"/><Relationship Id="rId7"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2.xml"/><Relationship Id="rId5" Type="http://schemas.openxmlformats.org/officeDocument/2006/relationships/tags" Target="../tags/tag17.xml"/><Relationship Id="rId4" Type="http://schemas.openxmlformats.org/officeDocument/2006/relationships/tags" Target="../tags/tag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超星logo"/>
          <p:cNvPicPr>
            <a:picLocks noChangeAspect="1"/>
          </p:cNvPicPr>
          <p:nvPr/>
        </p:nvPicPr>
        <p:blipFill>
          <a:blip r:embed="rId3"/>
          <a:stretch>
            <a:fillRect/>
          </a:stretch>
        </p:blipFill>
        <p:spPr>
          <a:xfrm>
            <a:off x="753460" y="965681"/>
            <a:ext cx="1478280" cy="591820"/>
          </a:xfrm>
          <a:prstGeom prst="rect">
            <a:avLst/>
          </a:prstGeom>
        </p:spPr>
      </p:pic>
      <p:sp>
        <p:nvSpPr>
          <p:cNvPr id="15" name="圆角矩形 1"/>
          <p:cNvSpPr/>
          <p:nvPr/>
        </p:nvSpPr>
        <p:spPr>
          <a:xfrm>
            <a:off x="1086928" y="1621711"/>
            <a:ext cx="7204267" cy="1576310"/>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defRPr/>
            </a:pPr>
            <a:r>
              <a:rPr lang="zh-CN" altLang="en-US" sz="3600" b="1" dirty="0">
                <a:solidFill>
                  <a:schemeClr val="tx2">
                    <a:lumMod val="75000"/>
                  </a:schemeClr>
                </a:solidFill>
                <a:latin typeface="微软雅黑" panose="020B0503020204020204" pitchFamily="34" charset="-122"/>
                <a:ea typeface="微软雅黑" panose="020B0503020204020204" pitchFamily="34" charset="-122"/>
                <a:sym typeface="+mn-ea"/>
              </a:rPr>
              <a:t>博观而约取 厚积而薄发</a:t>
            </a:r>
            <a:endParaRPr lang="en-US" altLang="zh-CN" sz="3600" b="1" dirty="0">
              <a:solidFill>
                <a:schemeClr val="tx2">
                  <a:lumMod val="75000"/>
                </a:schemeClr>
              </a:solidFill>
              <a:latin typeface="微软雅黑" panose="020B0503020204020204" pitchFamily="34" charset="-122"/>
              <a:ea typeface="微软雅黑" panose="020B0503020204020204" pitchFamily="34" charset="-122"/>
              <a:sym typeface="+mn-ea"/>
            </a:endParaRPr>
          </a:p>
          <a:p>
            <a:pPr algn="r">
              <a:lnSpc>
                <a:spcPct val="130000"/>
              </a:lnSpc>
              <a:defRPr/>
            </a:pPr>
            <a:r>
              <a:rPr lang="en-US" altLang="zh-CN" sz="2000" b="1" dirty="0">
                <a:solidFill>
                  <a:schemeClr val="tx2">
                    <a:lumMod val="75000"/>
                  </a:schemeClr>
                </a:solidFill>
                <a:latin typeface="微软雅黑" panose="020B0503020204020204" pitchFamily="34" charset="-122"/>
                <a:ea typeface="微软雅黑" panose="020B0503020204020204" pitchFamily="34" charset="-122"/>
                <a:sym typeface="+mn-ea"/>
              </a:rPr>
              <a:t>——</a:t>
            </a:r>
            <a:r>
              <a:rPr lang="zh-CN" altLang="en-US" sz="2000" b="1" dirty="0">
                <a:solidFill>
                  <a:schemeClr val="tx2">
                    <a:lumMod val="75000"/>
                  </a:schemeClr>
                </a:solidFill>
                <a:latin typeface="微软雅黑" panose="020B0503020204020204" pitchFamily="34" charset="-122"/>
                <a:ea typeface="微软雅黑" panose="020B0503020204020204" pitchFamily="34" charset="-122"/>
                <a:sym typeface="+mn-ea"/>
              </a:rPr>
              <a:t>发现如何辅助资源获取与论文写作</a:t>
            </a:r>
          </a:p>
          <a:p>
            <a:pPr algn="ctr">
              <a:lnSpc>
                <a:spcPct val="130000"/>
              </a:lnSpc>
              <a:defRPr/>
            </a:pPr>
            <a:endParaRPr lang="en-US" altLang="zh-CN" sz="1800" b="1" dirty="0">
              <a:solidFill>
                <a:schemeClr val="tx2">
                  <a:lumMod val="75000"/>
                </a:schemeClr>
              </a:solidFill>
              <a:latin typeface="微软雅黑" panose="020B0503020204020204" pitchFamily="34" charset="-122"/>
              <a:ea typeface="微软雅黑" panose="020B0503020204020204" pitchFamily="34" charset="-122"/>
              <a:sym typeface="+mn-ea"/>
            </a:endParaRPr>
          </a:p>
        </p:txBody>
      </p:sp>
      <p:sp>
        <p:nvSpPr>
          <p:cNvPr id="135" name="Freeform 5"/>
          <p:cNvSpPr/>
          <p:nvPr/>
        </p:nvSpPr>
        <p:spPr bwMode="auto">
          <a:xfrm rot="10800000">
            <a:off x="8242371" y="1103460"/>
            <a:ext cx="239180" cy="21198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36" name="Freeform 5"/>
          <p:cNvSpPr/>
          <p:nvPr/>
        </p:nvSpPr>
        <p:spPr bwMode="auto">
          <a:xfrm rot="10800000">
            <a:off x="6071842" y="1049999"/>
            <a:ext cx="210992" cy="18700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37" name="Freeform 5"/>
          <p:cNvSpPr/>
          <p:nvPr/>
        </p:nvSpPr>
        <p:spPr bwMode="auto">
          <a:xfrm rot="10800000">
            <a:off x="7742892" y="1932175"/>
            <a:ext cx="118950" cy="10542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40" name="Freeform 5"/>
          <p:cNvSpPr/>
          <p:nvPr/>
        </p:nvSpPr>
        <p:spPr bwMode="auto">
          <a:xfrm rot="10800000">
            <a:off x="8022776" y="2209273"/>
            <a:ext cx="210992" cy="18700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41" name="Freeform 5"/>
          <p:cNvSpPr/>
          <p:nvPr/>
        </p:nvSpPr>
        <p:spPr bwMode="auto">
          <a:xfrm rot="10800000">
            <a:off x="2018147" y="1848771"/>
            <a:ext cx="213593" cy="18930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77468A"/>
              </a:gs>
              <a:gs pos="100000">
                <a:srgbClr val="553363"/>
              </a:gs>
            </a:gsLst>
            <a:lin ang="2700000" scaled="1"/>
            <a:tileRect/>
          </a:gradFill>
          <a:ln w="25400">
            <a:gradFill flip="none" rotWithShape="1">
              <a:gsLst>
                <a:gs pos="100000">
                  <a:srgbClr val="8F54A6"/>
                </a:gs>
                <a:gs pos="0">
                  <a:srgbClr val="4A2C56"/>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44" name="Freeform 5"/>
          <p:cNvSpPr/>
          <p:nvPr/>
        </p:nvSpPr>
        <p:spPr bwMode="auto">
          <a:xfrm rot="10800000">
            <a:off x="1575606" y="2658476"/>
            <a:ext cx="202443" cy="17942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6721376D-46D3-4046-9CD7-9264A6156415}"/>
              </a:ext>
            </a:extLst>
          </p:cNvPr>
          <p:cNvSpPr/>
          <p:nvPr>
            <p:custDataLst>
              <p:tags r:id="rId1"/>
            </p:custDataLst>
          </p:nvPr>
        </p:nvSpPr>
        <p:spPr>
          <a:xfrm>
            <a:off x="6775846" y="4329452"/>
            <a:ext cx="2368154" cy="251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30000"/>
              </a:lnSpc>
              <a:defRPr/>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超星集团：黄敏锐</a:t>
            </a:r>
            <a:endParaRPr lang="en-US" altLang="zh-CN" sz="16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p:cTn id="7" dur="500" fill="hold"/>
                                        <p:tgtEl>
                                          <p:spTgt spid="135"/>
                                        </p:tgtEl>
                                        <p:attrNameLst>
                                          <p:attrName>ppt_w</p:attrName>
                                        </p:attrNameLst>
                                      </p:cBhvr>
                                      <p:tavLst>
                                        <p:tav tm="0">
                                          <p:val>
                                            <p:fltVal val="0"/>
                                          </p:val>
                                        </p:tav>
                                        <p:tav tm="100000">
                                          <p:val>
                                            <p:strVal val="#ppt_w"/>
                                          </p:val>
                                        </p:tav>
                                      </p:tavLst>
                                    </p:anim>
                                    <p:anim calcmode="lin" valueType="num">
                                      <p:cBhvr>
                                        <p:cTn id="8" dur="500" fill="hold"/>
                                        <p:tgtEl>
                                          <p:spTgt spid="135"/>
                                        </p:tgtEl>
                                        <p:attrNameLst>
                                          <p:attrName>ppt_h</p:attrName>
                                        </p:attrNameLst>
                                      </p:cBhvr>
                                      <p:tavLst>
                                        <p:tav tm="0">
                                          <p:val>
                                            <p:fltVal val="0"/>
                                          </p:val>
                                        </p:tav>
                                        <p:tav tm="100000">
                                          <p:val>
                                            <p:strVal val="#ppt_h"/>
                                          </p:val>
                                        </p:tav>
                                      </p:tavLst>
                                    </p:anim>
                                    <p:animEffect transition="in" filter="fade">
                                      <p:cBhvr>
                                        <p:cTn id="9" dur="500"/>
                                        <p:tgtEl>
                                          <p:spTgt spid="135"/>
                                        </p:tgtEl>
                                      </p:cBhvr>
                                    </p:animEffect>
                                  </p:childTnLst>
                                </p:cTn>
                              </p:par>
                              <p:par>
                                <p:cTn id="10" presetID="53" presetClass="entr" presetSubtype="16" fill="hold" grpId="0" nodeType="withEffect">
                                  <p:stCondLst>
                                    <p:cond delay="100"/>
                                  </p:stCondLst>
                                  <p:childTnLst>
                                    <p:set>
                                      <p:cBhvr>
                                        <p:cTn id="11" dur="1" fill="hold">
                                          <p:stCondLst>
                                            <p:cond delay="0"/>
                                          </p:stCondLst>
                                        </p:cTn>
                                        <p:tgtEl>
                                          <p:spTgt spid="136"/>
                                        </p:tgtEl>
                                        <p:attrNameLst>
                                          <p:attrName>style.visibility</p:attrName>
                                        </p:attrNameLst>
                                      </p:cBhvr>
                                      <p:to>
                                        <p:strVal val="visible"/>
                                      </p:to>
                                    </p:set>
                                    <p:anim calcmode="lin" valueType="num">
                                      <p:cBhvr>
                                        <p:cTn id="12" dur="500" fill="hold"/>
                                        <p:tgtEl>
                                          <p:spTgt spid="136"/>
                                        </p:tgtEl>
                                        <p:attrNameLst>
                                          <p:attrName>ppt_w</p:attrName>
                                        </p:attrNameLst>
                                      </p:cBhvr>
                                      <p:tavLst>
                                        <p:tav tm="0">
                                          <p:val>
                                            <p:fltVal val="0"/>
                                          </p:val>
                                        </p:tav>
                                        <p:tav tm="100000">
                                          <p:val>
                                            <p:strVal val="#ppt_w"/>
                                          </p:val>
                                        </p:tav>
                                      </p:tavLst>
                                    </p:anim>
                                    <p:anim calcmode="lin" valueType="num">
                                      <p:cBhvr>
                                        <p:cTn id="13" dur="500" fill="hold"/>
                                        <p:tgtEl>
                                          <p:spTgt spid="136"/>
                                        </p:tgtEl>
                                        <p:attrNameLst>
                                          <p:attrName>ppt_h</p:attrName>
                                        </p:attrNameLst>
                                      </p:cBhvr>
                                      <p:tavLst>
                                        <p:tav tm="0">
                                          <p:val>
                                            <p:fltVal val="0"/>
                                          </p:val>
                                        </p:tav>
                                        <p:tav tm="100000">
                                          <p:val>
                                            <p:strVal val="#ppt_h"/>
                                          </p:val>
                                        </p:tav>
                                      </p:tavLst>
                                    </p:anim>
                                    <p:animEffect transition="in" filter="fade">
                                      <p:cBhvr>
                                        <p:cTn id="14" dur="500"/>
                                        <p:tgtEl>
                                          <p:spTgt spid="136"/>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37"/>
                                        </p:tgtEl>
                                        <p:attrNameLst>
                                          <p:attrName>style.visibility</p:attrName>
                                        </p:attrNameLst>
                                      </p:cBhvr>
                                      <p:to>
                                        <p:strVal val="visible"/>
                                      </p:to>
                                    </p:set>
                                    <p:anim calcmode="lin" valueType="num">
                                      <p:cBhvr>
                                        <p:cTn id="17" dur="500" fill="hold"/>
                                        <p:tgtEl>
                                          <p:spTgt spid="137"/>
                                        </p:tgtEl>
                                        <p:attrNameLst>
                                          <p:attrName>ppt_w</p:attrName>
                                        </p:attrNameLst>
                                      </p:cBhvr>
                                      <p:tavLst>
                                        <p:tav tm="0">
                                          <p:val>
                                            <p:fltVal val="0"/>
                                          </p:val>
                                        </p:tav>
                                        <p:tav tm="100000">
                                          <p:val>
                                            <p:strVal val="#ppt_w"/>
                                          </p:val>
                                        </p:tav>
                                      </p:tavLst>
                                    </p:anim>
                                    <p:anim calcmode="lin" valueType="num">
                                      <p:cBhvr>
                                        <p:cTn id="18" dur="500" fill="hold"/>
                                        <p:tgtEl>
                                          <p:spTgt spid="137"/>
                                        </p:tgtEl>
                                        <p:attrNameLst>
                                          <p:attrName>ppt_h</p:attrName>
                                        </p:attrNameLst>
                                      </p:cBhvr>
                                      <p:tavLst>
                                        <p:tav tm="0">
                                          <p:val>
                                            <p:fltVal val="0"/>
                                          </p:val>
                                        </p:tav>
                                        <p:tav tm="100000">
                                          <p:val>
                                            <p:strVal val="#ppt_h"/>
                                          </p:val>
                                        </p:tav>
                                      </p:tavLst>
                                    </p:anim>
                                    <p:animEffect transition="in" filter="fade">
                                      <p:cBhvr>
                                        <p:cTn id="19" dur="500"/>
                                        <p:tgtEl>
                                          <p:spTgt spid="1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0"/>
                                        </p:tgtEl>
                                        <p:attrNameLst>
                                          <p:attrName>style.visibility</p:attrName>
                                        </p:attrNameLst>
                                      </p:cBhvr>
                                      <p:to>
                                        <p:strVal val="visible"/>
                                      </p:to>
                                    </p:set>
                                    <p:anim calcmode="lin" valueType="num">
                                      <p:cBhvr>
                                        <p:cTn id="22" dur="500" fill="hold"/>
                                        <p:tgtEl>
                                          <p:spTgt spid="140"/>
                                        </p:tgtEl>
                                        <p:attrNameLst>
                                          <p:attrName>ppt_w</p:attrName>
                                        </p:attrNameLst>
                                      </p:cBhvr>
                                      <p:tavLst>
                                        <p:tav tm="0">
                                          <p:val>
                                            <p:fltVal val="0"/>
                                          </p:val>
                                        </p:tav>
                                        <p:tav tm="100000">
                                          <p:val>
                                            <p:strVal val="#ppt_w"/>
                                          </p:val>
                                        </p:tav>
                                      </p:tavLst>
                                    </p:anim>
                                    <p:anim calcmode="lin" valueType="num">
                                      <p:cBhvr>
                                        <p:cTn id="23" dur="500" fill="hold"/>
                                        <p:tgtEl>
                                          <p:spTgt spid="140"/>
                                        </p:tgtEl>
                                        <p:attrNameLst>
                                          <p:attrName>ppt_h</p:attrName>
                                        </p:attrNameLst>
                                      </p:cBhvr>
                                      <p:tavLst>
                                        <p:tav tm="0">
                                          <p:val>
                                            <p:fltVal val="0"/>
                                          </p:val>
                                        </p:tav>
                                        <p:tav tm="100000">
                                          <p:val>
                                            <p:strVal val="#ppt_h"/>
                                          </p:val>
                                        </p:tav>
                                      </p:tavLst>
                                    </p:anim>
                                    <p:animEffect transition="in" filter="fade">
                                      <p:cBhvr>
                                        <p:cTn id="24" dur="500"/>
                                        <p:tgtEl>
                                          <p:spTgt spid="140"/>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144"/>
                                        </p:tgtEl>
                                        <p:attrNameLst>
                                          <p:attrName>style.visibility</p:attrName>
                                        </p:attrNameLst>
                                      </p:cBhvr>
                                      <p:to>
                                        <p:strVal val="visible"/>
                                      </p:to>
                                    </p:set>
                                    <p:anim calcmode="lin" valueType="num">
                                      <p:cBhvr>
                                        <p:cTn id="27" dur="500" fill="hold"/>
                                        <p:tgtEl>
                                          <p:spTgt spid="144"/>
                                        </p:tgtEl>
                                        <p:attrNameLst>
                                          <p:attrName>ppt_w</p:attrName>
                                        </p:attrNameLst>
                                      </p:cBhvr>
                                      <p:tavLst>
                                        <p:tav tm="0">
                                          <p:val>
                                            <p:fltVal val="0"/>
                                          </p:val>
                                        </p:tav>
                                        <p:tav tm="100000">
                                          <p:val>
                                            <p:strVal val="#ppt_w"/>
                                          </p:val>
                                        </p:tav>
                                      </p:tavLst>
                                    </p:anim>
                                    <p:anim calcmode="lin" valueType="num">
                                      <p:cBhvr>
                                        <p:cTn id="28" dur="500" fill="hold"/>
                                        <p:tgtEl>
                                          <p:spTgt spid="144"/>
                                        </p:tgtEl>
                                        <p:attrNameLst>
                                          <p:attrName>ppt_h</p:attrName>
                                        </p:attrNameLst>
                                      </p:cBhvr>
                                      <p:tavLst>
                                        <p:tav tm="0">
                                          <p:val>
                                            <p:fltVal val="0"/>
                                          </p:val>
                                        </p:tav>
                                        <p:tav tm="100000">
                                          <p:val>
                                            <p:strVal val="#ppt_h"/>
                                          </p:val>
                                        </p:tav>
                                      </p:tavLst>
                                    </p:anim>
                                    <p:animEffect transition="in" filter="fade">
                                      <p:cBhvr>
                                        <p:cTn id="29" dur="500"/>
                                        <p:tgtEl>
                                          <p:spTgt spid="14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1"/>
                                        </p:tgtEl>
                                        <p:attrNameLst>
                                          <p:attrName>style.visibility</p:attrName>
                                        </p:attrNameLst>
                                      </p:cBhvr>
                                      <p:to>
                                        <p:strVal val="visible"/>
                                      </p:to>
                                    </p:set>
                                    <p:anim calcmode="lin" valueType="num">
                                      <p:cBhvr>
                                        <p:cTn id="32" dur="500" fill="hold"/>
                                        <p:tgtEl>
                                          <p:spTgt spid="141"/>
                                        </p:tgtEl>
                                        <p:attrNameLst>
                                          <p:attrName>ppt_w</p:attrName>
                                        </p:attrNameLst>
                                      </p:cBhvr>
                                      <p:tavLst>
                                        <p:tav tm="0">
                                          <p:val>
                                            <p:fltVal val="0"/>
                                          </p:val>
                                        </p:tav>
                                        <p:tav tm="100000">
                                          <p:val>
                                            <p:strVal val="#ppt_w"/>
                                          </p:val>
                                        </p:tav>
                                      </p:tavLst>
                                    </p:anim>
                                    <p:anim calcmode="lin" valueType="num">
                                      <p:cBhvr>
                                        <p:cTn id="33" dur="500" fill="hold"/>
                                        <p:tgtEl>
                                          <p:spTgt spid="141"/>
                                        </p:tgtEl>
                                        <p:attrNameLst>
                                          <p:attrName>ppt_h</p:attrName>
                                        </p:attrNameLst>
                                      </p:cBhvr>
                                      <p:tavLst>
                                        <p:tav tm="0">
                                          <p:val>
                                            <p:fltVal val="0"/>
                                          </p:val>
                                        </p:tav>
                                        <p:tav tm="100000">
                                          <p:val>
                                            <p:strVal val="#ppt_h"/>
                                          </p:val>
                                        </p:tav>
                                      </p:tavLst>
                                    </p:anim>
                                    <p:animEffect transition="in" filter="fade">
                                      <p:cBhvr>
                                        <p:cTn id="34" dur="500"/>
                                        <p:tgtEl>
                                          <p:spTgt spid="141"/>
                                        </p:tgtEl>
                                      </p:cBhvr>
                                    </p:animEffect>
                                  </p:childTnLst>
                                </p:cTn>
                              </p:par>
                              <p:par>
                                <p:cTn id="35" presetID="2" presetClass="entr" presetSubtype="4" decel="10000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bldLvl="0" animBg="1"/>
      <p:bldP spid="136" grpId="0" bldLvl="0" animBg="1"/>
      <p:bldP spid="137" grpId="0" bldLvl="0" animBg="1"/>
      <p:bldP spid="140" grpId="0" bldLvl="0" animBg="1"/>
      <p:bldP spid="141" grpId="0" bldLvl="0" animBg="1"/>
      <p:bldP spid="144" grpId="0" bldLvl="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0EEDDF1-1E45-4DA6-B1B3-2ACAF2EE2213}"/>
              </a:ext>
            </a:extLst>
          </p:cNvPr>
          <p:cNvGrpSpPr/>
          <p:nvPr/>
        </p:nvGrpSpPr>
        <p:grpSpPr>
          <a:xfrm>
            <a:off x="285960" y="272303"/>
            <a:ext cx="300773" cy="363071"/>
            <a:chOff x="376518" y="286871"/>
            <a:chExt cx="401030" cy="484094"/>
          </a:xfrm>
          <a:solidFill>
            <a:srgbClr val="C00000"/>
          </a:solidFill>
        </p:grpSpPr>
        <p:sp>
          <p:nvSpPr>
            <p:cNvPr id="2" name="矩形 1">
              <a:extLst>
                <a:ext uri="{FF2B5EF4-FFF2-40B4-BE49-F238E27FC236}">
                  <a16:creationId xmlns:a16="http://schemas.microsoft.com/office/drawing/2014/main" id="{41AC39B1-70CC-487E-8A0F-08810FA9F5B6}"/>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矩形 19">
              <a:extLst>
                <a:ext uri="{FF2B5EF4-FFF2-40B4-BE49-F238E27FC236}">
                  <a16:creationId xmlns:a16="http://schemas.microsoft.com/office/drawing/2014/main" id="{A491D68E-AC57-4695-8A97-10C8792921CE}"/>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grpSp>
        <p:nvGrpSpPr>
          <p:cNvPr id="46" name="组合 45">
            <a:extLst>
              <a:ext uri="{FF2B5EF4-FFF2-40B4-BE49-F238E27FC236}">
                <a16:creationId xmlns:a16="http://schemas.microsoft.com/office/drawing/2014/main" id="{7499E798-6ACF-481E-B771-1D3A11CCFB4D}"/>
              </a:ext>
            </a:extLst>
          </p:cNvPr>
          <p:cNvGrpSpPr/>
          <p:nvPr/>
        </p:nvGrpSpPr>
        <p:grpSpPr>
          <a:xfrm>
            <a:off x="8693348" y="4768172"/>
            <a:ext cx="172046" cy="127397"/>
            <a:chOff x="11723921" y="6442493"/>
            <a:chExt cx="229394" cy="169863"/>
          </a:xfrm>
        </p:grpSpPr>
        <p:cxnSp>
          <p:nvCxnSpPr>
            <p:cNvPr id="47" name="直接连接符 46">
              <a:extLst>
                <a:ext uri="{FF2B5EF4-FFF2-40B4-BE49-F238E27FC236}">
                  <a16:creationId xmlns:a16="http://schemas.microsoft.com/office/drawing/2014/main" id="{0E529379-C8BF-4B34-9B17-D9322824C2C5}"/>
                </a:ext>
              </a:extLst>
            </p:cNvPr>
            <p:cNvCxnSpPr>
              <a:cxnSpLocks/>
            </p:cNvCxnSpPr>
            <p:nvPr/>
          </p:nvCxnSpPr>
          <p:spPr>
            <a:xfrm>
              <a:off x="11838618" y="6442493"/>
              <a:ext cx="114697"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9B264EF-0B21-4225-87B0-680CC175CA0A}"/>
                </a:ext>
              </a:extLst>
            </p:cNvPr>
            <p:cNvCxnSpPr/>
            <p:nvPr/>
          </p:nvCxnSpPr>
          <p:spPr>
            <a:xfrm>
              <a:off x="11723921" y="6527425"/>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483DFBE-AB73-438A-BB93-0B86CDBA4F84}"/>
                </a:ext>
              </a:extLst>
            </p:cNvPr>
            <p:cNvCxnSpPr/>
            <p:nvPr/>
          </p:nvCxnSpPr>
          <p:spPr>
            <a:xfrm>
              <a:off x="11723921" y="6612356"/>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grpSp>
      <p:sp>
        <p:nvSpPr>
          <p:cNvPr id="11" name="标题 2">
            <a:extLst>
              <a:ext uri="{FF2B5EF4-FFF2-40B4-BE49-F238E27FC236}">
                <a16:creationId xmlns:a16="http://schemas.microsoft.com/office/drawing/2014/main" id="{34374FE1-EE06-44C4-925B-0AB3B1A3D097}"/>
              </a:ext>
            </a:extLst>
          </p:cNvPr>
          <p:cNvSpPr txBox="1">
            <a:spLocks/>
          </p:cNvSpPr>
          <p:nvPr/>
        </p:nvSpPr>
        <p:spPr>
          <a:xfrm>
            <a:off x="645038" y="298824"/>
            <a:ext cx="6183021" cy="644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导航筛选</a:t>
            </a:r>
          </a:p>
        </p:txBody>
      </p:sp>
      <p:pic>
        <p:nvPicPr>
          <p:cNvPr id="12" name="图片 11">
            <a:extLst>
              <a:ext uri="{FF2B5EF4-FFF2-40B4-BE49-F238E27FC236}">
                <a16:creationId xmlns:a16="http://schemas.microsoft.com/office/drawing/2014/main" id="{1F8F5228-EF43-41C4-9511-7B55294337BF}"/>
              </a:ext>
            </a:extLst>
          </p:cNvPr>
          <p:cNvPicPr>
            <a:picLocks noChangeAspect="1"/>
          </p:cNvPicPr>
          <p:nvPr/>
        </p:nvPicPr>
        <p:blipFill>
          <a:blip r:embed="rId3" cstate="print"/>
          <a:stretch>
            <a:fillRect/>
          </a:stretch>
        </p:blipFill>
        <p:spPr>
          <a:xfrm>
            <a:off x="2994858" y="1339947"/>
            <a:ext cx="1516008" cy="3632102"/>
          </a:xfrm>
          <a:prstGeom prst="roundRect">
            <a:avLst>
              <a:gd name="adj" fmla="val 4427"/>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13" name="图片 12">
            <a:extLst>
              <a:ext uri="{FF2B5EF4-FFF2-40B4-BE49-F238E27FC236}">
                <a16:creationId xmlns:a16="http://schemas.microsoft.com/office/drawing/2014/main" id="{6A22767E-261F-44BA-8D90-709D745941AA}"/>
              </a:ext>
            </a:extLst>
          </p:cNvPr>
          <p:cNvPicPr>
            <a:picLocks noChangeAspect="1"/>
          </p:cNvPicPr>
          <p:nvPr/>
        </p:nvPicPr>
        <p:blipFill>
          <a:blip r:embed="rId4" cstate="print"/>
          <a:stretch>
            <a:fillRect/>
          </a:stretch>
        </p:blipFill>
        <p:spPr>
          <a:xfrm>
            <a:off x="4528188" y="1339120"/>
            <a:ext cx="1509691" cy="3625785"/>
          </a:xfrm>
          <a:prstGeom prst="roundRect">
            <a:avLst>
              <a:gd name="adj" fmla="val 4410"/>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14" name="图片 13">
            <a:extLst>
              <a:ext uri="{FF2B5EF4-FFF2-40B4-BE49-F238E27FC236}">
                <a16:creationId xmlns:a16="http://schemas.microsoft.com/office/drawing/2014/main" id="{75FD64F5-8F52-45AE-A259-2F838462CFD3}"/>
              </a:ext>
            </a:extLst>
          </p:cNvPr>
          <p:cNvPicPr>
            <a:picLocks noChangeAspect="1"/>
          </p:cNvPicPr>
          <p:nvPr/>
        </p:nvPicPr>
        <p:blipFill>
          <a:blip r:embed="rId5" cstate="print"/>
          <a:stretch>
            <a:fillRect/>
          </a:stretch>
        </p:blipFill>
        <p:spPr>
          <a:xfrm>
            <a:off x="6055200" y="1332803"/>
            <a:ext cx="1509691" cy="3632102"/>
          </a:xfrm>
          <a:prstGeom prst="roundRect">
            <a:avLst>
              <a:gd name="adj" fmla="val 4427"/>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15" name="图片 14">
            <a:extLst>
              <a:ext uri="{FF2B5EF4-FFF2-40B4-BE49-F238E27FC236}">
                <a16:creationId xmlns:a16="http://schemas.microsoft.com/office/drawing/2014/main" id="{406FA554-F98B-4572-8023-46F35C139414}"/>
              </a:ext>
            </a:extLst>
          </p:cNvPr>
          <p:cNvPicPr>
            <a:picLocks noChangeAspect="1"/>
          </p:cNvPicPr>
          <p:nvPr/>
        </p:nvPicPr>
        <p:blipFill rotWithShape="1">
          <a:blip r:embed="rId6" cstate="print"/>
          <a:srcRect b="10929"/>
          <a:stretch>
            <a:fillRect/>
          </a:stretch>
        </p:blipFill>
        <p:spPr>
          <a:xfrm>
            <a:off x="7582211" y="1337328"/>
            <a:ext cx="1516008" cy="3612099"/>
          </a:xfrm>
          <a:prstGeom prst="roundRect">
            <a:avLst>
              <a:gd name="adj" fmla="val 4427"/>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16" name="矩形 15">
            <a:extLst>
              <a:ext uri="{FF2B5EF4-FFF2-40B4-BE49-F238E27FC236}">
                <a16:creationId xmlns:a16="http://schemas.microsoft.com/office/drawing/2014/main" id="{83D9BD04-EDEC-4F61-A37F-3FB868CD9547}"/>
              </a:ext>
            </a:extLst>
          </p:cNvPr>
          <p:cNvSpPr/>
          <p:nvPr/>
        </p:nvSpPr>
        <p:spPr>
          <a:xfrm>
            <a:off x="2764183" y="288139"/>
            <a:ext cx="4572000" cy="331397"/>
          </a:xfrm>
          <a:prstGeom prst="rect">
            <a:avLst/>
          </a:prstGeom>
        </p:spPr>
        <p:txBody>
          <a:bodyPr lIns="65303" tIns="32651" rIns="65303" bIns="32651">
            <a:spAutoFit/>
          </a:bodyPr>
          <a:lstStyle/>
          <a:p>
            <a:pPr marL="381953" lvl="1" defTabSz="763905">
              <a:spcBef>
                <a:spcPct val="50000"/>
              </a:spcBef>
            </a:pPr>
            <a:r>
              <a:rPr lang="en-US" altLang="zh-CN" sz="1725" b="1" dirty="0">
                <a:solidFill>
                  <a:srgbClr val="C00000"/>
                </a:solidFill>
                <a:latin typeface="微软雅黑" panose="020B0503020204020204" charset="-122"/>
                <a:ea typeface="微软雅黑" panose="020B0503020204020204" charset="-122"/>
              </a:rPr>
              <a:t>11</a:t>
            </a:r>
            <a:r>
              <a:rPr lang="zh-CN" altLang="en-US" sz="1725" b="1" dirty="0">
                <a:solidFill>
                  <a:srgbClr val="C00000"/>
                </a:solidFill>
                <a:latin typeface="微软雅黑" panose="020B0503020204020204" charset="-122"/>
                <a:ea typeface="微软雅黑" panose="020B0503020204020204" charset="-122"/>
              </a:rPr>
              <a:t>个维度分面，支持复选、组配检索</a:t>
            </a:r>
          </a:p>
        </p:txBody>
      </p:sp>
      <p:pic>
        <p:nvPicPr>
          <p:cNvPr id="17" name="Picture 3">
            <a:extLst>
              <a:ext uri="{FF2B5EF4-FFF2-40B4-BE49-F238E27FC236}">
                <a16:creationId xmlns:a16="http://schemas.microsoft.com/office/drawing/2014/main" id="{148FA756-0E49-4C38-8AC4-AC3E15646BEA}"/>
              </a:ext>
            </a:extLst>
          </p:cNvPr>
          <p:cNvPicPr>
            <a:picLocks noChangeAspect="1" noChangeArrowheads="1"/>
          </p:cNvPicPr>
          <p:nvPr/>
        </p:nvPicPr>
        <p:blipFill>
          <a:blip r:embed="rId7" cstate="print"/>
          <a:srcRect/>
          <a:stretch>
            <a:fillRect/>
          </a:stretch>
        </p:blipFill>
        <p:spPr bwMode="auto">
          <a:xfrm>
            <a:off x="3286144" y="781019"/>
            <a:ext cx="1337291" cy="4259577"/>
          </a:xfrm>
          <a:prstGeom prst="rect">
            <a:avLst/>
          </a:prstGeom>
          <a:noFill/>
          <a:ln w="9525">
            <a:noFill/>
            <a:miter lim="800000"/>
            <a:headEnd/>
            <a:tailEnd/>
          </a:ln>
        </p:spPr>
      </p:pic>
      <p:sp>
        <p:nvSpPr>
          <p:cNvPr id="18" name="圆角矩形 31">
            <a:extLst>
              <a:ext uri="{FF2B5EF4-FFF2-40B4-BE49-F238E27FC236}">
                <a16:creationId xmlns:a16="http://schemas.microsoft.com/office/drawing/2014/main" id="{331878FC-D248-4C1E-A2B5-36318E304A30}"/>
              </a:ext>
            </a:extLst>
          </p:cNvPr>
          <p:cNvSpPr>
            <a:spLocks noChangeArrowheads="1"/>
          </p:cNvSpPr>
          <p:nvPr/>
        </p:nvSpPr>
        <p:spPr bwMode="auto">
          <a:xfrm>
            <a:off x="3286145" y="2005938"/>
            <a:ext cx="1234423" cy="3034658"/>
          </a:xfrm>
          <a:prstGeom prst="roundRect">
            <a:avLst>
              <a:gd name="adj" fmla="val 4069"/>
            </a:avLst>
          </a:prstGeom>
          <a:noFill/>
          <a:ln w="28575">
            <a:solidFill>
              <a:srgbClr val="FF0000"/>
            </a:solidFill>
            <a:bevel/>
          </a:ln>
          <a:extLst>
            <a:ext uri="{909E8E84-426E-40DD-AFC4-6F175D3DCCD1}">
              <a14:hiddenFill xmlns:a14="http://schemas.microsoft.com/office/drawing/2010/main">
                <a:solidFill>
                  <a:srgbClr val="FFFFFF"/>
                </a:solidFill>
              </a14:hiddenFill>
            </a:ext>
          </a:extLst>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algn="ctr" defTabSz="763905" eaLnBrk="1" hangingPunct="1">
              <a:lnSpc>
                <a:spcPct val="100000"/>
              </a:lnSpc>
              <a:spcBef>
                <a:spcPct val="0"/>
              </a:spcBef>
              <a:buNone/>
            </a:pPr>
            <a:endParaRPr lang="zh-CN" altLang="zh-CN" sz="1425" dirty="0">
              <a:solidFill>
                <a:srgbClr val="000000"/>
              </a:solidFill>
              <a:latin typeface="宋体" panose="02010600030101010101" pitchFamily="2" charset="-122"/>
              <a:sym typeface="宋体" panose="02010600030101010101" pitchFamily="2" charset="-122"/>
            </a:endParaRPr>
          </a:p>
        </p:txBody>
      </p:sp>
      <p:sp>
        <p:nvSpPr>
          <p:cNvPr id="19" name="圆角矩形 31">
            <a:extLst>
              <a:ext uri="{FF2B5EF4-FFF2-40B4-BE49-F238E27FC236}">
                <a16:creationId xmlns:a16="http://schemas.microsoft.com/office/drawing/2014/main" id="{1F3A3183-D3BE-4FB1-9A12-B0378833EC49}"/>
              </a:ext>
            </a:extLst>
          </p:cNvPr>
          <p:cNvSpPr>
            <a:spLocks noChangeArrowheads="1"/>
          </p:cNvSpPr>
          <p:nvPr/>
        </p:nvSpPr>
        <p:spPr bwMode="auto">
          <a:xfrm>
            <a:off x="251520" y="3394700"/>
            <a:ext cx="1234423" cy="257171"/>
          </a:xfrm>
          <a:prstGeom prst="roundRect">
            <a:avLst>
              <a:gd name="adj" fmla="val 4069"/>
            </a:avLst>
          </a:prstGeom>
          <a:noFill/>
          <a:ln w="28575">
            <a:solidFill>
              <a:srgbClr val="FF0000"/>
            </a:solidFill>
            <a:bevel/>
          </a:ln>
          <a:extLst>
            <a:ext uri="{909E8E84-426E-40DD-AFC4-6F175D3DCCD1}">
              <a14:hiddenFill xmlns:a14="http://schemas.microsoft.com/office/drawing/2010/main">
                <a:solidFill>
                  <a:srgbClr val="FFFFFF"/>
                </a:solidFill>
              </a14:hiddenFill>
            </a:ext>
          </a:extLst>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algn="ctr" defTabSz="763905" eaLnBrk="1" hangingPunct="1">
              <a:lnSpc>
                <a:spcPct val="100000"/>
              </a:lnSpc>
              <a:spcBef>
                <a:spcPct val="0"/>
              </a:spcBef>
              <a:buNone/>
            </a:pPr>
            <a:endParaRPr lang="zh-CN" altLang="zh-CN" sz="1425" dirty="0">
              <a:solidFill>
                <a:srgbClr val="000000"/>
              </a:solidFill>
              <a:latin typeface="宋体" panose="02010600030101010101" pitchFamily="2" charset="-122"/>
              <a:sym typeface="宋体" panose="02010600030101010101" pitchFamily="2" charset="-122"/>
            </a:endParaRPr>
          </a:p>
        </p:txBody>
      </p:sp>
      <p:pic>
        <p:nvPicPr>
          <p:cNvPr id="21" name="Picture 4">
            <a:extLst>
              <a:ext uri="{FF2B5EF4-FFF2-40B4-BE49-F238E27FC236}">
                <a16:creationId xmlns:a16="http://schemas.microsoft.com/office/drawing/2014/main" id="{C18F5E35-ED28-4FF2-A493-45C96134E310}"/>
              </a:ext>
            </a:extLst>
          </p:cNvPr>
          <p:cNvPicPr>
            <a:picLocks noChangeAspect="1" noChangeArrowheads="1"/>
          </p:cNvPicPr>
          <p:nvPr/>
        </p:nvPicPr>
        <p:blipFill>
          <a:blip r:embed="rId8" cstate="print"/>
          <a:srcRect/>
          <a:stretch>
            <a:fillRect/>
          </a:stretch>
        </p:blipFill>
        <p:spPr bwMode="auto">
          <a:xfrm>
            <a:off x="1588811" y="2005974"/>
            <a:ext cx="1388726" cy="3000375"/>
          </a:xfrm>
          <a:prstGeom prst="rect">
            <a:avLst/>
          </a:prstGeom>
          <a:noFill/>
          <a:ln w="9525">
            <a:noFill/>
            <a:miter lim="800000"/>
            <a:headEnd/>
            <a:tailEnd/>
          </a:ln>
        </p:spPr>
      </p:pic>
    </p:spTree>
    <p:extLst>
      <p:ext uri="{BB962C8B-B14F-4D97-AF65-F5344CB8AC3E}">
        <p14:creationId xmlns:p14="http://schemas.microsoft.com/office/powerpoint/2010/main" val="1114188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par>
                          <p:cTn id="18" fill="hold">
                            <p:stCondLst>
                              <p:cond delay="500"/>
                            </p:stCondLst>
                            <p:childTnLst>
                              <p:par>
                                <p:cTn id="19" presetID="35" presetClass="path" presetSubtype="0" accel="50000" decel="50000" fill="hold" nodeType="afterEffect">
                                  <p:stCondLst>
                                    <p:cond delay="0"/>
                                  </p:stCondLst>
                                  <p:childTnLst>
                                    <p:animMotion origin="layout" path="M 4.3254E-6 -2.9806E-6 L -0.33743 -2.9806E-6 " pathEditMode="relative" rAng="0" ptsTypes="AA">
                                      <p:cBhvr>
                                        <p:cTn id="20" dur="1000" fill="hold"/>
                                        <p:tgtEl>
                                          <p:spTgt spid="17"/>
                                        </p:tgtEl>
                                        <p:attrNameLst>
                                          <p:attrName>ppt_x</p:attrName>
                                          <p:attrName>ppt_y</p:attrName>
                                        </p:attrNameLst>
                                      </p:cBhvr>
                                      <p:rCtr x="-169" y="0"/>
                                    </p:animMotion>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p:cBhvr>
                                        <p:cTn id="24" dur="500"/>
                                        <p:tgtEl>
                                          <p:spTgt spid="19"/>
                                        </p:tgtEl>
                                      </p:cBhvr>
                                    </p:animEffect>
                                  </p:childTnLst>
                                </p:cTn>
                              </p:par>
                            </p:childTnLst>
                          </p:cTn>
                        </p:par>
                        <p:par>
                          <p:cTn id="25" fill="hold">
                            <p:stCondLst>
                              <p:cond delay="2000"/>
                            </p:stCondLst>
                            <p:childTnLst>
                              <p:par>
                                <p:cTn id="26" presetID="17" presetClass="entr" presetSubtype="1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1000"/>
                            </p:stCondLst>
                            <p:childTnLst>
                              <p:par>
                                <p:cTn id="40" presetID="22" presetClass="entr" presetSubtype="1"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up)">
                                      <p:cBhvr>
                                        <p:cTn id="42" dur="500"/>
                                        <p:tgtEl>
                                          <p:spTgt spid="13"/>
                                        </p:tgtEl>
                                      </p:cBhvr>
                                    </p:animEffect>
                                  </p:childTnLst>
                                </p:cTn>
                              </p:par>
                            </p:childTnLst>
                          </p:cTn>
                        </p:par>
                        <p:par>
                          <p:cTn id="43" fill="hold">
                            <p:stCondLst>
                              <p:cond delay="1500"/>
                            </p:stCondLst>
                            <p:childTnLst>
                              <p:par>
                                <p:cTn id="44" presetID="22" presetClass="entr" presetSubtype="1"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childTnLst>
                          </p:cTn>
                        </p:par>
                        <p:par>
                          <p:cTn id="47" fill="hold">
                            <p:stCondLst>
                              <p:cond delay="2000"/>
                            </p:stCondLst>
                            <p:childTnLst>
                              <p:par>
                                <p:cTn id="48" presetID="22" presetClass="entr" presetSubtype="1"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up)">
                                      <p:cBhvr>
                                        <p:cTn id="50" dur="500"/>
                                        <p:tgtEl>
                                          <p:spTgt spid="15"/>
                                        </p:tgtEl>
                                      </p:cBhvr>
                                    </p:animEffect>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fade">
                                      <p:cBhvr>
                                        <p:cTn id="54"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autoUpdateAnimBg="0"/>
      <p:bldP spid="18" grpId="1" animBg="1"/>
      <p:bldP spid="19" grpId="0" bldLvl="0" animBg="1" autoUpdateAnimBg="0"/>
      <p:bldP spid="1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38DE4C3-74B7-47A3-B8B0-663601A978E3}"/>
              </a:ext>
            </a:extLst>
          </p:cNvPr>
          <p:cNvGrpSpPr/>
          <p:nvPr/>
        </p:nvGrpSpPr>
        <p:grpSpPr>
          <a:xfrm>
            <a:off x="285960" y="272303"/>
            <a:ext cx="300773" cy="363071"/>
            <a:chOff x="376518" y="286871"/>
            <a:chExt cx="401030" cy="484094"/>
          </a:xfrm>
          <a:solidFill>
            <a:srgbClr val="C00000"/>
          </a:solidFill>
        </p:grpSpPr>
        <p:sp>
          <p:nvSpPr>
            <p:cNvPr id="3" name="矩形 2">
              <a:extLst>
                <a:ext uri="{FF2B5EF4-FFF2-40B4-BE49-F238E27FC236}">
                  <a16:creationId xmlns:a16="http://schemas.microsoft.com/office/drawing/2014/main" id="{7B7C0E97-7E66-4A74-AAC9-684C32074139}"/>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4" name="矩形 3">
              <a:extLst>
                <a:ext uri="{FF2B5EF4-FFF2-40B4-BE49-F238E27FC236}">
                  <a16:creationId xmlns:a16="http://schemas.microsoft.com/office/drawing/2014/main" id="{753BAE5E-4F60-4F05-9CA6-664A1AA51BBC}"/>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sp>
        <p:nvSpPr>
          <p:cNvPr id="5" name="标题 2">
            <a:extLst>
              <a:ext uri="{FF2B5EF4-FFF2-40B4-BE49-F238E27FC236}">
                <a16:creationId xmlns:a16="http://schemas.microsoft.com/office/drawing/2014/main" id="{67A7BF08-A438-4EAA-B1CF-1D870CA98DD9}"/>
              </a:ext>
            </a:extLst>
          </p:cNvPr>
          <p:cNvSpPr txBox="1">
            <a:spLocks/>
          </p:cNvSpPr>
          <p:nvPr/>
        </p:nvSpPr>
        <p:spPr>
          <a:xfrm>
            <a:off x="645038" y="293073"/>
            <a:ext cx="6183021" cy="644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检索方式</a:t>
            </a:r>
            <a:r>
              <a:rPr lang="en-US" altLang="zh-CN" sz="2100" b="1" spc="428" dirty="0">
                <a:solidFill>
                  <a:srgbClr val="C00000"/>
                </a:solidFill>
                <a:latin typeface="方正等线" pitchFamily="65" charset="-122"/>
                <a:ea typeface="方正等线" pitchFamily="65" charset="-122"/>
              </a:rPr>
              <a:t>——</a:t>
            </a:r>
            <a:r>
              <a:rPr lang="zh-CN" altLang="en-US" sz="2100" b="1" spc="428" dirty="0">
                <a:solidFill>
                  <a:srgbClr val="C00000"/>
                </a:solidFill>
                <a:latin typeface="方正等线" pitchFamily="65" charset="-122"/>
                <a:ea typeface="方正等线" pitchFamily="65" charset="-122"/>
              </a:rPr>
              <a:t>快速检索</a:t>
            </a:r>
          </a:p>
        </p:txBody>
      </p:sp>
      <p:pic>
        <p:nvPicPr>
          <p:cNvPr id="6" name="图片 5">
            <a:extLst>
              <a:ext uri="{FF2B5EF4-FFF2-40B4-BE49-F238E27FC236}">
                <a16:creationId xmlns:a16="http://schemas.microsoft.com/office/drawing/2014/main" id="{598D9AD3-3A8E-45D1-9CBA-9E2E891EBA9F}"/>
              </a:ext>
            </a:extLst>
          </p:cNvPr>
          <p:cNvPicPr>
            <a:picLocks noChangeAspect="1"/>
          </p:cNvPicPr>
          <p:nvPr/>
        </p:nvPicPr>
        <p:blipFill>
          <a:blip r:embed="rId2"/>
          <a:stretch>
            <a:fillRect/>
          </a:stretch>
        </p:blipFill>
        <p:spPr>
          <a:xfrm>
            <a:off x="672929" y="776788"/>
            <a:ext cx="7798142" cy="4366712"/>
          </a:xfrm>
          <a:prstGeom prst="rect">
            <a:avLst/>
          </a:prstGeom>
        </p:spPr>
      </p:pic>
      <p:pic>
        <p:nvPicPr>
          <p:cNvPr id="7" name="图片 6">
            <a:extLst>
              <a:ext uri="{FF2B5EF4-FFF2-40B4-BE49-F238E27FC236}">
                <a16:creationId xmlns:a16="http://schemas.microsoft.com/office/drawing/2014/main" id="{54F78D71-AD05-46AB-B963-91DE3971C1F1}"/>
              </a:ext>
            </a:extLst>
          </p:cNvPr>
          <p:cNvPicPr>
            <a:picLocks noChangeAspect="1"/>
          </p:cNvPicPr>
          <p:nvPr/>
        </p:nvPicPr>
        <p:blipFill>
          <a:blip r:embed="rId3"/>
          <a:stretch>
            <a:fillRect/>
          </a:stretch>
        </p:blipFill>
        <p:spPr>
          <a:xfrm>
            <a:off x="1220186" y="777323"/>
            <a:ext cx="6842637" cy="4366177"/>
          </a:xfrm>
          <a:prstGeom prst="rect">
            <a:avLst/>
          </a:prstGeom>
        </p:spPr>
      </p:pic>
      <p:sp>
        <p:nvSpPr>
          <p:cNvPr id="8" name="矩形 7">
            <a:extLst>
              <a:ext uri="{FF2B5EF4-FFF2-40B4-BE49-F238E27FC236}">
                <a16:creationId xmlns:a16="http://schemas.microsoft.com/office/drawing/2014/main" id="{174F0455-DA12-4B36-9244-CF31704E19D1}"/>
              </a:ext>
            </a:extLst>
          </p:cNvPr>
          <p:cNvSpPr/>
          <p:nvPr/>
        </p:nvSpPr>
        <p:spPr>
          <a:xfrm>
            <a:off x="2679940" y="1460740"/>
            <a:ext cx="2214113" cy="2070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2182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38DE4C3-74B7-47A3-B8B0-663601A978E3}"/>
              </a:ext>
            </a:extLst>
          </p:cNvPr>
          <p:cNvGrpSpPr/>
          <p:nvPr/>
        </p:nvGrpSpPr>
        <p:grpSpPr>
          <a:xfrm>
            <a:off x="285960" y="272303"/>
            <a:ext cx="300773" cy="363071"/>
            <a:chOff x="376518" y="286871"/>
            <a:chExt cx="401030" cy="484094"/>
          </a:xfrm>
          <a:solidFill>
            <a:srgbClr val="C00000"/>
          </a:solidFill>
        </p:grpSpPr>
        <p:sp>
          <p:nvSpPr>
            <p:cNvPr id="3" name="矩形 2">
              <a:extLst>
                <a:ext uri="{FF2B5EF4-FFF2-40B4-BE49-F238E27FC236}">
                  <a16:creationId xmlns:a16="http://schemas.microsoft.com/office/drawing/2014/main" id="{7B7C0E97-7E66-4A74-AAC9-684C32074139}"/>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4" name="矩形 3">
              <a:extLst>
                <a:ext uri="{FF2B5EF4-FFF2-40B4-BE49-F238E27FC236}">
                  <a16:creationId xmlns:a16="http://schemas.microsoft.com/office/drawing/2014/main" id="{753BAE5E-4F60-4F05-9CA6-664A1AA51BBC}"/>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sp>
        <p:nvSpPr>
          <p:cNvPr id="5" name="标题 2">
            <a:extLst>
              <a:ext uri="{FF2B5EF4-FFF2-40B4-BE49-F238E27FC236}">
                <a16:creationId xmlns:a16="http://schemas.microsoft.com/office/drawing/2014/main" id="{67A7BF08-A438-4EAA-B1CF-1D870CA98DD9}"/>
              </a:ext>
            </a:extLst>
          </p:cNvPr>
          <p:cNvSpPr txBox="1">
            <a:spLocks/>
          </p:cNvSpPr>
          <p:nvPr/>
        </p:nvSpPr>
        <p:spPr>
          <a:xfrm>
            <a:off x="645038" y="293073"/>
            <a:ext cx="6183021" cy="644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检索方式</a:t>
            </a:r>
            <a:r>
              <a:rPr lang="en-US" altLang="zh-CN" sz="2100" b="1" spc="428" dirty="0">
                <a:solidFill>
                  <a:srgbClr val="C00000"/>
                </a:solidFill>
                <a:latin typeface="方正等线" pitchFamily="65" charset="-122"/>
                <a:ea typeface="方正等线" pitchFamily="65" charset="-122"/>
              </a:rPr>
              <a:t>——</a:t>
            </a:r>
            <a:r>
              <a:rPr lang="zh-CN" altLang="en-US" sz="2100" b="1" spc="428" dirty="0">
                <a:solidFill>
                  <a:srgbClr val="C00000"/>
                </a:solidFill>
                <a:latin typeface="方正等线" pitchFamily="65" charset="-122"/>
                <a:ea typeface="方正等线" pitchFamily="65" charset="-122"/>
              </a:rPr>
              <a:t>分面检索</a:t>
            </a:r>
          </a:p>
        </p:txBody>
      </p:sp>
      <p:sp>
        <p:nvSpPr>
          <p:cNvPr id="7" name="文本框 6">
            <a:extLst>
              <a:ext uri="{FF2B5EF4-FFF2-40B4-BE49-F238E27FC236}">
                <a16:creationId xmlns:a16="http://schemas.microsoft.com/office/drawing/2014/main" id="{94389D1A-8C77-402E-83E4-53169F2611B9}"/>
              </a:ext>
            </a:extLst>
          </p:cNvPr>
          <p:cNvSpPr txBox="1"/>
          <p:nvPr/>
        </p:nvSpPr>
        <p:spPr>
          <a:xfrm>
            <a:off x="285960" y="1357820"/>
            <a:ext cx="2336470" cy="3003515"/>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通过采用分面分析法，可将搜索结果按各类文献的时间、文献类型、主题、学科、作者、机构（可展开二级机构组织）、权威工具收录维度等进行任意维度的聚类。</a:t>
            </a:r>
          </a:p>
        </p:txBody>
      </p:sp>
      <p:pic>
        <p:nvPicPr>
          <p:cNvPr id="8" name="图片 7">
            <a:extLst>
              <a:ext uri="{FF2B5EF4-FFF2-40B4-BE49-F238E27FC236}">
                <a16:creationId xmlns:a16="http://schemas.microsoft.com/office/drawing/2014/main" id="{CCAB6F8A-5B45-4DAE-801E-1ED251A6E9B2}"/>
              </a:ext>
            </a:extLst>
          </p:cNvPr>
          <p:cNvPicPr>
            <a:picLocks noChangeAspect="1"/>
          </p:cNvPicPr>
          <p:nvPr/>
        </p:nvPicPr>
        <p:blipFill>
          <a:blip r:embed="rId2"/>
          <a:stretch>
            <a:fillRect/>
          </a:stretch>
        </p:blipFill>
        <p:spPr>
          <a:xfrm>
            <a:off x="2933382" y="1357820"/>
            <a:ext cx="2070206" cy="3098959"/>
          </a:xfrm>
          <a:prstGeom prst="rect">
            <a:avLst/>
          </a:prstGeom>
        </p:spPr>
      </p:pic>
      <p:pic>
        <p:nvPicPr>
          <p:cNvPr id="9" name="图片 8">
            <a:extLst>
              <a:ext uri="{FF2B5EF4-FFF2-40B4-BE49-F238E27FC236}">
                <a16:creationId xmlns:a16="http://schemas.microsoft.com/office/drawing/2014/main" id="{A8B48070-64E5-4A9C-A213-5F79A5BF5A3F}"/>
              </a:ext>
            </a:extLst>
          </p:cNvPr>
          <p:cNvPicPr>
            <a:picLocks noChangeAspect="1"/>
          </p:cNvPicPr>
          <p:nvPr/>
        </p:nvPicPr>
        <p:blipFill>
          <a:blip r:embed="rId3"/>
          <a:stretch>
            <a:fillRect/>
          </a:stretch>
        </p:blipFill>
        <p:spPr>
          <a:xfrm>
            <a:off x="5003588" y="754538"/>
            <a:ext cx="2082907" cy="4305521"/>
          </a:xfrm>
          <a:prstGeom prst="rect">
            <a:avLst/>
          </a:prstGeom>
        </p:spPr>
      </p:pic>
      <p:pic>
        <p:nvPicPr>
          <p:cNvPr id="10" name="图片 9">
            <a:extLst>
              <a:ext uri="{FF2B5EF4-FFF2-40B4-BE49-F238E27FC236}">
                <a16:creationId xmlns:a16="http://schemas.microsoft.com/office/drawing/2014/main" id="{077FD0BC-85EE-4DE8-A3F6-980A69057416}"/>
              </a:ext>
            </a:extLst>
          </p:cNvPr>
          <p:cNvPicPr>
            <a:picLocks noChangeAspect="1"/>
          </p:cNvPicPr>
          <p:nvPr/>
        </p:nvPicPr>
        <p:blipFill>
          <a:blip r:embed="rId4"/>
          <a:stretch>
            <a:fillRect/>
          </a:stretch>
        </p:blipFill>
        <p:spPr>
          <a:xfrm>
            <a:off x="7073794" y="293073"/>
            <a:ext cx="2070206" cy="4737343"/>
          </a:xfrm>
          <a:prstGeom prst="rect">
            <a:avLst/>
          </a:prstGeom>
        </p:spPr>
      </p:pic>
    </p:spTree>
    <p:extLst>
      <p:ext uri="{BB962C8B-B14F-4D97-AF65-F5344CB8AC3E}">
        <p14:creationId xmlns:p14="http://schemas.microsoft.com/office/powerpoint/2010/main" val="1406809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BBB605C-B6A0-406E-A7B6-DC4A6D4B5ED8}"/>
              </a:ext>
            </a:extLst>
          </p:cNvPr>
          <p:cNvPicPr>
            <a:picLocks noChangeAspect="1"/>
          </p:cNvPicPr>
          <p:nvPr/>
        </p:nvPicPr>
        <p:blipFill>
          <a:blip r:embed="rId2"/>
          <a:stretch>
            <a:fillRect/>
          </a:stretch>
        </p:blipFill>
        <p:spPr>
          <a:xfrm>
            <a:off x="68435" y="830293"/>
            <a:ext cx="6759624" cy="4313207"/>
          </a:xfrm>
          <a:prstGeom prst="rect">
            <a:avLst/>
          </a:prstGeom>
        </p:spPr>
      </p:pic>
      <p:sp>
        <p:nvSpPr>
          <p:cNvPr id="13" name="矩形 12">
            <a:extLst>
              <a:ext uri="{FF2B5EF4-FFF2-40B4-BE49-F238E27FC236}">
                <a16:creationId xmlns:a16="http://schemas.microsoft.com/office/drawing/2014/main" id="{AEE8BAD6-CE70-4E6D-9CB6-F7D9C41BAFCA}"/>
              </a:ext>
            </a:extLst>
          </p:cNvPr>
          <p:cNvSpPr/>
          <p:nvPr/>
        </p:nvSpPr>
        <p:spPr>
          <a:xfrm>
            <a:off x="1487932" y="1472242"/>
            <a:ext cx="2250181" cy="2012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C38DE4C3-74B7-47A3-B8B0-663601A978E3}"/>
              </a:ext>
            </a:extLst>
          </p:cNvPr>
          <p:cNvGrpSpPr/>
          <p:nvPr/>
        </p:nvGrpSpPr>
        <p:grpSpPr>
          <a:xfrm>
            <a:off x="285960" y="272303"/>
            <a:ext cx="300773" cy="363071"/>
            <a:chOff x="376518" y="286871"/>
            <a:chExt cx="401030" cy="484094"/>
          </a:xfrm>
          <a:solidFill>
            <a:srgbClr val="C00000"/>
          </a:solidFill>
        </p:grpSpPr>
        <p:sp>
          <p:nvSpPr>
            <p:cNvPr id="3" name="矩形 2">
              <a:extLst>
                <a:ext uri="{FF2B5EF4-FFF2-40B4-BE49-F238E27FC236}">
                  <a16:creationId xmlns:a16="http://schemas.microsoft.com/office/drawing/2014/main" id="{7B7C0E97-7E66-4A74-AAC9-684C32074139}"/>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4" name="矩形 3">
              <a:extLst>
                <a:ext uri="{FF2B5EF4-FFF2-40B4-BE49-F238E27FC236}">
                  <a16:creationId xmlns:a16="http://schemas.microsoft.com/office/drawing/2014/main" id="{753BAE5E-4F60-4F05-9CA6-664A1AA51BBC}"/>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sp>
        <p:nvSpPr>
          <p:cNvPr id="5" name="标题 2">
            <a:extLst>
              <a:ext uri="{FF2B5EF4-FFF2-40B4-BE49-F238E27FC236}">
                <a16:creationId xmlns:a16="http://schemas.microsoft.com/office/drawing/2014/main" id="{67A7BF08-A438-4EAA-B1CF-1D870CA98DD9}"/>
              </a:ext>
            </a:extLst>
          </p:cNvPr>
          <p:cNvSpPr txBox="1">
            <a:spLocks/>
          </p:cNvSpPr>
          <p:nvPr/>
        </p:nvSpPr>
        <p:spPr>
          <a:xfrm>
            <a:off x="645038" y="293073"/>
            <a:ext cx="6183021" cy="644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检索方式：快速检索</a:t>
            </a:r>
            <a:r>
              <a:rPr lang="en-US" altLang="zh-CN" sz="2100" b="1" spc="428" dirty="0">
                <a:solidFill>
                  <a:srgbClr val="C00000"/>
                </a:solidFill>
                <a:latin typeface="方正等线" pitchFamily="65" charset="-122"/>
                <a:ea typeface="方正等线" pitchFamily="65" charset="-122"/>
              </a:rPr>
              <a:t>+</a:t>
            </a:r>
            <a:r>
              <a:rPr lang="zh-CN" altLang="en-US" sz="2100" b="1" spc="428" dirty="0">
                <a:solidFill>
                  <a:srgbClr val="C00000"/>
                </a:solidFill>
                <a:latin typeface="方正等线" pitchFamily="65" charset="-122"/>
                <a:ea typeface="方正等线" pitchFamily="65" charset="-122"/>
              </a:rPr>
              <a:t>分面检索</a:t>
            </a:r>
          </a:p>
        </p:txBody>
      </p:sp>
      <p:sp>
        <p:nvSpPr>
          <p:cNvPr id="7" name="文本框 6">
            <a:extLst>
              <a:ext uri="{FF2B5EF4-FFF2-40B4-BE49-F238E27FC236}">
                <a16:creationId xmlns:a16="http://schemas.microsoft.com/office/drawing/2014/main" id="{52CBD555-217A-4678-8FCC-0B54AA13917D}"/>
              </a:ext>
            </a:extLst>
          </p:cNvPr>
          <p:cNvSpPr txBox="1"/>
          <p:nvPr/>
        </p:nvSpPr>
        <p:spPr>
          <a:xfrm>
            <a:off x="6495299" y="2057355"/>
            <a:ext cx="2364740" cy="1659237"/>
          </a:xfrm>
          <a:prstGeom prst="rect">
            <a:avLst/>
          </a:prstGeom>
          <a:noFill/>
        </p:spPr>
        <p:txBody>
          <a:bodyPr wrap="square" rtlCol="0">
            <a:spAutoFit/>
          </a:bodyPr>
          <a:lstStyle/>
          <a:p>
            <a:pPr algn="ctr" eaLnBrk="1" hangingPunct="1">
              <a:lnSpc>
                <a:spcPct val="150000"/>
              </a:lnSpc>
              <a:spcBef>
                <a:spcPct val="0"/>
              </a:spcBef>
              <a:buFont typeface="Arial" panose="020B0604020202020204" pitchFamily="34" charset="0"/>
              <a:buNone/>
            </a:pPr>
            <a:r>
              <a:rPr lang="zh-CN" altLang="en-US" sz="1800" dirty="0">
                <a:latin typeface="微软雅黑" panose="020B0503020204020204" pitchFamily="34" charset="-122"/>
                <a:ea typeface="微软雅黑" panose="020B0503020204020204" pitchFamily="34" charset="-122"/>
                <a:sym typeface="微软雅黑" panose="020B0503020204020204" pitchFamily="34" charset="-122"/>
              </a:rPr>
              <a:t>新媒体</a:t>
            </a:r>
          </a:p>
          <a:p>
            <a:pPr algn="ctr" eaLnBrk="1" hangingPunct="1">
              <a:lnSpc>
                <a:spcPct val="150000"/>
              </a:lnSpc>
              <a:spcBef>
                <a:spcPct val="0"/>
              </a:spcBef>
              <a:buFont typeface="Arial" panose="020B0604020202020204" pitchFamily="34" charset="0"/>
              <a:buNone/>
            </a:pPr>
            <a:r>
              <a:rPr lang="zh-CN" altLang="en-US" sz="1800" dirty="0">
                <a:latin typeface="微软雅黑" panose="020B0503020204020204" pitchFamily="34" charset="-122"/>
                <a:ea typeface="微软雅黑" panose="020B0503020204020204" pitchFamily="34" charset="-122"/>
                <a:sym typeface="微软雅黑" panose="020B0503020204020204" pitchFamily="34" charset="-122"/>
              </a:rPr>
              <a:t>所有数据中</a:t>
            </a:r>
          </a:p>
          <a:p>
            <a:pPr algn="ctr" eaLnBrk="1" hangingPunct="1">
              <a:lnSpc>
                <a:spcPct val="150000"/>
              </a:lnSpc>
              <a:spcBef>
                <a:spcPct val="0"/>
              </a:spcBef>
              <a:buFont typeface="Arial" panose="020B0604020202020204" pitchFamily="34" charset="0"/>
              <a:buNone/>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近三年</a:t>
            </a:r>
          </a:p>
          <a:p>
            <a:pPr algn="ctr" eaLnBrk="1" hangingPunct="1">
              <a:lnSpc>
                <a:spcPct val="150000"/>
              </a:lnSpc>
              <a:spcBef>
                <a:spcPct val="0"/>
              </a:spcBef>
              <a:buFont typeface="Arial" panose="020B0604020202020204" pitchFamily="34" charset="0"/>
              <a:buNone/>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期刊有</a:t>
            </a:r>
            <a:r>
              <a:rPr lang="en-US" altLang="zh-CN" sz="1800" dirty="0">
                <a:latin typeface="微软雅黑" panose="020B0503020204020204" pitchFamily="34" charset="-122"/>
                <a:ea typeface="微软雅黑" panose="020B0503020204020204" pitchFamily="34" charset="-122"/>
                <a:sym typeface="微软雅黑" panose="020B0503020204020204" pitchFamily="34" charset="-122"/>
              </a:rPr>
              <a:t>148637</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篇</a:t>
            </a:r>
          </a:p>
        </p:txBody>
      </p:sp>
      <p:grpSp>
        <p:nvGrpSpPr>
          <p:cNvPr id="14" name="组合 13">
            <a:extLst>
              <a:ext uri="{FF2B5EF4-FFF2-40B4-BE49-F238E27FC236}">
                <a16:creationId xmlns:a16="http://schemas.microsoft.com/office/drawing/2014/main" id="{07E3A337-EF75-41BF-A50A-EC3B9CF9D0D5}"/>
              </a:ext>
            </a:extLst>
          </p:cNvPr>
          <p:cNvGrpSpPr/>
          <p:nvPr/>
        </p:nvGrpSpPr>
        <p:grpSpPr>
          <a:xfrm>
            <a:off x="690779" y="809266"/>
            <a:ext cx="5514935" cy="4378624"/>
            <a:chOff x="724619" y="764876"/>
            <a:chExt cx="5514935" cy="4378624"/>
          </a:xfrm>
        </p:grpSpPr>
        <p:pic>
          <p:nvPicPr>
            <p:cNvPr id="6" name="图片 5">
              <a:extLst>
                <a:ext uri="{FF2B5EF4-FFF2-40B4-BE49-F238E27FC236}">
                  <a16:creationId xmlns:a16="http://schemas.microsoft.com/office/drawing/2014/main" id="{A94DF008-1EB7-4EAE-8F98-89F7E4BF13AA}"/>
                </a:ext>
              </a:extLst>
            </p:cNvPr>
            <p:cNvPicPr>
              <a:picLocks noChangeAspect="1"/>
            </p:cNvPicPr>
            <p:nvPr/>
          </p:nvPicPr>
          <p:blipFill>
            <a:blip r:embed="rId3"/>
            <a:stretch>
              <a:fillRect/>
            </a:stretch>
          </p:blipFill>
          <p:spPr>
            <a:xfrm>
              <a:off x="767170" y="764876"/>
              <a:ext cx="5472384" cy="4378624"/>
            </a:xfrm>
            <a:prstGeom prst="rect">
              <a:avLst/>
            </a:prstGeom>
          </p:spPr>
        </p:pic>
        <p:sp>
          <p:nvSpPr>
            <p:cNvPr id="8" name="矩形 7">
              <a:extLst>
                <a:ext uri="{FF2B5EF4-FFF2-40B4-BE49-F238E27FC236}">
                  <a16:creationId xmlns:a16="http://schemas.microsoft.com/office/drawing/2014/main" id="{41729BDF-61F5-424F-B10C-6DC3FEAB6780}"/>
                </a:ext>
              </a:extLst>
            </p:cNvPr>
            <p:cNvSpPr/>
            <p:nvPr/>
          </p:nvSpPr>
          <p:spPr>
            <a:xfrm>
              <a:off x="1828800" y="1247955"/>
              <a:ext cx="1857555" cy="2242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32A42AA-D6BF-4698-9448-F132B96D8B5F}"/>
                </a:ext>
              </a:extLst>
            </p:cNvPr>
            <p:cNvSpPr/>
            <p:nvPr/>
          </p:nvSpPr>
          <p:spPr>
            <a:xfrm>
              <a:off x="724619" y="2685691"/>
              <a:ext cx="868392" cy="2012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20F33E3D-8473-459A-9A67-CC311B92D069}"/>
                </a:ext>
              </a:extLst>
            </p:cNvPr>
            <p:cNvSpPr/>
            <p:nvPr/>
          </p:nvSpPr>
          <p:spPr>
            <a:xfrm>
              <a:off x="767170" y="4586378"/>
              <a:ext cx="868392" cy="5571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407908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38DE4C3-74B7-47A3-B8B0-663601A978E3}"/>
              </a:ext>
            </a:extLst>
          </p:cNvPr>
          <p:cNvGrpSpPr/>
          <p:nvPr/>
        </p:nvGrpSpPr>
        <p:grpSpPr>
          <a:xfrm>
            <a:off x="285960" y="272303"/>
            <a:ext cx="300773" cy="363071"/>
            <a:chOff x="376518" y="286871"/>
            <a:chExt cx="401030" cy="484094"/>
          </a:xfrm>
          <a:solidFill>
            <a:srgbClr val="C00000"/>
          </a:solidFill>
        </p:grpSpPr>
        <p:sp>
          <p:nvSpPr>
            <p:cNvPr id="3" name="矩形 2">
              <a:extLst>
                <a:ext uri="{FF2B5EF4-FFF2-40B4-BE49-F238E27FC236}">
                  <a16:creationId xmlns:a16="http://schemas.microsoft.com/office/drawing/2014/main" id="{7B7C0E97-7E66-4A74-AAC9-684C32074139}"/>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4" name="矩形 3">
              <a:extLst>
                <a:ext uri="{FF2B5EF4-FFF2-40B4-BE49-F238E27FC236}">
                  <a16:creationId xmlns:a16="http://schemas.microsoft.com/office/drawing/2014/main" id="{753BAE5E-4F60-4F05-9CA6-664A1AA51BBC}"/>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sp>
        <p:nvSpPr>
          <p:cNvPr id="5" name="标题 2">
            <a:extLst>
              <a:ext uri="{FF2B5EF4-FFF2-40B4-BE49-F238E27FC236}">
                <a16:creationId xmlns:a16="http://schemas.microsoft.com/office/drawing/2014/main" id="{67A7BF08-A438-4EAA-B1CF-1D870CA98DD9}"/>
              </a:ext>
            </a:extLst>
          </p:cNvPr>
          <p:cNvSpPr txBox="1">
            <a:spLocks/>
          </p:cNvSpPr>
          <p:nvPr/>
        </p:nvSpPr>
        <p:spPr>
          <a:xfrm>
            <a:off x="645038" y="293073"/>
            <a:ext cx="6183021" cy="644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检索方式</a:t>
            </a:r>
            <a:r>
              <a:rPr lang="en-US" altLang="zh-CN" sz="2100" b="1" spc="428" dirty="0">
                <a:solidFill>
                  <a:srgbClr val="C00000"/>
                </a:solidFill>
                <a:latin typeface="方正等线" pitchFamily="65" charset="-122"/>
                <a:ea typeface="方正等线" pitchFamily="65" charset="-122"/>
              </a:rPr>
              <a:t>——</a:t>
            </a:r>
            <a:r>
              <a:rPr lang="zh-CN" altLang="en-US" sz="2100" b="1" spc="428" dirty="0">
                <a:solidFill>
                  <a:srgbClr val="C00000"/>
                </a:solidFill>
                <a:latin typeface="方正等线" pitchFamily="65" charset="-122"/>
                <a:ea typeface="方正等线" pitchFamily="65" charset="-122"/>
              </a:rPr>
              <a:t>高级检索</a:t>
            </a:r>
          </a:p>
        </p:txBody>
      </p:sp>
      <p:pic>
        <p:nvPicPr>
          <p:cNvPr id="6" name="图片 5">
            <a:extLst>
              <a:ext uri="{FF2B5EF4-FFF2-40B4-BE49-F238E27FC236}">
                <a16:creationId xmlns:a16="http://schemas.microsoft.com/office/drawing/2014/main" id="{C73E681E-3833-47AD-91CD-92374D690568}"/>
              </a:ext>
            </a:extLst>
          </p:cNvPr>
          <p:cNvPicPr>
            <a:picLocks noChangeAspect="1"/>
          </p:cNvPicPr>
          <p:nvPr/>
        </p:nvPicPr>
        <p:blipFill>
          <a:blip r:embed="rId3"/>
          <a:stretch>
            <a:fillRect/>
          </a:stretch>
        </p:blipFill>
        <p:spPr>
          <a:xfrm>
            <a:off x="42567" y="1451907"/>
            <a:ext cx="9101433" cy="2239685"/>
          </a:xfrm>
          <a:prstGeom prst="rect">
            <a:avLst/>
          </a:prstGeom>
        </p:spPr>
      </p:pic>
      <p:sp>
        <p:nvSpPr>
          <p:cNvPr id="7" name="矩形 6">
            <a:extLst>
              <a:ext uri="{FF2B5EF4-FFF2-40B4-BE49-F238E27FC236}">
                <a16:creationId xmlns:a16="http://schemas.microsoft.com/office/drawing/2014/main" id="{FBA9DA22-74C2-4934-BF06-8B6B8DE6A7BD}"/>
              </a:ext>
            </a:extLst>
          </p:cNvPr>
          <p:cNvSpPr/>
          <p:nvPr/>
        </p:nvSpPr>
        <p:spPr>
          <a:xfrm>
            <a:off x="7522234" y="1529751"/>
            <a:ext cx="55209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98D225DE-1736-4B55-9380-EDE309A06D69}"/>
              </a:ext>
            </a:extLst>
          </p:cNvPr>
          <p:cNvPicPr>
            <a:picLocks noChangeAspect="1"/>
          </p:cNvPicPr>
          <p:nvPr/>
        </p:nvPicPr>
        <p:blipFill>
          <a:blip r:embed="rId4"/>
          <a:stretch>
            <a:fillRect/>
          </a:stretch>
        </p:blipFill>
        <p:spPr>
          <a:xfrm>
            <a:off x="874143" y="724020"/>
            <a:ext cx="7545144" cy="4476015"/>
          </a:xfrm>
          <a:prstGeom prst="rect">
            <a:avLst/>
          </a:prstGeom>
        </p:spPr>
      </p:pic>
      <p:sp>
        <p:nvSpPr>
          <p:cNvPr id="10" name="文本框 9">
            <a:extLst>
              <a:ext uri="{FF2B5EF4-FFF2-40B4-BE49-F238E27FC236}">
                <a16:creationId xmlns:a16="http://schemas.microsoft.com/office/drawing/2014/main" id="{02858E61-544A-4C8A-BA27-C0B16BAB4D83}"/>
              </a:ext>
            </a:extLst>
          </p:cNvPr>
          <p:cNvSpPr txBox="1"/>
          <p:nvPr/>
        </p:nvSpPr>
        <p:spPr>
          <a:xfrm>
            <a:off x="4267689" y="105251"/>
            <a:ext cx="4778543" cy="584775"/>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点击搜索框后面的“高级检索”链接，进入高级检索页面，通过高级检索更精确地定位您需要的文献。</a:t>
            </a:r>
          </a:p>
        </p:txBody>
      </p:sp>
    </p:spTree>
    <p:extLst>
      <p:ext uri="{BB962C8B-B14F-4D97-AF65-F5344CB8AC3E}">
        <p14:creationId xmlns:p14="http://schemas.microsoft.com/office/powerpoint/2010/main" val="2118923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86C25C2-EE52-4631-A2A1-793D4AF838DF}"/>
              </a:ext>
            </a:extLst>
          </p:cNvPr>
          <p:cNvPicPr>
            <a:picLocks noChangeAspect="1"/>
          </p:cNvPicPr>
          <p:nvPr/>
        </p:nvPicPr>
        <p:blipFill>
          <a:blip r:embed="rId2"/>
          <a:stretch>
            <a:fillRect/>
          </a:stretch>
        </p:blipFill>
        <p:spPr>
          <a:xfrm>
            <a:off x="1074709" y="859047"/>
            <a:ext cx="5398411" cy="4284453"/>
          </a:xfrm>
          <a:prstGeom prst="rect">
            <a:avLst/>
          </a:prstGeom>
        </p:spPr>
      </p:pic>
      <p:grpSp>
        <p:nvGrpSpPr>
          <p:cNvPr id="3" name="组合 2">
            <a:extLst>
              <a:ext uri="{FF2B5EF4-FFF2-40B4-BE49-F238E27FC236}">
                <a16:creationId xmlns:a16="http://schemas.microsoft.com/office/drawing/2014/main" id="{1EA14FBE-3720-4937-AC81-CECF5BC7CC87}"/>
              </a:ext>
            </a:extLst>
          </p:cNvPr>
          <p:cNvGrpSpPr/>
          <p:nvPr/>
        </p:nvGrpSpPr>
        <p:grpSpPr>
          <a:xfrm>
            <a:off x="285960" y="272303"/>
            <a:ext cx="300773" cy="363071"/>
            <a:chOff x="376518" y="286871"/>
            <a:chExt cx="401030" cy="484094"/>
          </a:xfrm>
          <a:solidFill>
            <a:srgbClr val="C00000"/>
          </a:solidFill>
        </p:grpSpPr>
        <p:sp>
          <p:nvSpPr>
            <p:cNvPr id="4" name="矩形 3">
              <a:extLst>
                <a:ext uri="{FF2B5EF4-FFF2-40B4-BE49-F238E27FC236}">
                  <a16:creationId xmlns:a16="http://schemas.microsoft.com/office/drawing/2014/main" id="{396AC6EF-C90A-447D-91AC-65B683851071}"/>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5" name="矩形 4">
              <a:extLst>
                <a:ext uri="{FF2B5EF4-FFF2-40B4-BE49-F238E27FC236}">
                  <a16:creationId xmlns:a16="http://schemas.microsoft.com/office/drawing/2014/main" id="{CEEBE317-A3F2-4A1E-BF7C-BE3512750DA0}"/>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sp>
        <p:nvSpPr>
          <p:cNvPr id="6" name="标题 2">
            <a:extLst>
              <a:ext uri="{FF2B5EF4-FFF2-40B4-BE49-F238E27FC236}">
                <a16:creationId xmlns:a16="http://schemas.microsoft.com/office/drawing/2014/main" id="{9FDECEAB-376E-4703-AD00-CB5D8D57AF8A}"/>
              </a:ext>
            </a:extLst>
          </p:cNvPr>
          <p:cNvSpPr txBox="1">
            <a:spLocks/>
          </p:cNvSpPr>
          <p:nvPr/>
        </p:nvSpPr>
        <p:spPr>
          <a:xfrm>
            <a:off x="645038" y="293073"/>
            <a:ext cx="8498962" cy="644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检索方式</a:t>
            </a:r>
            <a:r>
              <a:rPr lang="en-US" altLang="zh-CN" sz="2100" b="1" spc="428" dirty="0">
                <a:solidFill>
                  <a:srgbClr val="C00000"/>
                </a:solidFill>
                <a:latin typeface="方正等线" pitchFamily="65" charset="-122"/>
                <a:ea typeface="方正等线" pitchFamily="65" charset="-122"/>
              </a:rPr>
              <a:t>——</a:t>
            </a:r>
            <a:r>
              <a:rPr lang="zh-CN" altLang="en-US" sz="2100" b="1" spc="428" dirty="0">
                <a:solidFill>
                  <a:srgbClr val="C00000"/>
                </a:solidFill>
                <a:latin typeface="方正等线" pitchFamily="65" charset="-122"/>
                <a:ea typeface="方正等线" pitchFamily="65" charset="-122"/>
              </a:rPr>
              <a:t>高级检索（例：中国传媒大学、新闻）</a:t>
            </a:r>
          </a:p>
        </p:txBody>
      </p:sp>
      <p:pic>
        <p:nvPicPr>
          <p:cNvPr id="7" name="图片 6">
            <a:extLst>
              <a:ext uri="{FF2B5EF4-FFF2-40B4-BE49-F238E27FC236}">
                <a16:creationId xmlns:a16="http://schemas.microsoft.com/office/drawing/2014/main" id="{16586E8F-268A-4D58-B3A7-9FA8F47B0333}"/>
              </a:ext>
            </a:extLst>
          </p:cNvPr>
          <p:cNvPicPr>
            <a:picLocks noChangeAspect="1"/>
          </p:cNvPicPr>
          <p:nvPr/>
        </p:nvPicPr>
        <p:blipFill>
          <a:blip r:embed="rId3"/>
          <a:stretch>
            <a:fillRect/>
          </a:stretch>
        </p:blipFill>
        <p:spPr>
          <a:xfrm>
            <a:off x="712261" y="806211"/>
            <a:ext cx="5958433" cy="4284453"/>
          </a:xfrm>
          <a:prstGeom prst="rect">
            <a:avLst/>
          </a:prstGeom>
        </p:spPr>
      </p:pic>
      <p:sp>
        <p:nvSpPr>
          <p:cNvPr id="9" name="文本框 8">
            <a:extLst>
              <a:ext uri="{FF2B5EF4-FFF2-40B4-BE49-F238E27FC236}">
                <a16:creationId xmlns:a16="http://schemas.microsoft.com/office/drawing/2014/main" id="{62D93D7F-5029-4EDD-BD15-1970B9388E99}"/>
              </a:ext>
            </a:extLst>
          </p:cNvPr>
          <p:cNvSpPr txBox="1"/>
          <p:nvPr/>
        </p:nvSpPr>
        <p:spPr>
          <a:xfrm>
            <a:off x="6868268" y="2124302"/>
            <a:ext cx="2045694" cy="1422954"/>
          </a:xfrm>
          <a:prstGeom prst="rect">
            <a:avLst/>
          </a:prstGeom>
          <a:noFill/>
        </p:spPr>
        <p:txBody>
          <a:bodyPr wrap="square" rtlCol="0">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输入所需要的检索词，得出精确结果。</a:t>
            </a:r>
          </a:p>
        </p:txBody>
      </p:sp>
    </p:spTree>
    <p:extLst>
      <p:ext uri="{BB962C8B-B14F-4D97-AF65-F5344CB8AC3E}">
        <p14:creationId xmlns:p14="http://schemas.microsoft.com/office/powerpoint/2010/main" val="3462679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5F2B1AB-574D-476A-BF8F-1809683D7AF3}"/>
              </a:ext>
            </a:extLst>
          </p:cNvPr>
          <p:cNvGrpSpPr/>
          <p:nvPr/>
        </p:nvGrpSpPr>
        <p:grpSpPr>
          <a:xfrm>
            <a:off x="285960" y="272303"/>
            <a:ext cx="300773" cy="363071"/>
            <a:chOff x="376518" y="286871"/>
            <a:chExt cx="401030" cy="484094"/>
          </a:xfrm>
          <a:solidFill>
            <a:srgbClr val="C00000"/>
          </a:solidFill>
        </p:grpSpPr>
        <p:sp>
          <p:nvSpPr>
            <p:cNvPr id="3" name="矩形 2">
              <a:extLst>
                <a:ext uri="{FF2B5EF4-FFF2-40B4-BE49-F238E27FC236}">
                  <a16:creationId xmlns:a16="http://schemas.microsoft.com/office/drawing/2014/main" id="{8CB1064E-CB75-43E4-B311-7096E114A93E}"/>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4" name="矩形 3">
              <a:extLst>
                <a:ext uri="{FF2B5EF4-FFF2-40B4-BE49-F238E27FC236}">
                  <a16:creationId xmlns:a16="http://schemas.microsoft.com/office/drawing/2014/main" id="{5B12A311-0886-462B-A5F6-DF670798E9ED}"/>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sp>
        <p:nvSpPr>
          <p:cNvPr id="5" name="标题 2">
            <a:extLst>
              <a:ext uri="{FF2B5EF4-FFF2-40B4-BE49-F238E27FC236}">
                <a16:creationId xmlns:a16="http://schemas.microsoft.com/office/drawing/2014/main" id="{F7A082EC-1438-4B55-BEC1-14C8EEC7ACCB}"/>
              </a:ext>
            </a:extLst>
          </p:cNvPr>
          <p:cNvSpPr txBox="1">
            <a:spLocks/>
          </p:cNvSpPr>
          <p:nvPr/>
        </p:nvSpPr>
        <p:spPr>
          <a:xfrm>
            <a:off x="645038" y="293073"/>
            <a:ext cx="8498962" cy="644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检索方式</a:t>
            </a:r>
            <a:r>
              <a:rPr lang="en-US" altLang="zh-CN" sz="2100" b="1" spc="428" dirty="0">
                <a:solidFill>
                  <a:srgbClr val="C00000"/>
                </a:solidFill>
                <a:latin typeface="方正等线" pitchFamily="65" charset="-122"/>
                <a:ea typeface="方正等线" pitchFamily="65" charset="-122"/>
              </a:rPr>
              <a:t>——</a:t>
            </a:r>
            <a:r>
              <a:rPr lang="zh-CN" altLang="en-US" sz="2100" b="1" spc="428" dirty="0">
                <a:solidFill>
                  <a:srgbClr val="C00000"/>
                </a:solidFill>
                <a:latin typeface="方正等线" pitchFamily="65" charset="-122"/>
                <a:ea typeface="方正等线" pitchFamily="65" charset="-122"/>
              </a:rPr>
              <a:t>专业检索</a:t>
            </a:r>
          </a:p>
        </p:txBody>
      </p:sp>
      <p:pic>
        <p:nvPicPr>
          <p:cNvPr id="6" name="图片 5">
            <a:extLst>
              <a:ext uri="{FF2B5EF4-FFF2-40B4-BE49-F238E27FC236}">
                <a16:creationId xmlns:a16="http://schemas.microsoft.com/office/drawing/2014/main" id="{5975BAAF-8030-4F24-8ECA-10CEA7AD47FD}"/>
              </a:ext>
            </a:extLst>
          </p:cNvPr>
          <p:cNvPicPr>
            <a:picLocks noChangeAspect="1"/>
          </p:cNvPicPr>
          <p:nvPr/>
        </p:nvPicPr>
        <p:blipFill>
          <a:blip r:embed="rId2"/>
          <a:stretch>
            <a:fillRect/>
          </a:stretch>
        </p:blipFill>
        <p:spPr>
          <a:xfrm>
            <a:off x="285960" y="694613"/>
            <a:ext cx="6255071" cy="4375375"/>
          </a:xfrm>
          <a:prstGeom prst="rect">
            <a:avLst/>
          </a:prstGeom>
        </p:spPr>
      </p:pic>
      <p:pic>
        <p:nvPicPr>
          <p:cNvPr id="7" name="图片 6">
            <a:extLst>
              <a:ext uri="{FF2B5EF4-FFF2-40B4-BE49-F238E27FC236}">
                <a16:creationId xmlns:a16="http://schemas.microsoft.com/office/drawing/2014/main" id="{48518468-FEA5-42B7-8EB1-D309F4D2E69C}"/>
              </a:ext>
            </a:extLst>
          </p:cNvPr>
          <p:cNvPicPr>
            <a:picLocks noChangeAspect="1"/>
          </p:cNvPicPr>
          <p:nvPr/>
        </p:nvPicPr>
        <p:blipFill>
          <a:blip r:embed="rId3"/>
          <a:stretch>
            <a:fillRect/>
          </a:stretch>
        </p:blipFill>
        <p:spPr>
          <a:xfrm>
            <a:off x="170941" y="748826"/>
            <a:ext cx="6645134" cy="4266948"/>
          </a:xfrm>
          <a:prstGeom prst="rect">
            <a:avLst/>
          </a:prstGeom>
        </p:spPr>
      </p:pic>
      <p:sp>
        <p:nvSpPr>
          <p:cNvPr id="9" name="文本框 8">
            <a:extLst>
              <a:ext uri="{FF2B5EF4-FFF2-40B4-BE49-F238E27FC236}">
                <a16:creationId xmlns:a16="http://schemas.microsoft.com/office/drawing/2014/main" id="{76102C03-5598-44D2-A304-E3921CD1D0FC}"/>
              </a:ext>
            </a:extLst>
          </p:cNvPr>
          <p:cNvSpPr txBox="1"/>
          <p:nvPr/>
        </p:nvSpPr>
        <p:spPr>
          <a:xfrm>
            <a:off x="7021745" y="1011211"/>
            <a:ext cx="1836295" cy="3742178"/>
          </a:xfrm>
          <a:prstGeom prst="rect">
            <a:avLst/>
          </a:prstGeom>
          <a:noFill/>
        </p:spPr>
        <p:txBody>
          <a:bodyPr wrap="square" rtlCol="0" anchor="t">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最直接的专业检索将所有文献的所有字段都可以以逻辑运算的</a:t>
            </a:r>
            <a:r>
              <a:rPr lang="en-US" altLang="zh-CN" sz="1600" b="1" dirty="0">
                <a:solidFill>
                  <a:srgbClr val="C00000"/>
                </a:solidFill>
                <a:latin typeface="微软雅黑" panose="020B0503020204020204" pitchFamily="34" charset="-122"/>
                <a:ea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rPr>
              <a:t>与</a:t>
            </a:r>
            <a:r>
              <a:rPr lang="en-US" altLang="zh-CN" sz="1600" b="1" dirty="0">
                <a:solidFill>
                  <a:srgbClr val="C00000"/>
                </a:solidFill>
                <a:latin typeface="微软雅黑" panose="020B0503020204020204" pitchFamily="34" charset="-122"/>
                <a:ea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rPr>
              <a:t>或</a:t>
            </a:r>
            <a:r>
              <a:rPr lang="en-US" altLang="zh-CN" sz="1600" b="1" dirty="0">
                <a:solidFill>
                  <a:srgbClr val="C00000"/>
                </a:solidFill>
                <a:latin typeface="微软雅黑" panose="020B0503020204020204" pitchFamily="34" charset="-122"/>
                <a:ea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rPr>
              <a:t>非</a:t>
            </a:r>
            <a:r>
              <a:rPr lang="en-US" altLang="zh-CN" sz="1600" b="1" dirty="0">
                <a:solidFill>
                  <a:srgbClr val="C00000"/>
                </a:solidFill>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进行组合起来，那么我们的用户就可以通过这样的功能找到自己最有价值的资源。</a:t>
            </a:r>
          </a:p>
        </p:txBody>
      </p:sp>
    </p:spTree>
    <p:extLst>
      <p:ext uri="{BB962C8B-B14F-4D97-AF65-F5344CB8AC3E}">
        <p14:creationId xmlns:p14="http://schemas.microsoft.com/office/powerpoint/2010/main" val="3128069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3CCE58DB-C94E-4033-A581-AA6020EF419D}"/>
              </a:ext>
            </a:extLst>
          </p:cNvPr>
          <p:cNvGrpSpPr/>
          <p:nvPr/>
        </p:nvGrpSpPr>
        <p:grpSpPr>
          <a:xfrm>
            <a:off x="314715" y="272303"/>
            <a:ext cx="300773" cy="363071"/>
            <a:chOff x="376518" y="286871"/>
            <a:chExt cx="401030" cy="484094"/>
          </a:xfrm>
          <a:solidFill>
            <a:srgbClr val="C00000"/>
          </a:solidFill>
        </p:grpSpPr>
        <p:sp>
          <p:nvSpPr>
            <p:cNvPr id="4" name="矩形 3">
              <a:extLst>
                <a:ext uri="{FF2B5EF4-FFF2-40B4-BE49-F238E27FC236}">
                  <a16:creationId xmlns:a16="http://schemas.microsoft.com/office/drawing/2014/main" id="{4270C556-3266-4119-8339-34114968A6BB}"/>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5" name="矩形 4">
              <a:extLst>
                <a:ext uri="{FF2B5EF4-FFF2-40B4-BE49-F238E27FC236}">
                  <a16:creationId xmlns:a16="http://schemas.microsoft.com/office/drawing/2014/main" id="{F46EB912-9F77-48E0-B527-8FE040942415}"/>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sp>
        <p:nvSpPr>
          <p:cNvPr id="6" name="标题 2">
            <a:extLst>
              <a:ext uri="{FF2B5EF4-FFF2-40B4-BE49-F238E27FC236}">
                <a16:creationId xmlns:a16="http://schemas.microsoft.com/office/drawing/2014/main" id="{335B9CF8-A9FC-49EA-86BB-9FC5A26BB058}"/>
              </a:ext>
            </a:extLst>
          </p:cNvPr>
          <p:cNvSpPr txBox="1">
            <a:spLocks/>
          </p:cNvSpPr>
          <p:nvPr/>
        </p:nvSpPr>
        <p:spPr>
          <a:xfrm>
            <a:off x="656540" y="287322"/>
            <a:ext cx="8619732" cy="644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检索方式</a:t>
            </a:r>
            <a:r>
              <a:rPr lang="en-US" altLang="zh-CN" sz="2100" b="1" spc="428" dirty="0">
                <a:solidFill>
                  <a:srgbClr val="C00000"/>
                </a:solidFill>
                <a:latin typeface="方正等线" pitchFamily="65" charset="-122"/>
                <a:ea typeface="方正等线" pitchFamily="65" charset="-122"/>
              </a:rPr>
              <a:t>——</a:t>
            </a:r>
            <a:r>
              <a:rPr lang="zh-CN" altLang="en-US" sz="2100" b="1" spc="428" dirty="0">
                <a:solidFill>
                  <a:srgbClr val="C00000"/>
                </a:solidFill>
                <a:latin typeface="方正等线" pitchFamily="65" charset="-122"/>
                <a:ea typeface="方正等线" pitchFamily="65" charset="-122"/>
              </a:rPr>
              <a:t>专业检索（例：新媒体、媒介融合）</a:t>
            </a:r>
          </a:p>
        </p:txBody>
      </p:sp>
      <p:pic>
        <p:nvPicPr>
          <p:cNvPr id="9" name="图片 8">
            <a:extLst>
              <a:ext uri="{FF2B5EF4-FFF2-40B4-BE49-F238E27FC236}">
                <a16:creationId xmlns:a16="http://schemas.microsoft.com/office/drawing/2014/main" id="{F30E3E27-FA8E-4594-8400-AF265C885667}"/>
              </a:ext>
            </a:extLst>
          </p:cNvPr>
          <p:cNvPicPr>
            <a:picLocks noChangeAspect="1"/>
          </p:cNvPicPr>
          <p:nvPr/>
        </p:nvPicPr>
        <p:blipFill>
          <a:blip r:embed="rId2"/>
          <a:stretch>
            <a:fillRect/>
          </a:stretch>
        </p:blipFill>
        <p:spPr>
          <a:xfrm>
            <a:off x="215168" y="1204246"/>
            <a:ext cx="6805030" cy="2981489"/>
          </a:xfrm>
          <a:prstGeom prst="rect">
            <a:avLst/>
          </a:prstGeom>
        </p:spPr>
      </p:pic>
      <p:pic>
        <p:nvPicPr>
          <p:cNvPr id="10" name="图片 9">
            <a:extLst>
              <a:ext uri="{FF2B5EF4-FFF2-40B4-BE49-F238E27FC236}">
                <a16:creationId xmlns:a16="http://schemas.microsoft.com/office/drawing/2014/main" id="{5CE297DB-C4AC-4E7A-889B-6DE72DEC96C3}"/>
              </a:ext>
            </a:extLst>
          </p:cNvPr>
          <p:cNvPicPr>
            <a:picLocks noChangeAspect="1"/>
          </p:cNvPicPr>
          <p:nvPr/>
        </p:nvPicPr>
        <p:blipFill>
          <a:blip r:embed="rId3"/>
          <a:stretch>
            <a:fillRect/>
          </a:stretch>
        </p:blipFill>
        <p:spPr>
          <a:xfrm>
            <a:off x="268307" y="821689"/>
            <a:ext cx="6627964" cy="4401628"/>
          </a:xfrm>
          <a:prstGeom prst="rect">
            <a:avLst/>
          </a:prstGeom>
        </p:spPr>
      </p:pic>
      <p:sp>
        <p:nvSpPr>
          <p:cNvPr id="12" name="文本框 11">
            <a:extLst>
              <a:ext uri="{FF2B5EF4-FFF2-40B4-BE49-F238E27FC236}">
                <a16:creationId xmlns:a16="http://schemas.microsoft.com/office/drawing/2014/main" id="{E036FA78-B355-42F9-BB31-EB4DB22C0594}"/>
              </a:ext>
            </a:extLst>
          </p:cNvPr>
          <p:cNvSpPr txBox="1"/>
          <p:nvPr/>
        </p:nvSpPr>
        <p:spPr>
          <a:xfrm>
            <a:off x="7218043" y="1717633"/>
            <a:ext cx="2915285" cy="523220"/>
          </a:xfrm>
          <a:prstGeom prst="rect">
            <a:avLst/>
          </a:prstGeom>
          <a:noFill/>
        </p:spPr>
        <p:txBody>
          <a:bodyPr wrap="square" rtlCol="0" anchor="t">
            <a:spAutoFit/>
          </a:bodyPr>
          <a:lstStyle/>
          <a:p>
            <a:r>
              <a:rPr lang="zh-CN" altLang="en-US" sz="1600" dirty="0">
                <a:latin typeface="微软雅黑" panose="020B0503020204020204" pitchFamily="34" charset="-122"/>
                <a:ea typeface="微软雅黑" panose="020B0503020204020204" pitchFamily="34" charset="-122"/>
              </a:rPr>
              <a:t>Su=主题</a:t>
            </a:r>
          </a:p>
          <a:p>
            <a:endParaRPr lang="zh-CN" altLang="en-US" sz="1200"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0940987F-E559-4A76-8049-3F86E41C4DC4}"/>
              </a:ext>
            </a:extLst>
          </p:cNvPr>
          <p:cNvSpPr txBox="1"/>
          <p:nvPr/>
        </p:nvSpPr>
        <p:spPr>
          <a:xfrm>
            <a:off x="7218043" y="2118033"/>
            <a:ext cx="1793376" cy="2264851"/>
          </a:xfrm>
          <a:prstGeom prst="rect">
            <a:avLst/>
          </a:prstGeom>
          <a:noFill/>
        </p:spPr>
        <p:txBody>
          <a:bodyPr wrap="square" rtlCol="0" anchor="t">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不同字段间逻辑检索规则：AND（与）</a:t>
            </a:r>
            <a:endParaRPr lang="zh-CN" altLang="en-US" sz="11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关系符号间空一个字节并且只能用大写字母；</a:t>
            </a:r>
          </a:p>
        </p:txBody>
      </p:sp>
    </p:spTree>
    <p:extLst>
      <p:ext uri="{BB962C8B-B14F-4D97-AF65-F5344CB8AC3E}">
        <p14:creationId xmlns:p14="http://schemas.microsoft.com/office/powerpoint/2010/main" val="135621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0EEDDF1-1E45-4DA6-B1B3-2ACAF2EE2213}"/>
              </a:ext>
            </a:extLst>
          </p:cNvPr>
          <p:cNvGrpSpPr/>
          <p:nvPr/>
        </p:nvGrpSpPr>
        <p:grpSpPr>
          <a:xfrm>
            <a:off x="285960" y="272303"/>
            <a:ext cx="300773" cy="363071"/>
            <a:chOff x="376518" y="286871"/>
            <a:chExt cx="401030" cy="484094"/>
          </a:xfrm>
          <a:solidFill>
            <a:srgbClr val="C00000"/>
          </a:solidFill>
        </p:grpSpPr>
        <p:sp>
          <p:nvSpPr>
            <p:cNvPr id="2" name="矩形 1">
              <a:extLst>
                <a:ext uri="{FF2B5EF4-FFF2-40B4-BE49-F238E27FC236}">
                  <a16:creationId xmlns:a16="http://schemas.microsoft.com/office/drawing/2014/main" id="{41AC39B1-70CC-487E-8A0F-08810FA9F5B6}"/>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矩形 19">
              <a:extLst>
                <a:ext uri="{FF2B5EF4-FFF2-40B4-BE49-F238E27FC236}">
                  <a16:creationId xmlns:a16="http://schemas.microsoft.com/office/drawing/2014/main" id="{A491D68E-AC57-4695-8A97-10C8792921CE}"/>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sp>
        <p:nvSpPr>
          <p:cNvPr id="11" name="标题 2">
            <a:extLst>
              <a:ext uri="{FF2B5EF4-FFF2-40B4-BE49-F238E27FC236}">
                <a16:creationId xmlns:a16="http://schemas.microsoft.com/office/drawing/2014/main" id="{A76649A1-4E25-4CB9-92CA-223D114177F3}"/>
              </a:ext>
            </a:extLst>
          </p:cNvPr>
          <p:cNvSpPr txBox="1">
            <a:spLocks/>
          </p:cNvSpPr>
          <p:nvPr/>
        </p:nvSpPr>
        <p:spPr>
          <a:xfrm>
            <a:off x="664391" y="300181"/>
            <a:ext cx="6183021" cy="644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智能检索</a:t>
            </a:r>
          </a:p>
        </p:txBody>
      </p:sp>
      <p:grpSp>
        <p:nvGrpSpPr>
          <p:cNvPr id="12" name="组合 22">
            <a:extLst>
              <a:ext uri="{FF2B5EF4-FFF2-40B4-BE49-F238E27FC236}">
                <a16:creationId xmlns:a16="http://schemas.microsoft.com/office/drawing/2014/main" id="{7810E5E2-893C-4302-A1DF-D3C4F7F406C2}"/>
              </a:ext>
            </a:extLst>
          </p:cNvPr>
          <p:cNvGrpSpPr/>
          <p:nvPr/>
        </p:nvGrpSpPr>
        <p:grpSpPr>
          <a:xfrm>
            <a:off x="5394950" y="1593302"/>
            <a:ext cx="2869396" cy="2473614"/>
            <a:chOff x="2806943" y="2164591"/>
            <a:chExt cx="2303654" cy="1985906"/>
          </a:xfrm>
          <a:solidFill>
            <a:schemeClr val="accent1">
              <a:lumMod val="75000"/>
            </a:schemeClr>
          </a:solidFill>
        </p:grpSpPr>
        <p:sp>
          <p:nvSpPr>
            <p:cNvPr id="13" name="等腰三角形 12">
              <a:extLst>
                <a:ext uri="{FF2B5EF4-FFF2-40B4-BE49-F238E27FC236}">
                  <a16:creationId xmlns:a16="http://schemas.microsoft.com/office/drawing/2014/main" id="{3AD80EAF-F65B-494B-9686-C1D0BFFAC99F}"/>
                </a:ext>
              </a:extLst>
            </p:cNvPr>
            <p:cNvSpPr/>
            <p:nvPr/>
          </p:nvSpPr>
          <p:spPr>
            <a:xfrm>
              <a:off x="2806943" y="2164591"/>
              <a:ext cx="2303654" cy="1985906"/>
            </a:xfrm>
            <a:prstGeom prst="triangle">
              <a:avLst/>
            </a:prstGeom>
            <a:grpFill/>
            <a:ln>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3905">
                <a:defRPr/>
              </a:pPr>
              <a:endParaRPr lang="zh-CN" altLang="en-US" sz="1500" b="1">
                <a:solidFill>
                  <a:srgbClr val="FFFFFF"/>
                </a:solidFill>
              </a:endParaRPr>
            </a:p>
          </p:txBody>
        </p:sp>
        <p:sp useBgFill="1">
          <p:nvSpPr>
            <p:cNvPr id="14" name="Freeform 73">
              <a:extLst>
                <a:ext uri="{FF2B5EF4-FFF2-40B4-BE49-F238E27FC236}">
                  <a16:creationId xmlns:a16="http://schemas.microsoft.com/office/drawing/2014/main" id="{277B5D78-999A-4124-9BAB-535E51E45002}"/>
                </a:ext>
              </a:extLst>
            </p:cNvPr>
            <p:cNvSpPr>
              <a:spLocks noEditPoints="1"/>
            </p:cNvSpPr>
            <p:nvPr/>
          </p:nvSpPr>
          <p:spPr bwMode="auto">
            <a:xfrm>
              <a:off x="3805550" y="2809122"/>
              <a:ext cx="334963" cy="260350"/>
            </a:xfrm>
            <a:custGeom>
              <a:avLst/>
              <a:gdLst>
                <a:gd name="T0" fmla="*/ 69 w 88"/>
                <a:gd name="T1" fmla="*/ 55 h 69"/>
                <a:gd name="T2" fmla="*/ 55 w 88"/>
                <a:gd name="T3" fmla="*/ 69 h 69"/>
                <a:gd name="T4" fmla="*/ 14 w 88"/>
                <a:gd name="T5" fmla="*/ 69 h 69"/>
                <a:gd name="T6" fmla="*/ 0 w 88"/>
                <a:gd name="T7" fmla="*/ 55 h 69"/>
                <a:gd name="T8" fmla="*/ 0 w 88"/>
                <a:gd name="T9" fmla="*/ 14 h 69"/>
                <a:gd name="T10" fmla="*/ 14 w 88"/>
                <a:gd name="T11" fmla="*/ 0 h 69"/>
                <a:gd name="T12" fmla="*/ 55 w 88"/>
                <a:gd name="T13" fmla="*/ 0 h 69"/>
                <a:gd name="T14" fmla="*/ 60 w 88"/>
                <a:gd name="T15" fmla="*/ 1 h 69"/>
                <a:gd name="T16" fmla="*/ 61 w 88"/>
                <a:gd name="T17" fmla="*/ 2 h 69"/>
                <a:gd name="T18" fmla="*/ 61 w 88"/>
                <a:gd name="T19" fmla="*/ 4 h 69"/>
                <a:gd name="T20" fmla="*/ 59 w 88"/>
                <a:gd name="T21" fmla="*/ 6 h 69"/>
                <a:gd name="T22" fmla="*/ 57 w 88"/>
                <a:gd name="T23" fmla="*/ 7 h 69"/>
                <a:gd name="T24" fmla="*/ 55 w 88"/>
                <a:gd name="T25" fmla="*/ 6 h 69"/>
                <a:gd name="T26" fmla="*/ 14 w 88"/>
                <a:gd name="T27" fmla="*/ 6 h 69"/>
                <a:gd name="T28" fmla="*/ 6 w 88"/>
                <a:gd name="T29" fmla="*/ 14 h 69"/>
                <a:gd name="T30" fmla="*/ 6 w 88"/>
                <a:gd name="T31" fmla="*/ 55 h 69"/>
                <a:gd name="T32" fmla="*/ 14 w 88"/>
                <a:gd name="T33" fmla="*/ 63 h 69"/>
                <a:gd name="T34" fmla="*/ 55 w 88"/>
                <a:gd name="T35" fmla="*/ 63 h 69"/>
                <a:gd name="T36" fmla="*/ 63 w 88"/>
                <a:gd name="T37" fmla="*/ 55 h 69"/>
                <a:gd name="T38" fmla="*/ 63 w 88"/>
                <a:gd name="T39" fmla="*/ 49 h 69"/>
                <a:gd name="T40" fmla="*/ 63 w 88"/>
                <a:gd name="T41" fmla="*/ 48 h 69"/>
                <a:gd name="T42" fmla="*/ 66 w 88"/>
                <a:gd name="T43" fmla="*/ 45 h 69"/>
                <a:gd name="T44" fmla="*/ 68 w 88"/>
                <a:gd name="T45" fmla="*/ 44 h 69"/>
                <a:gd name="T46" fmla="*/ 69 w 88"/>
                <a:gd name="T47" fmla="*/ 46 h 69"/>
                <a:gd name="T48" fmla="*/ 69 w 88"/>
                <a:gd name="T49" fmla="*/ 55 h 69"/>
                <a:gd name="T50" fmla="*/ 78 w 88"/>
                <a:gd name="T51" fmla="*/ 24 h 69"/>
                <a:gd name="T52" fmla="*/ 45 w 88"/>
                <a:gd name="T53" fmla="*/ 57 h 69"/>
                <a:gd name="T54" fmla="*/ 31 w 88"/>
                <a:gd name="T55" fmla="*/ 57 h 69"/>
                <a:gd name="T56" fmla="*/ 31 w 88"/>
                <a:gd name="T57" fmla="*/ 42 h 69"/>
                <a:gd name="T58" fmla="*/ 64 w 88"/>
                <a:gd name="T59" fmla="*/ 10 h 69"/>
                <a:gd name="T60" fmla="*/ 78 w 88"/>
                <a:gd name="T61" fmla="*/ 24 h 69"/>
                <a:gd name="T62" fmla="*/ 49 w 88"/>
                <a:gd name="T63" fmla="*/ 46 h 69"/>
                <a:gd name="T64" fmla="*/ 42 w 88"/>
                <a:gd name="T65" fmla="*/ 39 h 69"/>
                <a:gd name="T66" fmla="*/ 36 w 88"/>
                <a:gd name="T67" fmla="*/ 44 h 69"/>
                <a:gd name="T68" fmla="*/ 36 w 88"/>
                <a:gd name="T69" fmla="*/ 47 h 69"/>
                <a:gd name="T70" fmla="*/ 41 w 88"/>
                <a:gd name="T71" fmla="*/ 47 h 69"/>
                <a:gd name="T72" fmla="*/ 41 w 88"/>
                <a:gd name="T73" fmla="*/ 52 h 69"/>
                <a:gd name="T74" fmla="*/ 43 w 88"/>
                <a:gd name="T75" fmla="*/ 52 h 69"/>
                <a:gd name="T76" fmla="*/ 49 w 88"/>
                <a:gd name="T77" fmla="*/ 46 h 69"/>
                <a:gd name="T78" fmla="*/ 63 w 88"/>
                <a:gd name="T79" fmla="*/ 17 h 69"/>
                <a:gd name="T80" fmla="*/ 46 w 88"/>
                <a:gd name="T81" fmla="*/ 34 h 69"/>
                <a:gd name="T82" fmla="*/ 46 w 88"/>
                <a:gd name="T83" fmla="*/ 35 h 69"/>
                <a:gd name="T84" fmla="*/ 48 w 88"/>
                <a:gd name="T85" fmla="*/ 35 h 69"/>
                <a:gd name="T86" fmla="*/ 65 w 88"/>
                <a:gd name="T87" fmla="*/ 18 h 69"/>
                <a:gd name="T88" fmla="*/ 65 w 88"/>
                <a:gd name="T89" fmla="*/ 17 h 69"/>
                <a:gd name="T90" fmla="*/ 63 w 88"/>
                <a:gd name="T91" fmla="*/ 17 h 69"/>
                <a:gd name="T92" fmla="*/ 81 w 88"/>
                <a:gd name="T93" fmla="*/ 20 h 69"/>
                <a:gd name="T94" fmla="*/ 67 w 88"/>
                <a:gd name="T95" fmla="*/ 6 h 69"/>
                <a:gd name="T96" fmla="*/ 72 w 88"/>
                <a:gd name="T97" fmla="*/ 2 h 69"/>
                <a:gd name="T98" fmla="*/ 78 w 88"/>
                <a:gd name="T99" fmla="*/ 2 h 69"/>
                <a:gd name="T100" fmla="*/ 86 w 88"/>
                <a:gd name="T101" fmla="*/ 9 h 69"/>
                <a:gd name="T102" fmla="*/ 86 w 88"/>
                <a:gd name="T103" fmla="*/ 16 h 69"/>
                <a:gd name="T104" fmla="*/ 81 w 88"/>
                <a:gd name="T105"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 h="69">
                  <a:moveTo>
                    <a:pt x="69" y="55"/>
                  </a:moveTo>
                  <a:cubicBezTo>
                    <a:pt x="69" y="63"/>
                    <a:pt x="63" y="69"/>
                    <a:pt x="55" y="69"/>
                  </a:cubicBezTo>
                  <a:cubicBezTo>
                    <a:pt x="14" y="69"/>
                    <a:pt x="14" y="69"/>
                    <a:pt x="14" y="69"/>
                  </a:cubicBezTo>
                  <a:cubicBezTo>
                    <a:pt x="6" y="69"/>
                    <a:pt x="0" y="63"/>
                    <a:pt x="0" y="55"/>
                  </a:cubicBezTo>
                  <a:cubicBezTo>
                    <a:pt x="0" y="14"/>
                    <a:pt x="0" y="14"/>
                    <a:pt x="0" y="14"/>
                  </a:cubicBezTo>
                  <a:cubicBezTo>
                    <a:pt x="0" y="6"/>
                    <a:pt x="6" y="0"/>
                    <a:pt x="14" y="0"/>
                  </a:cubicBezTo>
                  <a:cubicBezTo>
                    <a:pt x="55" y="0"/>
                    <a:pt x="55" y="0"/>
                    <a:pt x="55" y="0"/>
                  </a:cubicBezTo>
                  <a:cubicBezTo>
                    <a:pt x="57" y="0"/>
                    <a:pt x="59" y="0"/>
                    <a:pt x="60" y="1"/>
                  </a:cubicBezTo>
                  <a:cubicBezTo>
                    <a:pt x="61" y="2"/>
                    <a:pt x="61" y="2"/>
                    <a:pt x="61" y="2"/>
                  </a:cubicBezTo>
                  <a:cubicBezTo>
                    <a:pt x="61" y="3"/>
                    <a:pt x="61" y="3"/>
                    <a:pt x="61" y="4"/>
                  </a:cubicBezTo>
                  <a:cubicBezTo>
                    <a:pt x="59" y="6"/>
                    <a:pt x="59" y="6"/>
                    <a:pt x="59" y="6"/>
                  </a:cubicBezTo>
                  <a:cubicBezTo>
                    <a:pt x="58" y="7"/>
                    <a:pt x="57" y="7"/>
                    <a:pt x="57" y="7"/>
                  </a:cubicBezTo>
                  <a:cubicBezTo>
                    <a:pt x="56" y="6"/>
                    <a:pt x="55" y="6"/>
                    <a:pt x="55" y="6"/>
                  </a:cubicBezTo>
                  <a:cubicBezTo>
                    <a:pt x="14" y="6"/>
                    <a:pt x="14" y="6"/>
                    <a:pt x="14" y="6"/>
                  </a:cubicBezTo>
                  <a:cubicBezTo>
                    <a:pt x="10" y="6"/>
                    <a:pt x="6" y="10"/>
                    <a:pt x="6" y="14"/>
                  </a:cubicBezTo>
                  <a:cubicBezTo>
                    <a:pt x="6" y="55"/>
                    <a:pt x="6" y="55"/>
                    <a:pt x="6" y="55"/>
                  </a:cubicBezTo>
                  <a:cubicBezTo>
                    <a:pt x="6" y="59"/>
                    <a:pt x="10" y="63"/>
                    <a:pt x="14" y="63"/>
                  </a:cubicBezTo>
                  <a:cubicBezTo>
                    <a:pt x="55" y="63"/>
                    <a:pt x="55" y="63"/>
                    <a:pt x="55" y="63"/>
                  </a:cubicBezTo>
                  <a:cubicBezTo>
                    <a:pt x="59" y="63"/>
                    <a:pt x="63" y="59"/>
                    <a:pt x="63" y="55"/>
                  </a:cubicBezTo>
                  <a:cubicBezTo>
                    <a:pt x="63" y="49"/>
                    <a:pt x="63" y="49"/>
                    <a:pt x="63" y="49"/>
                  </a:cubicBezTo>
                  <a:cubicBezTo>
                    <a:pt x="63" y="48"/>
                    <a:pt x="63" y="48"/>
                    <a:pt x="63" y="48"/>
                  </a:cubicBezTo>
                  <a:cubicBezTo>
                    <a:pt x="66" y="45"/>
                    <a:pt x="66" y="45"/>
                    <a:pt x="66" y="45"/>
                  </a:cubicBezTo>
                  <a:cubicBezTo>
                    <a:pt x="67" y="44"/>
                    <a:pt x="67" y="44"/>
                    <a:pt x="68" y="44"/>
                  </a:cubicBezTo>
                  <a:cubicBezTo>
                    <a:pt x="68" y="44"/>
                    <a:pt x="69" y="45"/>
                    <a:pt x="69" y="46"/>
                  </a:cubicBezTo>
                  <a:lnTo>
                    <a:pt x="69" y="55"/>
                  </a:lnTo>
                  <a:close/>
                  <a:moveTo>
                    <a:pt x="78" y="24"/>
                  </a:moveTo>
                  <a:cubicBezTo>
                    <a:pt x="45" y="57"/>
                    <a:pt x="45" y="57"/>
                    <a:pt x="45" y="57"/>
                  </a:cubicBezTo>
                  <a:cubicBezTo>
                    <a:pt x="31" y="57"/>
                    <a:pt x="31" y="57"/>
                    <a:pt x="31" y="57"/>
                  </a:cubicBezTo>
                  <a:cubicBezTo>
                    <a:pt x="31" y="42"/>
                    <a:pt x="31" y="42"/>
                    <a:pt x="31" y="42"/>
                  </a:cubicBezTo>
                  <a:cubicBezTo>
                    <a:pt x="64" y="10"/>
                    <a:pt x="64" y="10"/>
                    <a:pt x="64" y="10"/>
                  </a:cubicBezTo>
                  <a:lnTo>
                    <a:pt x="78" y="24"/>
                  </a:lnTo>
                  <a:close/>
                  <a:moveTo>
                    <a:pt x="49" y="46"/>
                  </a:moveTo>
                  <a:cubicBezTo>
                    <a:pt x="42" y="39"/>
                    <a:pt x="42" y="39"/>
                    <a:pt x="42" y="39"/>
                  </a:cubicBezTo>
                  <a:cubicBezTo>
                    <a:pt x="36" y="44"/>
                    <a:pt x="36" y="44"/>
                    <a:pt x="36" y="44"/>
                  </a:cubicBezTo>
                  <a:cubicBezTo>
                    <a:pt x="36" y="47"/>
                    <a:pt x="36" y="47"/>
                    <a:pt x="36" y="47"/>
                  </a:cubicBezTo>
                  <a:cubicBezTo>
                    <a:pt x="41" y="47"/>
                    <a:pt x="41" y="47"/>
                    <a:pt x="41" y="47"/>
                  </a:cubicBezTo>
                  <a:cubicBezTo>
                    <a:pt x="41" y="52"/>
                    <a:pt x="41" y="52"/>
                    <a:pt x="41" y="52"/>
                  </a:cubicBezTo>
                  <a:cubicBezTo>
                    <a:pt x="43" y="52"/>
                    <a:pt x="43" y="52"/>
                    <a:pt x="43" y="52"/>
                  </a:cubicBezTo>
                  <a:lnTo>
                    <a:pt x="49" y="46"/>
                  </a:lnTo>
                  <a:close/>
                  <a:moveTo>
                    <a:pt x="63" y="17"/>
                  </a:moveTo>
                  <a:cubicBezTo>
                    <a:pt x="46" y="34"/>
                    <a:pt x="46" y="34"/>
                    <a:pt x="46" y="34"/>
                  </a:cubicBezTo>
                  <a:cubicBezTo>
                    <a:pt x="46" y="34"/>
                    <a:pt x="46" y="35"/>
                    <a:pt x="46" y="35"/>
                  </a:cubicBezTo>
                  <a:cubicBezTo>
                    <a:pt x="47" y="36"/>
                    <a:pt x="47" y="36"/>
                    <a:pt x="48" y="35"/>
                  </a:cubicBezTo>
                  <a:cubicBezTo>
                    <a:pt x="65" y="18"/>
                    <a:pt x="65" y="18"/>
                    <a:pt x="65" y="18"/>
                  </a:cubicBezTo>
                  <a:cubicBezTo>
                    <a:pt x="65" y="18"/>
                    <a:pt x="65" y="17"/>
                    <a:pt x="65" y="17"/>
                  </a:cubicBezTo>
                  <a:cubicBezTo>
                    <a:pt x="64" y="16"/>
                    <a:pt x="64" y="16"/>
                    <a:pt x="63" y="17"/>
                  </a:cubicBezTo>
                  <a:close/>
                  <a:moveTo>
                    <a:pt x="81" y="20"/>
                  </a:moveTo>
                  <a:cubicBezTo>
                    <a:pt x="67" y="6"/>
                    <a:pt x="67" y="6"/>
                    <a:pt x="67" y="6"/>
                  </a:cubicBezTo>
                  <a:cubicBezTo>
                    <a:pt x="72" y="2"/>
                    <a:pt x="72" y="2"/>
                    <a:pt x="72" y="2"/>
                  </a:cubicBezTo>
                  <a:cubicBezTo>
                    <a:pt x="74" y="0"/>
                    <a:pt x="77" y="0"/>
                    <a:pt x="78" y="2"/>
                  </a:cubicBezTo>
                  <a:cubicBezTo>
                    <a:pt x="86" y="9"/>
                    <a:pt x="86" y="9"/>
                    <a:pt x="86" y="9"/>
                  </a:cubicBezTo>
                  <a:cubicBezTo>
                    <a:pt x="88" y="11"/>
                    <a:pt x="88" y="14"/>
                    <a:pt x="86" y="16"/>
                  </a:cubicBezTo>
                  <a:lnTo>
                    <a:pt x="81" y="20"/>
                  </a:lnTo>
                  <a:close/>
                </a:path>
              </a:pathLst>
            </a:custGeom>
            <a:grpFill/>
            <a:ln>
              <a:noFill/>
            </a:ln>
          </p:spPr>
          <p:txBody>
            <a:bodyPr/>
            <a:lstStyle/>
            <a:p>
              <a:pPr defTabSz="763905">
                <a:defRPr/>
              </a:pPr>
              <a:endParaRPr lang="zh-CN" altLang="en-US" sz="1500">
                <a:solidFill>
                  <a:prstClr val="black"/>
                </a:solidFill>
                <a:latin typeface="Arial" panose="020B0604020202020204"/>
                <a:ea typeface="微软雅黑" panose="020B0503020204020204" charset="-122"/>
              </a:endParaRPr>
            </a:p>
          </p:txBody>
        </p:sp>
        <p:sp>
          <p:nvSpPr>
            <p:cNvPr id="15" name="文本框 13">
              <a:extLst>
                <a:ext uri="{FF2B5EF4-FFF2-40B4-BE49-F238E27FC236}">
                  <a16:creationId xmlns:a16="http://schemas.microsoft.com/office/drawing/2014/main" id="{AC37102D-77A0-40F8-B72E-DDD840538FDB}"/>
                </a:ext>
              </a:extLst>
            </p:cNvPr>
            <p:cNvSpPr txBox="1"/>
            <p:nvPr/>
          </p:nvSpPr>
          <p:spPr>
            <a:xfrm>
              <a:off x="3219875" y="3486043"/>
              <a:ext cx="1486559" cy="518898"/>
            </a:xfrm>
            <a:prstGeom prst="rect">
              <a:avLst/>
            </a:prstGeom>
            <a:grpFill/>
          </p:spPr>
          <p:txBody>
            <a:bodyPr wrap="square">
              <a:spAutoFit/>
            </a:bodyPr>
            <a:lstStyle/>
            <a:p>
              <a:pPr algn="ctr" defTabSz="763905">
                <a:defRPr/>
              </a:pPr>
              <a:r>
                <a:rPr lang="zh-CN" altLang="en-US" sz="3600" dirty="0">
                  <a:solidFill>
                    <a:srgbClr val="FFFFFF"/>
                  </a:solidFill>
                  <a:latin typeface="微软雅黑" panose="020B0503020204020204" charset="-122"/>
                  <a:ea typeface="微软雅黑" panose="020B0503020204020204" charset="-122"/>
                </a:rPr>
                <a:t>精准</a:t>
              </a:r>
            </a:p>
          </p:txBody>
        </p:sp>
      </p:grpSp>
      <p:grpSp>
        <p:nvGrpSpPr>
          <p:cNvPr id="16" name="组合 4">
            <a:extLst>
              <a:ext uri="{FF2B5EF4-FFF2-40B4-BE49-F238E27FC236}">
                <a16:creationId xmlns:a16="http://schemas.microsoft.com/office/drawing/2014/main" id="{58141937-DB82-443A-9E07-529C92554FF2}"/>
              </a:ext>
            </a:extLst>
          </p:cNvPr>
          <p:cNvGrpSpPr/>
          <p:nvPr/>
        </p:nvGrpSpPr>
        <p:grpSpPr>
          <a:xfrm>
            <a:off x="920166" y="1593302"/>
            <a:ext cx="2869397" cy="2473614"/>
            <a:chOff x="7209548" y="1347200"/>
            <a:chExt cx="3825862" cy="3298152"/>
          </a:xfrm>
          <a:solidFill>
            <a:schemeClr val="accent1">
              <a:lumMod val="75000"/>
            </a:schemeClr>
          </a:solidFill>
        </p:grpSpPr>
        <p:sp>
          <p:nvSpPr>
            <p:cNvPr id="17" name="等腰三角形 16">
              <a:extLst>
                <a:ext uri="{FF2B5EF4-FFF2-40B4-BE49-F238E27FC236}">
                  <a16:creationId xmlns:a16="http://schemas.microsoft.com/office/drawing/2014/main" id="{F2681D74-8573-4CC2-8DC5-1F5A295B1D72}"/>
                </a:ext>
              </a:extLst>
            </p:cNvPr>
            <p:cNvSpPr/>
            <p:nvPr/>
          </p:nvSpPr>
          <p:spPr>
            <a:xfrm>
              <a:off x="7209548" y="1347200"/>
              <a:ext cx="3825862" cy="3298152"/>
            </a:xfrm>
            <a:prstGeom prst="triangle">
              <a:avLst/>
            </a:prstGeom>
            <a:grpFill/>
            <a:ln>
              <a:solidFill>
                <a:schemeClr val="bg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3905">
                <a:defRPr/>
              </a:pPr>
              <a:endParaRPr lang="zh-CN" altLang="en-US" sz="1500" b="1">
                <a:solidFill>
                  <a:srgbClr val="FFFFFF"/>
                </a:solidFill>
              </a:endParaRPr>
            </a:p>
          </p:txBody>
        </p:sp>
        <p:grpSp>
          <p:nvGrpSpPr>
            <p:cNvPr id="18" name="组合 11">
              <a:extLst>
                <a:ext uri="{FF2B5EF4-FFF2-40B4-BE49-F238E27FC236}">
                  <a16:creationId xmlns:a16="http://schemas.microsoft.com/office/drawing/2014/main" id="{9CC08B8F-5831-4A8E-8A60-2AA00313E9B1}"/>
                </a:ext>
              </a:extLst>
            </p:cNvPr>
            <p:cNvGrpSpPr/>
            <p:nvPr/>
          </p:nvGrpSpPr>
          <p:grpSpPr>
            <a:xfrm>
              <a:off x="8841324" y="2164891"/>
              <a:ext cx="524135" cy="529935"/>
              <a:chOff x="9353233" y="3586162"/>
              <a:chExt cx="315596" cy="319088"/>
            </a:xfrm>
            <a:grpFill/>
          </p:grpSpPr>
          <p:sp>
            <p:nvSpPr>
              <p:cNvPr id="21" name="Freeform 57">
                <a:extLst>
                  <a:ext uri="{FF2B5EF4-FFF2-40B4-BE49-F238E27FC236}">
                    <a16:creationId xmlns:a16="http://schemas.microsoft.com/office/drawing/2014/main" id="{CB1E3C39-6373-4B8D-B0D1-F50901DB6F26}"/>
                  </a:ext>
                </a:extLst>
              </p:cNvPr>
              <p:cNvSpPr/>
              <p:nvPr/>
            </p:nvSpPr>
            <p:spPr bwMode="auto">
              <a:xfrm>
                <a:off x="9364029" y="3586162"/>
                <a:ext cx="136525" cy="173038"/>
              </a:xfrm>
              <a:custGeom>
                <a:avLst/>
                <a:gdLst>
                  <a:gd name="T0" fmla="*/ 36 w 36"/>
                  <a:gd name="T1" fmla="*/ 40 h 46"/>
                  <a:gd name="T2" fmla="*/ 17 w 36"/>
                  <a:gd name="T3" fmla="*/ 0 h 46"/>
                  <a:gd name="T4" fmla="*/ 5 w 36"/>
                  <a:gd name="T5" fmla="*/ 0 h 46"/>
                  <a:gd name="T6" fmla="*/ 36 w 36"/>
                  <a:gd name="T7" fmla="*/ 46 h 46"/>
                  <a:gd name="T8" fmla="*/ 36 w 36"/>
                  <a:gd name="T9" fmla="*/ 40 h 46"/>
                </a:gdLst>
                <a:ahLst/>
                <a:cxnLst>
                  <a:cxn ang="0">
                    <a:pos x="T0" y="T1"/>
                  </a:cxn>
                  <a:cxn ang="0">
                    <a:pos x="T2" y="T3"/>
                  </a:cxn>
                  <a:cxn ang="0">
                    <a:pos x="T4" y="T5"/>
                  </a:cxn>
                  <a:cxn ang="0">
                    <a:pos x="T6" y="T7"/>
                  </a:cxn>
                  <a:cxn ang="0">
                    <a:pos x="T8" y="T9"/>
                  </a:cxn>
                </a:cxnLst>
                <a:rect l="0" t="0" r="r" b="b"/>
                <a:pathLst>
                  <a:path w="36" h="46">
                    <a:moveTo>
                      <a:pt x="36" y="40"/>
                    </a:moveTo>
                    <a:cubicBezTo>
                      <a:pt x="36" y="40"/>
                      <a:pt x="10" y="27"/>
                      <a:pt x="17" y="0"/>
                    </a:cubicBezTo>
                    <a:cubicBezTo>
                      <a:pt x="5" y="0"/>
                      <a:pt x="5" y="0"/>
                      <a:pt x="5" y="0"/>
                    </a:cubicBezTo>
                    <a:cubicBezTo>
                      <a:pt x="5" y="0"/>
                      <a:pt x="0" y="32"/>
                      <a:pt x="36" y="46"/>
                    </a:cubicBezTo>
                    <a:cubicBezTo>
                      <a:pt x="36" y="40"/>
                      <a:pt x="36" y="40"/>
                      <a:pt x="3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63905">
                  <a:defRPr/>
                </a:pPr>
                <a:endParaRPr lang="zh-CN" altLang="en-US" sz="1500">
                  <a:solidFill>
                    <a:prstClr val="black"/>
                  </a:solidFill>
                  <a:latin typeface="Arial" panose="020B0604020202020204"/>
                  <a:ea typeface="微软雅黑" panose="020B0503020204020204" charset="-122"/>
                </a:endParaRPr>
              </a:p>
            </p:txBody>
          </p:sp>
          <p:sp>
            <p:nvSpPr>
              <p:cNvPr id="22" name="Freeform 58">
                <a:extLst>
                  <a:ext uri="{FF2B5EF4-FFF2-40B4-BE49-F238E27FC236}">
                    <a16:creationId xmlns:a16="http://schemas.microsoft.com/office/drawing/2014/main" id="{EAA73942-0BAC-463F-A28F-E82D837AB4D3}"/>
                  </a:ext>
                </a:extLst>
              </p:cNvPr>
              <p:cNvSpPr/>
              <p:nvPr/>
            </p:nvSpPr>
            <p:spPr bwMode="auto">
              <a:xfrm>
                <a:off x="9532303" y="3586162"/>
                <a:ext cx="136525" cy="173038"/>
              </a:xfrm>
              <a:custGeom>
                <a:avLst/>
                <a:gdLst>
                  <a:gd name="T0" fmla="*/ 0 w 36"/>
                  <a:gd name="T1" fmla="*/ 40 h 46"/>
                  <a:gd name="T2" fmla="*/ 18 w 36"/>
                  <a:gd name="T3" fmla="*/ 0 h 46"/>
                  <a:gd name="T4" fmla="*/ 30 w 36"/>
                  <a:gd name="T5" fmla="*/ 0 h 46"/>
                  <a:gd name="T6" fmla="*/ 0 w 36"/>
                  <a:gd name="T7" fmla="*/ 46 h 46"/>
                  <a:gd name="T8" fmla="*/ 0 w 36"/>
                  <a:gd name="T9" fmla="*/ 40 h 46"/>
                </a:gdLst>
                <a:ahLst/>
                <a:cxnLst>
                  <a:cxn ang="0">
                    <a:pos x="T0" y="T1"/>
                  </a:cxn>
                  <a:cxn ang="0">
                    <a:pos x="T2" y="T3"/>
                  </a:cxn>
                  <a:cxn ang="0">
                    <a:pos x="T4" y="T5"/>
                  </a:cxn>
                  <a:cxn ang="0">
                    <a:pos x="T6" y="T7"/>
                  </a:cxn>
                  <a:cxn ang="0">
                    <a:pos x="T8" y="T9"/>
                  </a:cxn>
                </a:cxnLst>
                <a:rect l="0" t="0" r="r" b="b"/>
                <a:pathLst>
                  <a:path w="36" h="46">
                    <a:moveTo>
                      <a:pt x="0" y="40"/>
                    </a:moveTo>
                    <a:cubicBezTo>
                      <a:pt x="0" y="40"/>
                      <a:pt x="24" y="27"/>
                      <a:pt x="18" y="0"/>
                    </a:cubicBezTo>
                    <a:cubicBezTo>
                      <a:pt x="29" y="0"/>
                      <a:pt x="30" y="0"/>
                      <a:pt x="30" y="0"/>
                    </a:cubicBezTo>
                    <a:cubicBezTo>
                      <a:pt x="30" y="0"/>
                      <a:pt x="36" y="32"/>
                      <a:pt x="0" y="46"/>
                    </a:cubicBezTo>
                    <a:cubicBezTo>
                      <a:pt x="0" y="40"/>
                      <a:pt x="0" y="40"/>
                      <a:pt x="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63905">
                  <a:defRPr/>
                </a:pPr>
                <a:endParaRPr lang="zh-CN" altLang="en-US" sz="1500">
                  <a:solidFill>
                    <a:prstClr val="black"/>
                  </a:solidFill>
                  <a:latin typeface="Arial" panose="020B0604020202020204"/>
                  <a:ea typeface="微软雅黑" panose="020B0503020204020204" charset="-122"/>
                </a:endParaRPr>
              </a:p>
            </p:txBody>
          </p:sp>
          <p:sp>
            <p:nvSpPr>
              <p:cNvPr id="24" name="Freeform 59">
                <a:extLst>
                  <a:ext uri="{FF2B5EF4-FFF2-40B4-BE49-F238E27FC236}">
                    <a16:creationId xmlns:a16="http://schemas.microsoft.com/office/drawing/2014/main" id="{47C3BF4D-E270-4998-A056-31D06D699DD9}"/>
                  </a:ext>
                </a:extLst>
              </p:cNvPr>
              <p:cNvSpPr/>
              <p:nvPr/>
            </p:nvSpPr>
            <p:spPr bwMode="auto">
              <a:xfrm>
                <a:off x="9383079" y="3586162"/>
                <a:ext cx="261938" cy="44450"/>
              </a:xfrm>
              <a:custGeom>
                <a:avLst/>
                <a:gdLst>
                  <a:gd name="T0" fmla="*/ 139 w 165"/>
                  <a:gd name="T1" fmla="*/ 28 h 28"/>
                  <a:gd name="T2" fmla="*/ 82 w 165"/>
                  <a:gd name="T3" fmla="*/ 28 h 28"/>
                  <a:gd name="T4" fmla="*/ 26 w 165"/>
                  <a:gd name="T5" fmla="*/ 28 h 28"/>
                  <a:gd name="T6" fmla="*/ 0 w 165"/>
                  <a:gd name="T7" fmla="*/ 0 h 28"/>
                  <a:gd name="T8" fmla="*/ 165 w 165"/>
                  <a:gd name="T9" fmla="*/ 0 h 28"/>
                  <a:gd name="T10" fmla="*/ 139 w 165"/>
                  <a:gd name="T11" fmla="*/ 28 h 28"/>
                </a:gdLst>
                <a:ahLst/>
                <a:cxnLst>
                  <a:cxn ang="0">
                    <a:pos x="T0" y="T1"/>
                  </a:cxn>
                  <a:cxn ang="0">
                    <a:pos x="T2" y="T3"/>
                  </a:cxn>
                  <a:cxn ang="0">
                    <a:pos x="T4" y="T5"/>
                  </a:cxn>
                  <a:cxn ang="0">
                    <a:pos x="T6" y="T7"/>
                  </a:cxn>
                  <a:cxn ang="0">
                    <a:pos x="T8" y="T9"/>
                  </a:cxn>
                  <a:cxn ang="0">
                    <a:pos x="T10" y="T11"/>
                  </a:cxn>
                </a:cxnLst>
                <a:rect l="0" t="0" r="r" b="b"/>
                <a:pathLst>
                  <a:path w="165" h="28">
                    <a:moveTo>
                      <a:pt x="139" y="28"/>
                    </a:moveTo>
                    <a:lnTo>
                      <a:pt x="82" y="28"/>
                    </a:lnTo>
                    <a:lnTo>
                      <a:pt x="26" y="28"/>
                    </a:lnTo>
                    <a:lnTo>
                      <a:pt x="0" y="0"/>
                    </a:lnTo>
                    <a:lnTo>
                      <a:pt x="165" y="0"/>
                    </a:lnTo>
                    <a:lnTo>
                      <a:pt x="139"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63905">
                  <a:defRPr/>
                </a:pPr>
                <a:endParaRPr lang="zh-CN" altLang="en-US" sz="1500">
                  <a:solidFill>
                    <a:prstClr val="black"/>
                  </a:solidFill>
                  <a:latin typeface="Arial" panose="020B0604020202020204"/>
                  <a:ea typeface="微软雅黑" panose="020B0503020204020204" charset="-122"/>
                </a:endParaRPr>
              </a:p>
            </p:txBody>
          </p:sp>
          <p:sp>
            <p:nvSpPr>
              <p:cNvPr id="25" name="Freeform 60">
                <a:extLst>
                  <a:ext uri="{FF2B5EF4-FFF2-40B4-BE49-F238E27FC236}">
                    <a16:creationId xmlns:a16="http://schemas.microsoft.com/office/drawing/2014/main" id="{CD32189A-207D-4512-A0BB-1078C299963B}"/>
                  </a:ext>
                </a:extLst>
              </p:cNvPr>
              <p:cNvSpPr/>
              <p:nvPr/>
            </p:nvSpPr>
            <p:spPr bwMode="auto">
              <a:xfrm>
                <a:off x="9353233" y="3736975"/>
                <a:ext cx="168275" cy="149226"/>
              </a:xfrm>
              <a:custGeom>
                <a:avLst/>
                <a:gdLst>
                  <a:gd name="T0" fmla="*/ 36 w 36"/>
                  <a:gd name="T1" fmla="*/ 6 h 45"/>
                  <a:gd name="T2" fmla="*/ 17 w 36"/>
                  <a:gd name="T3" fmla="*/ 45 h 45"/>
                  <a:gd name="T4" fmla="*/ 5 w 36"/>
                  <a:gd name="T5" fmla="*/ 45 h 45"/>
                  <a:gd name="T6" fmla="*/ 36 w 36"/>
                  <a:gd name="T7" fmla="*/ 0 h 45"/>
                  <a:gd name="T8" fmla="*/ 36 w 36"/>
                  <a:gd name="T9" fmla="*/ 6 h 45"/>
                </a:gdLst>
                <a:ahLst/>
                <a:cxnLst>
                  <a:cxn ang="0">
                    <a:pos x="T0" y="T1"/>
                  </a:cxn>
                  <a:cxn ang="0">
                    <a:pos x="T2" y="T3"/>
                  </a:cxn>
                  <a:cxn ang="0">
                    <a:pos x="T4" y="T5"/>
                  </a:cxn>
                  <a:cxn ang="0">
                    <a:pos x="T6" y="T7"/>
                  </a:cxn>
                  <a:cxn ang="0">
                    <a:pos x="T8" y="T9"/>
                  </a:cxn>
                </a:cxnLst>
                <a:rect l="0" t="0" r="r" b="b"/>
                <a:pathLst>
                  <a:path w="36" h="45">
                    <a:moveTo>
                      <a:pt x="36" y="6"/>
                    </a:moveTo>
                    <a:cubicBezTo>
                      <a:pt x="36" y="6"/>
                      <a:pt x="10" y="18"/>
                      <a:pt x="17" y="45"/>
                    </a:cubicBezTo>
                    <a:cubicBezTo>
                      <a:pt x="5" y="45"/>
                      <a:pt x="5" y="45"/>
                      <a:pt x="5" y="45"/>
                    </a:cubicBezTo>
                    <a:cubicBezTo>
                      <a:pt x="5" y="45"/>
                      <a:pt x="0" y="14"/>
                      <a:pt x="36" y="0"/>
                    </a:cubicBezTo>
                    <a:cubicBezTo>
                      <a:pt x="36" y="6"/>
                      <a:pt x="36" y="6"/>
                      <a:pt x="3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63905">
                  <a:defRPr/>
                </a:pPr>
                <a:endParaRPr lang="zh-CN" altLang="en-US" sz="1500">
                  <a:solidFill>
                    <a:prstClr val="black"/>
                  </a:solidFill>
                  <a:latin typeface="Arial" panose="020B0604020202020204"/>
                  <a:ea typeface="微软雅黑" panose="020B0503020204020204" charset="-122"/>
                </a:endParaRPr>
              </a:p>
            </p:txBody>
          </p:sp>
          <p:sp>
            <p:nvSpPr>
              <p:cNvPr id="26" name="Freeform 61">
                <a:extLst>
                  <a:ext uri="{FF2B5EF4-FFF2-40B4-BE49-F238E27FC236}">
                    <a16:creationId xmlns:a16="http://schemas.microsoft.com/office/drawing/2014/main" id="{803956B9-7C3F-4410-9ACF-3884010C23B2}"/>
                  </a:ext>
                </a:extLst>
              </p:cNvPr>
              <p:cNvSpPr/>
              <p:nvPr/>
            </p:nvSpPr>
            <p:spPr bwMode="auto">
              <a:xfrm>
                <a:off x="9532304" y="3736975"/>
                <a:ext cx="136525" cy="168275"/>
              </a:xfrm>
              <a:custGeom>
                <a:avLst/>
                <a:gdLst>
                  <a:gd name="T0" fmla="*/ 0 w 36"/>
                  <a:gd name="T1" fmla="*/ 6 h 45"/>
                  <a:gd name="T2" fmla="*/ 18 w 36"/>
                  <a:gd name="T3" fmla="*/ 45 h 45"/>
                  <a:gd name="T4" fmla="*/ 30 w 36"/>
                  <a:gd name="T5" fmla="*/ 45 h 45"/>
                  <a:gd name="T6" fmla="*/ 0 w 36"/>
                  <a:gd name="T7" fmla="*/ 0 h 45"/>
                  <a:gd name="T8" fmla="*/ 0 w 36"/>
                  <a:gd name="T9" fmla="*/ 6 h 45"/>
                </a:gdLst>
                <a:ahLst/>
                <a:cxnLst>
                  <a:cxn ang="0">
                    <a:pos x="T0" y="T1"/>
                  </a:cxn>
                  <a:cxn ang="0">
                    <a:pos x="T2" y="T3"/>
                  </a:cxn>
                  <a:cxn ang="0">
                    <a:pos x="T4" y="T5"/>
                  </a:cxn>
                  <a:cxn ang="0">
                    <a:pos x="T6" y="T7"/>
                  </a:cxn>
                  <a:cxn ang="0">
                    <a:pos x="T8" y="T9"/>
                  </a:cxn>
                </a:cxnLst>
                <a:rect l="0" t="0" r="r" b="b"/>
                <a:pathLst>
                  <a:path w="36" h="45">
                    <a:moveTo>
                      <a:pt x="0" y="6"/>
                    </a:moveTo>
                    <a:cubicBezTo>
                      <a:pt x="0" y="6"/>
                      <a:pt x="24" y="18"/>
                      <a:pt x="18" y="45"/>
                    </a:cubicBezTo>
                    <a:cubicBezTo>
                      <a:pt x="29" y="45"/>
                      <a:pt x="30" y="45"/>
                      <a:pt x="30" y="45"/>
                    </a:cubicBezTo>
                    <a:cubicBezTo>
                      <a:pt x="30" y="45"/>
                      <a:pt x="36" y="14"/>
                      <a:pt x="0" y="0"/>
                    </a:cubicBezTo>
                    <a:cubicBezTo>
                      <a:pt x="0"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63905">
                  <a:defRPr/>
                </a:pPr>
                <a:endParaRPr lang="zh-CN" altLang="en-US" sz="1500">
                  <a:solidFill>
                    <a:prstClr val="black"/>
                  </a:solidFill>
                  <a:latin typeface="Arial" panose="020B0604020202020204"/>
                  <a:ea typeface="微软雅黑" panose="020B0503020204020204" charset="-122"/>
                </a:endParaRPr>
              </a:p>
            </p:txBody>
          </p:sp>
          <p:sp>
            <p:nvSpPr>
              <p:cNvPr id="27" name="Freeform 62">
                <a:extLst>
                  <a:ext uri="{FF2B5EF4-FFF2-40B4-BE49-F238E27FC236}">
                    <a16:creationId xmlns:a16="http://schemas.microsoft.com/office/drawing/2014/main" id="{3F2D3147-3678-4756-8F0B-D1F9A1C57CB4}"/>
                  </a:ext>
                </a:extLst>
              </p:cNvPr>
              <p:cNvSpPr/>
              <p:nvPr/>
            </p:nvSpPr>
            <p:spPr bwMode="auto">
              <a:xfrm>
                <a:off x="9383079" y="3863975"/>
                <a:ext cx="261938" cy="41275"/>
              </a:xfrm>
              <a:custGeom>
                <a:avLst/>
                <a:gdLst>
                  <a:gd name="T0" fmla="*/ 139 w 165"/>
                  <a:gd name="T1" fmla="*/ 0 h 26"/>
                  <a:gd name="T2" fmla="*/ 82 w 165"/>
                  <a:gd name="T3" fmla="*/ 0 h 26"/>
                  <a:gd name="T4" fmla="*/ 26 w 165"/>
                  <a:gd name="T5" fmla="*/ 0 h 26"/>
                  <a:gd name="T6" fmla="*/ 0 w 165"/>
                  <a:gd name="T7" fmla="*/ 26 h 26"/>
                  <a:gd name="T8" fmla="*/ 165 w 165"/>
                  <a:gd name="T9" fmla="*/ 26 h 26"/>
                  <a:gd name="T10" fmla="*/ 139 w 165"/>
                  <a:gd name="T11" fmla="*/ 0 h 26"/>
                </a:gdLst>
                <a:ahLst/>
                <a:cxnLst>
                  <a:cxn ang="0">
                    <a:pos x="T0" y="T1"/>
                  </a:cxn>
                  <a:cxn ang="0">
                    <a:pos x="T2" y="T3"/>
                  </a:cxn>
                  <a:cxn ang="0">
                    <a:pos x="T4" y="T5"/>
                  </a:cxn>
                  <a:cxn ang="0">
                    <a:pos x="T6" y="T7"/>
                  </a:cxn>
                  <a:cxn ang="0">
                    <a:pos x="T8" y="T9"/>
                  </a:cxn>
                  <a:cxn ang="0">
                    <a:pos x="T10" y="T11"/>
                  </a:cxn>
                </a:cxnLst>
                <a:rect l="0" t="0" r="r" b="b"/>
                <a:pathLst>
                  <a:path w="165" h="26">
                    <a:moveTo>
                      <a:pt x="139" y="0"/>
                    </a:moveTo>
                    <a:lnTo>
                      <a:pt x="82" y="0"/>
                    </a:lnTo>
                    <a:lnTo>
                      <a:pt x="26" y="0"/>
                    </a:lnTo>
                    <a:lnTo>
                      <a:pt x="0" y="26"/>
                    </a:lnTo>
                    <a:lnTo>
                      <a:pt x="165" y="26"/>
                    </a:lnTo>
                    <a:lnTo>
                      <a:pt x="13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763905">
                  <a:defRPr/>
                </a:pPr>
                <a:endParaRPr lang="zh-CN" altLang="en-US" sz="1500">
                  <a:solidFill>
                    <a:prstClr val="black"/>
                  </a:solidFill>
                  <a:latin typeface="Arial" panose="020B0604020202020204"/>
                  <a:ea typeface="微软雅黑" panose="020B0503020204020204" charset="-122"/>
                </a:endParaRPr>
              </a:p>
            </p:txBody>
          </p:sp>
        </p:grpSp>
        <p:sp>
          <p:nvSpPr>
            <p:cNvPr id="19" name="文本框 14">
              <a:extLst>
                <a:ext uri="{FF2B5EF4-FFF2-40B4-BE49-F238E27FC236}">
                  <a16:creationId xmlns:a16="http://schemas.microsoft.com/office/drawing/2014/main" id="{9F1B43C1-46AF-4FF3-92C5-9EA4765B29C7}"/>
                </a:ext>
              </a:extLst>
            </p:cNvPr>
            <p:cNvSpPr txBox="1"/>
            <p:nvPr/>
          </p:nvSpPr>
          <p:spPr>
            <a:xfrm>
              <a:off x="7895339" y="3535113"/>
              <a:ext cx="2400268" cy="861775"/>
            </a:xfrm>
            <a:prstGeom prst="rect">
              <a:avLst/>
            </a:prstGeom>
            <a:grpFill/>
          </p:spPr>
          <p:txBody>
            <a:bodyPr wrap="square">
              <a:spAutoFit/>
            </a:bodyPr>
            <a:lstStyle>
              <a:defPPr>
                <a:defRPr lang="zh-CN"/>
              </a:defPPr>
              <a:lvl1pPr algn="ctr">
                <a:defRPr sz="4800">
                  <a:solidFill>
                    <a:schemeClr val="bg1"/>
                  </a:solidFill>
                  <a:latin typeface="微软雅黑" panose="020B0503020204020204" charset="-122"/>
                  <a:ea typeface="微软雅黑" panose="020B0503020204020204" charset="-122"/>
                </a:defRPr>
              </a:lvl1pPr>
            </a:lstStyle>
            <a:p>
              <a:pPr defTabSz="763905">
                <a:defRPr/>
              </a:pPr>
              <a:r>
                <a:rPr lang="zh-CN" altLang="en-US" sz="3600" dirty="0">
                  <a:solidFill>
                    <a:srgbClr val="FFFFFF"/>
                  </a:solidFill>
                </a:rPr>
                <a:t>全面</a:t>
              </a:r>
            </a:p>
          </p:txBody>
        </p:sp>
      </p:grpSp>
      <p:grpSp>
        <p:nvGrpSpPr>
          <p:cNvPr id="28" name="组合 3">
            <a:extLst>
              <a:ext uri="{FF2B5EF4-FFF2-40B4-BE49-F238E27FC236}">
                <a16:creationId xmlns:a16="http://schemas.microsoft.com/office/drawing/2014/main" id="{D4D78721-CF16-449E-9BC7-49209285F4A3}"/>
              </a:ext>
            </a:extLst>
          </p:cNvPr>
          <p:cNvGrpSpPr/>
          <p:nvPr/>
        </p:nvGrpSpPr>
        <p:grpSpPr bwMode="auto">
          <a:xfrm>
            <a:off x="3088483" y="1592799"/>
            <a:ext cx="2869406" cy="2474119"/>
            <a:chOff x="4118159" y="1358041"/>
            <a:chExt cx="3825861" cy="3298152"/>
          </a:xfrm>
          <a:solidFill>
            <a:srgbClr val="C00000"/>
          </a:solidFill>
        </p:grpSpPr>
        <p:sp>
          <p:nvSpPr>
            <p:cNvPr id="29" name="等腰三角形 9">
              <a:extLst>
                <a:ext uri="{FF2B5EF4-FFF2-40B4-BE49-F238E27FC236}">
                  <a16:creationId xmlns:a16="http://schemas.microsoft.com/office/drawing/2014/main" id="{262F20EF-3950-4C10-A07F-35E1679B990A}"/>
                </a:ext>
              </a:extLst>
            </p:cNvPr>
            <p:cNvSpPr/>
            <p:nvPr/>
          </p:nvSpPr>
          <p:spPr>
            <a:xfrm>
              <a:off x="4118159" y="1358041"/>
              <a:ext cx="3825861" cy="329815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3905">
                <a:defRPr/>
              </a:pPr>
              <a:endParaRPr lang="zh-CN" altLang="en-US" sz="1500" b="1">
                <a:solidFill>
                  <a:srgbClr val="FFFFFF"/>
                </a:solidFill>
              </a:endParaRPr>
            </a:p>
          </p:txBody>
        </p:sp>
        <p:sp>
          <p:nvSpPr>
            <p:cNvPr id="30" name="文本框 15">
              <a:extLst>
                <a:ext uri="{FF2B5EF4-FFF2-40B4-BE49-F238E27FC236}">
                  <a16:creationId xmlns:a16="http://schemas.microsoft.com/office/drawing/2014/main" id="{9F5BC6F8-6A4D-4A60-9160-EE3FE3073A0D}"/>
                </a:ext>
              </a:extLst>
            </p:cNvPr>
            <p:cNvSpPr txBox="1">
              <a:spLocks noChangeArrowheads="1"/>
            </p:cNvSpPr>
            <p:nvPr/>
          </p:nvSpPr>
          <p:spPr bwMode="auto">
            <a:xfrm>
              <a:off x="4793179" y="3569376"/>
              <a:ext cx="2537415" cy="8615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763905"/>
              <a:r>
                <a:rPr lang="zh-CN" altLang="en-US" sz="3600" b="1" dirty="0">
                  <a:solidFill>
                    <a:srgbClr val="FFFFFF">
                      <a:lumMod val="95000"/>
                    </a:srgbClr>
                  </a:solidFill>
                  <a:latin typeface="微软雅黑" panose="020B0503020204020204" charset="-122"/>
                  <a:ea typeface="微软雅黑" panose="020B0503020204020204" charset="-122"/>
                </a:rPr>
                <a:t>智能</a:t>
              </a:r>
            </a:p>
          </p:txBody>
        </p:sp>
      </p:grpSp>
      <p:sp>
        <p:nvSpPr>
          <p:cNvPr id="31" name="圆角矩形 38">
            <a:extLst>
              <a:ext uri="{FF2B5EF4-FFF2-40B4-BE49-F238E27FC236}">
                <a16:creationId xmlns:a16="http://schemas.microsoft.com/office/drawing/2014/main" id="{8574541A-AF6C-440C-B559-22E16A1DCF85}"/>
              </a:ext>
            </a:extLst>
          </p:cNvPr>
          <p:cNvSpPr/>
          <p:nvPr/>
        </p:nvSpPr>
        <p:spPr>
          <a:xfrm>
            <a:off x="892478" y="1394344"/>
            <a:ext cx="7384080" cy="7543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5303" tIns="32651" rIns="65303" bIns="32651" anchor="ctr"/>
          <a:lstStyle/>
          <a:p>
            <a:pPr algn="ctr" defTabSz="763905">
              <a:defRPr/>
            </a:pPr>
            <a:endParaRPr lang="zh-CN" altLang="en-US" sz="1500">
              <a:solidFill>
                <a:srgbClr val="FFFFFF"/>
              </a:solidFill>
            </a:endParaRPr>
          </a:p>
        </p:txBody>
      </p:sp>
    </p:spTree>
    <p:extLst>
      <p:ext uri="{BB962C8B-B14F-4D97-AF65-F5344CB8AC3E}">
        <p14:creationId xmlns:p14="http://schemas.microsoft.com/office/powerpoint/2010/main" val="1274812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0EEDDF1-1E45-4DA6-B1B3-2ACAF2EE2213}"/>
              </a:ext>
            </a:extLst>
          </p:cNvPr>
          <p:cNvGrpSpPr/>
          <p:nvPr/>
        </p:nvGrpSpPr>
        <p:grpSpPr>
          <a:xfrm>
            <a:off x="285960" y="272303"/>
            <a:ext cx="300773" cy="363071"/>
            <a:chOff x="376518" y="286871"/>
            <a:chExt cx="401030" cy="484094"/>
          </a:xfrm>
          <a:solidFill>
            <a:srgbClr val="C00000"/>
          </a:solidFill>
        </p:grpSpPr>
        <p:sp>
          <p:nvSpPr>
            <p:cNvPr id="2" name="矩形 1">
              <a:extLst>
                <a:ext uri="{FF2B5EF4-FFF2-40B4-BE49-F238E27FC236}">
                  <a16:creationId xmlns:a16="http://schemas.microsoft.com/office/drawing/2014/main" id="{41AC39B1-70CC-487E-8A0F-08810FA9F5B6}"/>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矩形 19">
              <a:extLst>
                <a:ext uri="{FF2B5EF4-FFF2-40B4-BE49-F238E27FC236}">
                  <a16:creationId xmlns:a16="http://schemas.microsoft.com/office/drawing/2014/main" id="{A491D68E-AC57-4695-8A97-10C8792921CE}"/>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grpSp>
        <p:nvGrpSpPr>
          <p:cNvPr id="46" name="组合 45">
            <a:extLst>
              <a:ext uri="{FF2B5EF4-FFF2-40B4-BE49-F238E27FC236}">
                <a16:creationId xmlns:a16="http://schemas.microsoft.com/office/drawing/2014/main" id="{7499E798-6ACF-481E-B771-1D3A11CCFB4D}"/>
              </a:ext>
            </a:extLst>
          </p:cNvPr>
          <p:cNvGrpSpPr/>
          <p:nvPr/>
        </p:nvGrpSpPr>
        <p:grpSpPr>
          <a:xfrm>
            <a:off x="8693348" y="4768172"/>
            <a:ext cx="172046" cy="127397"/>
            <a:chOff x="11723921" y="6442493"/>
            <a:chExt cx="229394" cy="169863"/>
          </a:xfrm>
        </p:grpSpPr>
        <p:cxnSp>
          <p:nvCxnSpPr>
            <p:cNvPr id="47" name="直接连接符 46">
              <a:extLst>
                <a:ext uri="{FF2B5EF4-FFF2-40B4-BE49-F238E27FC236}">
                  <a16:creationId xmlns:a16="http://schemas.microsoft.com/office/drawing/2014/main" id="{0E529379-C8BF-4B34-9B17-D9322824C2C5}"/>
                </a:ext>
              </a:extLst>
            </p:cNvPr>
            <p:cNvCxnSpPr>
              <a:cxnSpLocks/>
            </p:cNvCxnSpPr>
            <p:nvPr/>
          </p:nvCxnSpPr>
          <p:spPr>
            <a:xfrm>
              <a:off x="11838618" y="6442493"/>
              <a:ext cx="114697"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9B264EF-0B21-4225-87B0-680CC175CA0A}"/>
                </a:ext>
              </a:extLst>
            </p:cNvPr>
            <p:cNvCxnSpPr/>
            <p:nvPr/>
          </p:nvCxnSpPr>
          <p:spPr>
            <a:xfrm>
              <a:off x="11723921" y="6527425"/>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483DFBE-AB73-438A-BB93-0B86CDBA4F84}"/>
                </a:ext>
              </a:extLst>
            </p:cNvPr>
            <p:cNvCxnSpPr/>
            <p:nvPr/>
          </p:nvCxnSpPr>
          <p:spPr>
            <a:xfrm>
              <a:off x="11723921" y="6612356"/>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grpSp>
      <p:sp>
        <p:nvSpPr>
          <p:cNvPr id="63" name="圆: 空心 62">
            <a:extLst>
              <a:ext uri="{FF2B5EF4-FFF2-40B4-BE49-F238E27FC236}">
                <a16:creationId xmlns:a16="http://schemas.microsoft.com/office/drawing/2014/main" id="{FB069E5B-B74F-429F-93FB-C150DA4D3C9E}"/>
              </a:ext>
            </a:extLst>
          </p:cNvPr>
          <p:cNvSpPr/>
          <p:nvPr/>
        </p:nvSpPr>
        <p:spPr>
          <a:xfrm>
            <a:off x="-2145110" y="4072054"/>
            <a:ext cx="3126600" cy="3127175"/>
          </a:xfrm>
          <a:prstGeom prst="donut">
            <a:avLst>
              <a:gd name="adj" fmla="val 8596"/>
            </a:avLst>
          </a:prstGeom>
          <a:solidFill>
            <a:srgbClr val="F0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等线" panose="020F0502020204030204"/>
              <a:ea typeface="等线" panose="02010600030101010101" pitchFamily="2" charset="-122"/>
            </a:endParaRPr>
          </a:p>
        </p:txBody>
      </p:sp>
      <p:pic>
        <p:nvPicPr>
          <p:cNvPr id="11" name="图片 10">
            <a:extLst>
              <a:ext uri="{FF2B5EF4-FFF2-40B4-BE49-F238E27FC236}">
                <a16:creationId xmlns:a16="http://schemas.microsoft.com/office/drawing/2014/main" id="{803205A0-35A6-4379-A8B1-57DC0CE962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8" b="-708"/>
          <a:stretch/>
        </p:blipFill>
        <p:spPr>
          <a:xfrm>
            <a:off x="720428" y="715357"/>
            <a:ext cx="7481315" cy="4428143"/>
          </a:xfrm>
          <a:prstGeom prst="rect">
            <a:avLst/>
          </a:prstGeom>
        </p:spPr>
      </p:pic>
      <p:sp>
        <p:nvSpPr>
          <p:cNvPr id="12" name="标题 2">
            <a:extLst>
              <a:ext uri="{FF2B5EF4-FFF2-40B4-BE49-F238E27FC236}">
                <a16:creationId xmlns:a16="http://schemas.microsoft.com/office/drawing/2014/main" id="{974BC636-759D-4041-9319-C018DD8269F0}"/>
              </a:ext>
            </a:extLst>
          </p:cNvPr>
          <p:cNvSpPr txBox="1">
            <a:spLocks/>
          </p:cNvSpPr>
          <p:nvPr/>
        </p:nvSpPr>
        <p:spPr>
          <a:xfrm>
            <a:off x="645039" y="313342"/>
            <a:ext cx="6537913" cy="644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智能检索①：</a:t>
            </a:r>
            <a:r>
              <a:rPr lang="zh-CN" altLang="en-US" sz="2100" b="1" dirty="0">
                <a:solidFill>
                  <a:srgbClr val="C00000"/>
                </a:solidFill>
                <a:latin typeface="微软雅黑 Light" panose="020B0502040204020203" charset="-122"/>
                <a:sym typeface="微软雅黑" panose="020B0503020204020204" charset="-122"/>
              </a:rPr>
              <a:t>学名、别名与俗称</a:t>
            </a:r>
          </a:p>
        </p:txBody>
      </p:sp>
      <p:sp>
        <p:nvSpPr>
          <p:cNvPr id="13" name="圆角矩形 38">
            <a:extLst>
              <a:ext uri="{FF2B5EF4-FFF2-40B4-BE49-F238E27FC236}">
                <a16:creationId xmlns:a16="http://schemas.microsoft.com/office/drawing/2014/main" id="{96B134BB-5B9C-406F-A9C3-8D45F079BD7E}"/>
              </a:ext>
            </a:extLst>
          </p:cNvPr>
          <p:cNvSpPr/>
          <p:nvPr/>
        </p:nvSpPr>
        <p:spPr>
          <a:xfrm>
            <a:off x="892478" y="824995"/>
            <a:ext cx="7384080" cy="7543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5303" tIns="32651" rIns="65303" bIns="32651" anchor="ctr"/>
          <a:lstStyle/>
          <a:p>
            <a:pPr algn="ctr" defTabSz="763905">
              <a:defRPr/>
            </a:pPr>
            <a:endParaRPr lang="zh-CN" altLang="en-US" sz="1500">
              <a:solidFill>
                <a:srgbClr val="FFFFFF"/>
              </a:solidFill>
            </a:endParaRPr>
          </a:p>
        </p:txBody>
      </p:sp>
      <p:sp>
        <p:nvSpPr>
          <p:cNvPr id="14" name="云形标注 28">
            <a:extLst>
              <a:ext uri="{FF2B5EF4-FFF2-40B4-BE49-F238E27FC236}">
                <a16:creationId xmlns:a16="http://schemas.microsoft.com/office/drawing/2014/main" id="{5AB1E3DC-5895-4A91-A5C0-E13DE40D486B}"/>
              </a:ext>
            </a:extLst>
          </p:cNvPr>
          <p:cNvSpPr>
            <a:spLocks noChangeArrowheads="1"/>
          </p:cNvSpPr>
          <p:nvPr/>
        </p:nvSpPr>
        <p:spPr bwMode="auto">
          <a:xfrm>
            <a:off x="4946955" y="70614"/>
            <a:ext cx="4197045" cy="754380"/>
          </a:xfrm>
          <a:prstGeom prst="cloudCallout">
            <a:avLst>
              <a:gd name="adj1" fmla="val -66342"/>
              <a:gd name="adj2" fmla="val 103286"/>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68569" tIns="34284" rIns="68569" bIns="34284" anchor="ctr"/>
          <a:lstStyle/>
          <a:p>
            <a:pPr algn="ctr" defTabSz="763905">
              <a:defRPr/>
            </a:pPr>
            <a:r>
              <a:rPr lang="zh-CN" altLang="en-US" sz="1800" b="1" dirty="0">
                <a:solidFill>
                  <a:srgbClr val="C00000"/>
                </a:solidFill>
                <a:latin typeface="方正等线" pitchFamily="65" charset="-122"/>
                <a:ea typeface="方正等线" pitchFamily="65" charset="-122"/>
                <a:sym typeface="微软雅黑" panose="020B0503020204020204" charset="-122"/>
              </a:rPr>
              <a:t>检索：金银花</a:t>
            </a:r>
            <a:endParaRPr lang="en-US" altLang="zh-CN" sz="1800" b="1" dirty="0">
              <a:solidFill>
                <a:srgbClr val="C00000"/>
              </a:solidFill>
              <a:latin typeface="方正等线" pitchFamily="65" charset="-122"/>
              <a:ea typeface="方正等线" pitchFamily="65" charset="-122"/>
              <a:sym typeface="微软雅黑" panose="020B0503020204020204" charset="-122"/>
            </a:endParaRPr>
          </a:p>
          <a:p>
            <a:pPr algn="ctr" defTabSz="763905">
              <a:defRPr/>
            </a:pPr>
            <a:r>
              <a:rPr lang="zh-CN" altLang="en-US" sz="1800" b="1" dirty="0">
                <a:solidFill>
                  <a:srgbClr val="C00000"/>
                </a:solidFill>
                <a:latin typeface="方正等线" pitchFamily="65" charset="-122"/>
                <a:ea typeface="方正等线" pitchFamily="65" charset="-122"/>
                <a:sym typeface="微软雅黑" panose="020B0503020204020204" charset="-122"/>
              </a:rPr>
              <a:t>同时检索了：</a:t>
            </a:r>
            <a:r>
              <a:rPr lang="zh-CN" altLang="en-US" sz="1800" b="1" dirty="0">
                <a:solidFill>
                  <a:srgbClr val="FF9900"/>
                </a:solidFill>
                <a:latin typeface="方正等线" pitchFamily="65" charset="-122"/>
                <a:ea typeface="方正等线" pitchFamily="65" charset="-122"/>
                <a:sym typeface="微软雅黑" panose="020B0503020204020204" charset="-122"/>
              </a:rPr>
              <a:t>忍冬；银花</a:t>
            </a:r>
          </a:p>
        </p:txBody>
      </p:sp>
    </p:spTree>
    <p:extLst>
      <p:ext uri="{BB962C8B-B14F-4D97-AF65-F5344CB8AC3E}">
        <p14:creationId xmlns:p14="http://schemas.microsoft.com/office/powerpoint/2010/main" val="2467561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a:extLst>
              <a:ext uri="{FF2B5EF4-FFF2-40B4-BE49-F238E27FC236}">
                <a16:creationId xmlns:a16="http://schemas.microsoft.com/office/drawing/2014/main" id="{7499E798-6ACF-481E-B771-1D3A11CCFB4D}"/>
              </a:ext>
            </a:extLst>
          </p:cNvPr>
          <p:cNvGrpSpPr/>
          <p:nvPr/>
        </p:nvGrpSpPr>
        <p:grpSpPr>
          <a:xfrm>
            <a:off x="8693348" y="4768172"/>
            <a:ext cx="172046" cy="127397"/>
            <a:chOff x="11723921" y="6442493"/>
            <a:chExt cx="229394" cy="169863"/>
          </a:xfrm>
        </p:grpSpPr>
        <p:cxnSp>
          <p:nvCxnSpPr>
            <p:cNvPr id="47" name="直接连接符 46">
              <a:extLst>
                <a:ext uri="{FF2B5EF4-FFF2-40B4-BE49-F238E27FC236}">
                  <a16:creationId xmlns:a16="http://schemas.microsoft.com/office/drawing/2014/main" id="{0E529379-C8BF-4B34-9B17-D9322824C2C5}"/>
                </a:ext>
              </a:extLst>
            </p:cNvPr>
            <p:cNvCxnSpPr>
              <a:cxnSpLocks/>
            </p:cNvCxnSpPr>
            <p:nvPr/>
          </p:nvCxnSpPr>
          <p:spPr>
            <a:xfrm>
              <a:off x="11838618" y="6442493"/>
              <a:ext cx="114697"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9B264EF-0B21-4225-87B0-680CC175CA0A}"/>
                </a:ext>
              </a:extLst>
            </p:cNvPr>
            <p:cNvCxnSpPr/>
            <p:nvPr/>
          </p:nvCxnSpPr>
          <p:spPr>
            <a:xfrm>
              <a:off x="11723921" y="6527425"/>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483DFBE-AB73-438A-BB93-0B86CDBA4F84}"/>
                </a:ext>
              </a:extLst>
            </p:cNvPr>
            <p:cNvCxnSpPr/>
            <p:nvPr/>
          </p:nvCxnSpPr>
          <p:spPr>
            <a:xfrm>
              <a:off x="11723921" y="6612356"/>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grpSp>
      <p:grpSp>
        <p:nvGrpSpPr>
          <p:cNvPr id="11" name="组合 40">
            <a:extLst>
              <a:ext uri="{FF2B5EF4-FFF2-40B4-BE49-F238E27FC236}">
                <a16:creationId xmlns:a16="http://schemas.microsoft.com/office/drawing/2014/main" id="{C81A27E7-F306-45CA-8612-B0BA24437B24}"/>
              </a:ext>
            </a:extLst>
          </p:cNvPr>
          <p:cNvGrpSpPr/>
          <p:nvPr/>
        </p:nvGrpSpPr>
        <p:grpSpPr>
          <a:xfrm>
            <a:off x="6837254" y="2211711"/>
            <a:ext cx="1748766" cy="1440160"/>
            <a:chOff x="3812241" y="3975596"/>
            <a:chExt cx="1905000" cy="1505025"/>
          </a:xfrm>
        </p:grpSpPr>
        <p:sp>
          <p:nvSpPr>
            <p:cNvPr id="12" name="椭圆 11">
              <a:extLst>
                <a:ext uri="{FF2B5EF4-FFF2-40B4-BE49-F238E27FC236}">
                  <a16:creationId xmlns:a16="http://schemas.microsoft.com/office/drawing/2014/main" id="{B137D92D-CDA3-4F7D-8961-ECACA7264B30}"/>
                </a:ext>
              </a:extLst>
            </p:cNvPr>
            <p:cNvSpPr/>
            <p:nvPr/>
          </p:nvSpPr>
          <p:spPr>
            <a:xfrm>
              <a:off x="3919854" y="3975596"/>
              <a:ext cx="1505025" cy="1505025"/>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3905"/>
              <a:endParaRPr lang="zh-CN" altLang="en-US" sz="2850">
                <a:solidFill>
                  <a:srgbClr val="FFFFFF"/>
                </a:solidFill>
                <a:latin typeface="微软雅黑" panose="020B0503020204020204" charset="-122"/>
              </a:endParaRPr>
            </a:p>
          </p:txBody>
        </p:sp>
        <p:sp>
          <p:nvSpPr>
            <p:cNvPr id="13" name="Text Box 42">
              <a:extLst>
                <a:ext uri="{FF2B5EF4-FFF2-40B4-BE49-F238E27FC236}">
                  <a16:creationId xmlns:a16="http://schemas.microsoft.com/office/drawing/2014/main" id="{77C02336-FD5E-40B0-959F-0805C8F72315}"/>
                </a:ext>
              </a:extLst>
            </p:cNvPr>
            <p:cNvSpPr txBox="1">
              <a:spLocks noChangeArrowheads="1"/>
            </p:cNvSpPr>
            <p:nvPr/>
          </p:nvSpPr>
          <p:spPr bwMode="auto">
            <a:xfrm>
              <a:off x="3812241" y="4300815"/>
              <a:ext cx="1905000" cy="76174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763905"/>
              <a:r>
                <a:rPr lang="zh-CN" altLang="en-US" sz="3150" b="1" kern="1500" spc="428" dirty="0">
                  <a:solidFill>
                    <a:srgbClr val="FFFFFF"/>
                  </a:solidFill>
                  <a:latin typeface="方正等线" pitchFamily="65" charset="-122"/>
                  <a:ea typeface="方正等线" pitchFamily="65" charset="-122"/>
                </a:rPr>
                <a:t>统一</a:t>
              </a:r>
              <a:endParaRPr lang="en-US" altLang="zh-CN" sz="3150" b="1" kern="1500" spc="428" dirty="0">
                <a:solidFill>
                  <a:srgbClr val="FFFFFF"/>
                </a:solidFill>
                <a:latin typeface="方正等线" pitchFamily="65" charset="-122"/>
                <a:ea typeface="方正等线" pitchFamily="65" charset="-122"/>
              </a:endParaRPr>
            </a:p>
            <a:p>
              <a:pPr defTabSz="763905"/>
              <a:r>
                <a:rPr lang="zh-CN" altLang="en-US" sz="3150" b="1" kern="1500" spc="428" dirty="0">
                  <a:solidFill>
                    <a:srgbClr val="FFFFFF"/>
                  </a:solidFill>
                  <a:latin typeface="方正等线" pitchFamily="65" charset="-122"/>
                  <a:ea typeface="方正等线" pitchFamily="65" charset="-122"/>
                </a:rPr>
                <a:t>平台</a:t>
              </a:r>
            </a:p>
          </p:txBody>
        </p:sp>
      </p:grpSp>
      <p:sp>
        <p:nvSpPr>
          <p:cNvPr id="14" name="Text Box 41">
            <a:extLst>
              <a:ext uri="{FF2B5EF4-FFF2-40B4-BE49-F238E27FC236}">
                <a16:creationId xmlns:a16="http://schemas.microsoft.com/office/drawing/2014/main" id="{A361AFD9-0893-464A-BB99-01899E85A933}"/>
              </a:ext>
            </a:extLst>
          </p:cNvPr>
          <p:cNvSpPr txBox="1">
            <a:spLocks noChangeArrowheads="1"/>
          </p:cNvSpPr>
          <p:nvPr/>
        </p:nvSpPr>
        <p:spPr bwMode="auto">
          <a:xfrm>
            <a:off x="6117174" y="2417447"/>
            <a:ext cx="1903069" cy="96913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5303" tIns="32651" rIns="65303" bIns="32651"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763905"/>
            <a:r>
              <a:rPr lang="zh-CN" altLang="en-US" sz="3450" b="1" dirty="0">
                <a:solidFill>
                  <a:srgbClr val="FF0000"/>
                </a:solidFill>
                <a:latin typeface="黑体" panose="02010609060101010101" pitchFamily="49" charset="-122"/>
                <a:ea typeface="黑体" panose="02010609060101010101" pitchFamily="49" charset="-122"/>
              </a:rPr>
              <a:t>耗时耗力</a:t>
            </a:r>
            <a:endParaRPr lang="en-US" altLang="zh-CN" sz="3450" b="1" dirty="0">
              <a:solidFill>
                <a:srgbClr val="FF0000"/>
              </a:solidFill>
              <a:latin typeface="黑体" panose="02010609060101010101" pitchFamily="49" charset="-122"/>
              <a:ea typeface="黑体" panose="02010609060101010101" pitchFamily="49" charset="-122"/>
            </a:endParaRPr>
          </a:p>
          <a:p>
            <a:pPr defTabSz="763905"/>
            <a:r>
              <a:rPr lang="zh-CN" altLang="en-US" sz="3450" b="1" dirty="0">
                <a:solidFill>
                  <a:srgbClr val="FF0000"/>
                </a:solidFill>
                <a:latin typeface="黑体" panose="02010609060101010101" pitchFamily="49" charset="-122"/>
                <a:ea typeface="黑体" panose="02010609060101010101" pitchFamily="49" charset="-122"/>
              </a:rPr>
              <a:t>找不全</a:t>
            </a:r>
          </a:p>
        </p:txBody>
      </p:sp>
      <p:grpSp>
        <p:nvGrpSpPr>
          <p:cNvPr id="15" name="组合 37">
            <a:extLst>
              <a:ext uri="{FF2B5EF4-FFF2-40B4-BE49-F238E27FC236}">
                <a16:creationId xmlns:a16="http://schemas.microsoft.com/office/drawing/2014/main" id="{4734734D-0E52-40BE-8D2F-7135F31A2717}"/>
              </a:ext>
            </a:extLst>
          </p:cNvPr>
          <p:cNvGrpSpPr/>
          <p:nvPr/>
        </p:nvGrpSpPr>
        <p:grpSpPr>
          <a:xfrm>
            <a:off x="1179484" y="2319682"/>
            <a:ext cx="1360715" cy="1075018"/>
            <a:chOff x="3679937" y="1512218"/>
            <a:chExt cx="1905000" cy="1505025"/>
          </a:xfrm>
        </p:grpSpPr>
        <p:sp>
          <p:nvSpPr>
            <p:cNvPr id="16" name="椭圆 15">
              <a:extLst>
                <a:ext uri="{FF2B5EF4-FFF2-40B4-BE49-F238E27FC236}">
                  <a16:creationId xmlns:a16="http://schemas.microsoft.com/office/drawing/2014/main" id="{8D121BB8-732B-477E-8833-56B3725D64C6}"/>
                </a:ext>
              </a:extLst>
            </p:cNvPr>
            <p:cNvSpPr/>
            <p:nvPr/>
          </p:nvSpPr>
          <p:spPr>
            <a:xfrm>
              <a:off x="3895972" y="1512218"/>
              <a:ext cx="1505025" cy="1505025"/>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3905"/>
              <a:endParaRPr lang="zh-CN" altLang="en-US" sz="2850">
                <a:solidFill>
                  <a:srgbClr val="FFFFFF"/>
                </a:solidFill>
                <a:latin typeface="微软雅黑" panose="020B0503020204020204" charset="-122"/>
              </a:endParaRPr>
            </a:p>
          </p:txBody>
        </p:sp>
        <p:sp>
          <p:nvSpPr>
            <p:cNvPr id="17" name="Text Box 41">
              <a:extLst>
                <a:ext uri="{FF2B5EF4-FFF2-40B4-BE49-F238E27FC236}">
                  <a16:creationId xmlns:a16="http://schemas.microsoft.com/office/drawing/2014/main" id="{9CD978C0-126C-44F9-AAD9-E5FDF4BBBA0F}"/>
                </a:ext>
              </a:extLst>
            </p:cNvPr>
            <p:cNvSpPr txBox="1">
              <a:spLocks noChangeArrowheads="1"/>
            </p:cNvSpPr>
            <p:nvPr/>
          </p:nvSpPr>
          <p:spPr bwMode="auto">
            <a:xfrm>
              <a:off x="3679937" y="1883619"/>
              <a:ext cx="1905000" cy="76174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763905"/>
              <a:r>
                <a:rPr lang="zh-CN" altLang="en-US" sz="2025" dirty="0">
                  <a:solidFill>
                    <a:srgbClr val="FFFFFF"/>
                  </a:solidFill>
                </a:rPr>
                <a:t>单 一</a:t>
              </a:r>
              <a:endParaRPr lang="en-US" altLang="zh-CN" sz="2025" dirty="0">
                <a:solidFill>
                  <a:srgbClr val="FFFFFF"/>
                </a:solidFill>
              </a:endParaRPr>
            </a:p>
            <a:p>
              <a:pPr defTabSz="763905"/>
              <a:r>
                <a:rPr lang="zh-CN" altLang="en-US" sz="2025" dirty="0">
                  <a:solidFill>
                    <a:srgbClr val="FFFFFF"/>
                  </a:solidFill>
                </a:rPr>
                <a:t>数据库</a:t>
              </a:r>
            </a:p>
          </p:txBody>
        </p:sp>
      </p:grpSp>
      <p:sp>
        <p:nvSpPr>
          <p:cNvPr id="18" name="Freeform 43">
            <a:extLst>
              <a:ext uri="{FF2B5EF4-FFF2-40B4-BE49-F238E27FC236}">
                <a16:creationId xmlns:a16="http://schemas.microsoft.com/office/drawing/2014/main" id="{ECBBC6E1-8735-4294-8EEF-DB31399F150D}"/>
              </a:ext>
            </a:extLst>
          </p:cNvPr>
          <p:cNvSpPr/>
          <p:nvPr/>
        </p:nvSpPr>
        <p:spPr bwMode="gray">
          <a:xfrm rot="16200000">
            <a:off x="4288397" y="2080264"/>
            <a:ext cx="1160009" cy="3217628"/>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tx2">
              <a:lumMod val="50000"/>
              <a:alpha val="50195"/>
            </a:schemeClr>
          </a:solidFill>
          <a:ln>
            <a:noFill/>
          </a:ln>
        </p:spPr>
        <p:txBody>
          <a:bodyPr wrap="none" lIns="65265" tIns="32634" rIns="65265" bIns="32634" anchor="ctr"/>
          <a:lstStyle/>
          <a:p>
            <a:pPr defTabSz="763905"/>
            <a:endParaRPr lang="zh-CN" altLang="en-US" sz="1500">
              <a:solidFill>
                <a:prstClr val="black"/>
              </a:solidFill>
              <a:latin typeface="Arial" panose="020B0604020202020204"/>
              <a:ea typeface="微软雅黑" panose="020B0503020204020204" charset="-122"/>
            </a:endParaRPr>
          </a:p>
        </p:txBody>
      </p:sp>
      <p:sp>
        <p:nvSpPr>
          <p:cNvPr id="19" name="Freeform 44">
            <a:extLst>
              <a:ext uri="{FF2B5EF4-FFF2-40B4-BE49-F238E27FC236}">
                <a16:creationId xmlns:a16="http://schemas.microsoft.com/office/drawing/2014/main" id="{7E5CD7BA-0C40-4853-90A8-2DF11EDD549F}"/>
              </a:ext>
            </a:extLst>
          </p:cNvPr>
          <p:cNvSpPr/>
          <p:nvPr/>
        </p:nvSpPr>
        <p:spPr bwMode="gray">
          <a:xfrm rot="16200000">
            <a:off x="4433344" y="939353"/>
            <a:ext cx="173086" cy="3914657"/>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tx2">
              <a:lumMod val="50000"/>
              <a:alpha val="50195"/>
            </a:schemeClr>
          </a:solidFill>
          <a:ln>
            <a:noFill/>
          </a:ln>
        </p:spPr>
        <p:txBody>
          <a:bodyPr wrap="none" lIns="65265" tIns="32634" rIns="65265" bIns="32634" anchor="ctr"/>
          <a:lstStyle/>
          <a:p>
            <a:pPr defTabSz="763905"/>
            <a:endParaRPr lang="zh-CN" altLang="en-US" sz="1500">
              <a:solidFill>
                <a:prstClr val="black"/>
              </a:solidFill>
              <a:latin typeface="Arial" panose="020B0604020202020204"/>
              <a:ea typeface="微软雅黑" panose="020B0503020204020204" charset="-122"/>
            </a:endParaRPr>
          </a:p>
        </p:txBody>
      </p:sp>
      <p:sp>
        <p:nvSpPr>
          <p:cNvPr id="21" name="Freeform 45">
            <a:extLst>
              <a:ext uri="{FF2B5EF4-FFF2-40B4-BE49-F238E27FC236}">
                <a16:creationId xmlns:a16="http://schemas.microsoft.com/office/drawing/2014/main" id="{175494ED-FAAA-442F-A098-96CD443ABBE6}"/>
              </a:ext>
            </a:extLst>
          </p:cNvPr>
          <p:cNvSpPr/>
          <p:nvPr/>
        </p:nvSpPr>
        <p:spPr bwMode="gray">
          <a:xfrm rot="16200000" flipH="1">
            <a:off x="4274204" y="448630"/>
            <a:ext cx="1160009" cy="3246011"/>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tx2">
              <a:lumMod val="50000"/>
              <a:alpha val="50195"/>
            </a:schemeClr>
          </a:solidFill>
          <a:ln>
            <a:noFill/>
          </a:ln>
        </p:spPr>
        <p:txBody>
          <a:bodyPr wrap="none" lIns="65265" tIns="32634" rIns="65265" bIns="32634" anchor="ctr"/>
          <a:lstStyle/>
          <a:p>
            <a:pPr defTabSz="763905"/>
            <a:endParaRPr lang="zh-CN" altLang="en-US" sz="1500">
              <a:solidFill>
                <a:prstClr val="black"/>
              </a:solidFill>
              <a:latin typeface="Arial" panose="020B0604020202020204"/>
              <a:ea typeface="微软雅黑" panose="020B0503020204020204" charset="-122"/>
            </a:endParaRPr>
          </a:p>
        </p:txBody>
      </p:sp>
      <p:sp>
        <p:nvSpPr>
          <p:cNvPr id="22" name="标题 2">
            <a:extLst>
              <a:ext uri="{FF2B5EF4-FFF2-40B4-BE49-F238E27FC236}">
                <a16:creationId xmlns:a16="http://schemas.microsoft.com/office/drawing/2014/main" id="{478020C1-5CF5-4156-8BE3-A97164B03623}"/>
              </a:ext>
            </a:extLst>
          </p:cNvPr>
          <p:cNvSpPr txBox="1">
            <a:spLocks/>
          </p:cNvSpPr>
          <p:nvPr/>
        </p:nvSpPr>
        <p:spPr>
          <a:xfrm>
            <a:off x="625418" y="232568"/>
            <a:ext cx="6183021" cy="6440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000" dirty="0">
                <a:solidFill>
                  <a:srgbClr val="C00000"/>
                </a:solidFill>
                <a:latin typeface="华文行楷" panose="02010800040101010101" pitchFamily="2" charset="-122"/>
                <a:ea typeface="华文行楷" panose="02010800040101010101" pitchFamily="2" charset="-122"/>
              </a:rPr>
              <a:t>时代演变</a:t>
            </a:r>
            <a:r>
              <a:rPr lang="en-US" altLang="zh-CN" sz="3000" dirty="0">
                <a:solidFill>
                  <a:srgbClr val="C00000"/>
                </a:solidFill>
                <a:latin typeface="华文行楷" panose="02010800040101010101" pitchFamily="2" charset="-122"/>
                <a:ea typeface="华文行楷" panose="02010800040101010101" pitchFamily="2" charset="-122"/>
              </a:rPr>
              <a:t>……</a:t>
            </a:r>
            <a:endParaRPr lang="zh-CN" altLang="en-US" sz="3000" dirty="0">
              <a:solidFill>
                <a:srgbClr val="C00000"/>
              </a:solidFill>
              <a:latin typeface="华文行楷" panose="02010800040101010101" pitchFamily="2" charset="-122"/>
              <a:ea typeface="华文行楷" panose="02010800040101010101" pitchFamily="2" charset="-122"/>
            </a:endParaRPr>
          </a:p>
        </p:txBody>
      </p:sp>
      <p:grpSp>
        <p:nvGrpSpPr>
          <p:cNvPr id="24" name="组合 37">
            <a:extLst>
              <a:ext uri="{FF2B5EF4-FFF2-40B4-BE49-F238E27FC236}">
                <a16:creationId xmlns:a16="http://schemas.microsoft.com/office/drawing/2014/main" id="{A91DF043-D4CB-42BE-BBC2-376BD7A7BD98}"/>
              </a:ext>
            </a:extLst>
          </p:cNvPr>
          <p:cNvGrpSpPr/>
          <p:nvPr/>
        </p:nvGrpSpPr>
        <p:grpSpPr>
          <a:xfrm>
            <a:off x="1945348" y="977289"/>
            <a:ext cx="1360715" cy="1075018"/>
            <a:chOff x="3679937" y="1512218"/>
            <a:chExt cx="1905000" cy="1505025"/>
          </a:xfrm>
        </p:grpSpPr>
        <p:sp>
          <p:nvSpPr>
            <p:cNvPr id="25" name="椭圆 24">
              <a:extLst>
                <a:ext uri="{FF2B5EF4-FFF2-40B4-BE49-F238E27FC236}">
                  <a16:creationId xmlns:a16="http://schemas.microsoft.com/office/drawing/2014/main" id="{BCB762F8-E2F5-4610-8963-6DF00AE49336}"/>
                </a:ext>
              </a:extLst>
            </p:cNvPr>
            <p:cNvSpPr/>
            <p:nvPr/>
          </p:nvSpPr>
          <p:spPr>
            <a:xfrm>
              <a:off x="3895972" y="1512218"/>
              <a:ext cx="1505025" cy="1505025"/>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3905"/>
              <a:endParaRPr lang="zh-CN" altLang="en-US" sz="2850">
                <a:solidFill>
                  <a:srgbClr val="FFFFFF"/>
                </a:solidFill>
                <a:latin typeface="微软雅黑" panose="020B0503020204020204" charset="-122"/>
              </a:endParaRPr>
            </a:p>
          </p:txBody>
        </p:sp>
        <p:sp>
          <p:nvSpPr>
            <p:cNvPr id="26" name="Text Box 41">
              <a:extLst>
                <a:ext uri="{FF2B5EF4-FFF2-40B4-BE49-F238E27FC236}">
                  <a16:creationId xmlns:a16="http://schemas.microsoft.com/office/drawing/2014/main" id="{3660F5CF-25CF-4030-8166-DAA92BBFC4EE}"/>
                </a:ext>
              </a:extLst>
            </p:cNvPr>
            <p:cNvSpPr txBox="1">
              <a:spLocks noChangeArrowheads="1"/>
            </p:cNvSpPr>
            <p:nvPr/>
          </p:nvSpPr>
          <p:spPr bwMode="auto">
            <a:xfrm>
              <a:off x="3679937" y="1883619"/>
              <a:ext cx="1905000" cy="76174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763905"/>
              <a:r>
                <a:rPr lang="zh-CN" altLang="en-US" sz="2025" dirty="0">
                  <a:solidFill>
                    <a:srgbClr val="FFFFFF"/>
                  </a:solidFill>
                </a:rPr>
                <a:t>数据库</a:t>
              </a:r>
            </a:p>
          </p:txBody>
        </p:sp>
      </p:grpSp>
      <p:grpSp>
        <p:nvGrpSpPr>
          <p:cNvPr id="27" name="组合 37">
            <a:extLst>
              <a:ext uri="{FF2B5EF4-FFF2-40B4-BE49-F238E27FC236}">
                <a16:creationId xmlns:a16="http://schemas.microsoft.com/office/drawing/2014/main" id="{D1DE0192-99FC-48E5-BE43-EBAAA4596634}"/>
              </a:ext>
            </a:extLst>
          </p:cNvPr>
          <p:cNvGrpSpPr/>
          <p:nvPr/>
        </p:nvGrpSpPr>
        <p:grpSpPr>
          <a:xfrm>
            <a:off x="1996782" y="3703306"/>
            <a:ext cx="1360715" cy="1075018"/>
            <a:chOff x="3679937" y="1512218"/>
            <a:chExt cx="1905000" cy="1505025"/>
          </a:xfrm>
        </p:grpSpPr>
        <p:sp>
          <p:nvSpPr>
            <p:cNvPr id="28" name="椭圆 27">
              <a:extLst>
                <a:ext uri="{FF2B5EF4-FFF2-40B4-BE49-F238E27FC236}">
                  <a16:creationId xmlns:a16="http://schemas.microsoft.com/office/drawing/2014/main" id="{F04FA257-64A9-404E-B3E6-7C6151118A3C}"/>
                </a:ext>
              </a:extLst>
            </p:cNvPr>
            <p:cNvSpPr/>
            <p:nvPr/>
          </p:nvSpPr>
          <p:spPr>
            <a:xfrm>
              <a:off x="3895972" y="1512218"/>
              <a:ext cx="1505025" cy="1505025"/>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3905"/>
              <a:endParaRPr lang="zh-CN" altLang="en-US" sz="2850">
                <a:solidFill>
                  <a:srgbClr val="FFFFFF"/>
                </a:solidFill>
                <a:latin typeface="微软雅黑" panose="020B0503020204020204" charset="-122"/>
              </a:endParaRPr>
            </a:p>
          </p:txBody>
        </p:sp>
        <p:sp>
          <p:nvSpPr>
            <p:cNvPr id="29" name="Text Box 41">
              <a:extLst>
                <a:ext uri="{FF2B5EF4-FFF2-40B4-BE49-F238E27FC236}">
                  <a16:creationId xmlns:a16="http://schemas.microsoft.com/office/drawing/2014/main" id="{5CE81D8D-A265-438C-ABD0-A5C206D2BCD9}"/>
                </a:ext>
              </a:extLst>
            </p:cNvPr>
            <p:cNvSpPr txBox="1">
              <a:spLocks noChangeArrowheads="1"/>
            </p:cNvSpPr>
            <p:nvPr/>
          </p:nvSpPr>
          <p:spPr bwMode="auto">
            <a:xfrm>
              <a:off x="3679937" y="1883619"/>
              <a:ext cx="1905000" cy="76174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763905"/>
              <a:r>
                <a:rPr lang="zh-CN" altLang="en-US" sz="2025" dirty="0">
                  <a:solidFill>
                    <a:srgbClr val="FFFFFF"/>
                  </a:solidFill>
                </a:rPr>
                <a:t>数据库</a:t>
              </a:r>
            </a:p>
          </p:txBody>
        </p:sp>
      </p:grpSp>
      <p:sp>
        <p:nvSpPr>
          <p:cNvPr id="30" name="椭圆 12">
            <a:extLst>
              <a:ext uri="{FF2B5EF4-FFF2-40B4-BE49-F238E27FC236}">
                <a16:creationId xmlns:a16="http://schemas.microsoft.com/office/drawing/2014/main" id="{33C672CE-CBDE-4999-995C-88FBCC8B9649}"/>
              </a:ext>
            </a:extLst>
          </p:cNvPr>
          <p:cNvSpPr>
            <a:spLocks noChangeArrowheads="1"/>
          </p:cNvSpPr>
          <p:nvPr/>
        </p:nvSpPr>
        <p:spPr bwMode="auto">
          <a:xfrm>
            <a:off x="3745546" y="925854"/>
            <a:ext cx="1491594" cy="1419711"/>
          </a:xfrm>
          <a:prstGeom prst="ellipse">
            <a:avLst/>
          </a:prstGeom>
          <a:solidFill>
            <a:schemeClr val="tx1">
              <a:alpha val="25000"/>
            </a:schemeClr>
          </a:solidFill>
          <a:ln w="63500" algn="ctr">
            <a:solidFill>
              <a:schemeClr val="bg1">
                <a:alpha val="50195"/>
              </a:schemeClr>
            </a:solidFill>
            <a:round/>
          </a:ln>
        </p:spPr>
        <p:txBody>
          <a:bodyPr lIns="65303" tIns="32651" rIns="65303" bIns="32651" anchor="ctr"/>
          <a:lstStyle>
            <a:lvl1pPr>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ea typeface="方正兰亭超细黑简体" panose="02000000000000000000" pitchFamily="2" charset="-122"/>
              </a:defRPr>
            </a:lvl1pPr>
            <a:lvl2pPr marL="455930" indent="1905">
              <a:lnSpc>
                <a:spcPct val="90000"/>
              </a:lnSpc>
              <a:spcBef>
                <a:spcPts val="500"/>
              </a:spcBef>
              <a:buFont typeface="Arial" panose="020B0604020202020204" pitchFamily="34" charset="0"/>
              <a:buChar char="•"/>
              <a:defRPr sz="2400">
                <a:solidFill>
                  <a:schemeClr val="tx1"/>
                </a:solidFill>
                <a:latin typeface="Helvetica" panose="020B0604020202020204" pitchFamily="34" charset="0"/>
                <a:ea typeface="方正兰亭超细黑简体" panose="02000000000000000000" pitchFamily="2" charset="-122"/>
              </a:defRPr>
            </a:lvl2pPr>
            <a:lvl3pPr marL="913130" indent="1905">
              <a:lnSpc>
                <a:spcPct val="90000"/>
              </a:lnSpc>
              <a:spcBef>
                <a:spcPts val="500"/>
              </a:spcBef>
              <a:buFont typeface="Arial" panose="020B0604020202020204" pitchFamily="34" charset="0"/>
              <a:buChar char="•"/>
              <a:defRPr sz="2000">
                <a:solidFill>
                  <a:schemeClr val="tx1"/>
                </a:solidFill>
                <a:latin typeface="Helvetica" panose="020B0604020202020204" pitchFamily="34" charset="0"/>
                <a:ea typeface="方正兰亭超细黑简体" panose="02000000000000000000" pitchFamily="2" charset="-122"/>
              </a:defRPr>
            </a:lvl3pPr>
            <a:lvl4pPr marL="1370330" indent="1905">
              <a:lnSpc>
                <a:spcPct val="90000"/>
              </a:lnSpc>
              <a:spcBef>
                <a:spcPts val="500"/>
              </a:spcBef>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4pPr>
            <a:lvl5pPr marL="1827530" indent="1905">
              <a:lnSpc>
                <a:spcPct val="90000"/>
              </a:lnSpc>
              <a:spcBef>
                <a:spcPts val="500"/>
              </a:spcBef>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5pPr>
            <a:lvl6pPr marL="2284730" indent="1905"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6pPr>
            <a:lvl7pPr marL="2741930" indent="1905"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7pPr>
            <a:lvl8pPr marL="3199130" indent="1905"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8pPr>
            <a:lvl9pPr marL="3656330" indent="1905"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9pPr>
          </a:lstStyle>
          <a:p>
            <a:pPr algn="ctr" defTabSz="763905">
              <a:lnSpc>
                <a:spcPct val="100000"/>
              </a:lnSpc>
              <a:spcBef>
                <a:spcPct val="0"/>
              </a:spcBef>
              <a:buNone/>
            </a:pPr>
            <a:r>
              <a:rPr lang="zh-CN" altLang="en-US" sz="2250" b="1" dirty="0">
                <a:solidFill>
                  <a:srgbClr val="FFFFFF"/>
                </a:solidFill>
                <a:latin typeface="微软雅黑 Light" panose="020B0502040204020203" charset="-122"/>
                <a:ea typeface="微软雅黑 Light" panose="020B0502040204020203" charset="-122"/>
              </a:rPr>
              <a:t>结构化</a:t>
            </a:r>
            <a:endParaRPr lang="en-US" altLang="zh-CN" sz="2250" b="1" dirty="0">
              <a:solidFill>
                <a:srgbClr val="FFFFFF"/>
              </a:solidFill>
              <a:latin typeface="微软雅黑 Light" panose="020B0502040204020203" charset="-122"/>
              <a:ea typeface="微软雅黑 Light" panose="020B0502040204020203" charset="-122"/>
            </a:endParaRPr>
          </a:p>
          <a:p>
            <a:pPr algn="ctr" defTabSz="763905">
              <a:lnSpc>
                <a:spcPct val="100000"/>
              </a:lnSpc>
              <a:spcBef>
                <a:spcPct val="0"/>
              </a:spcBef>
              <a:buNone/>
            </a:pPr>
            <a:r>
              <a:rPr lang="zh-CN" altLang="en-US" sz="2250" b="1" dirty="0">
                <a:solidFill>
                  <a:srgbClr val="FFFFFF"/>
                </a:solidFill>
                <a:latin typeface="微软雅黑 Light" panose="020B0502040204020203" charset="-122"/>
                <a:ea typeface="微软雅黑 Light" panose="020B0502040204020203" charset="-122"/>
              </a:rPr>
              <a:t>数 据</a:t>
            </a:r>
          </a:p>
        </p:txBody>
      </p:sp>
      <p:sp>
        <p:nvSpPr>
          <p:cNvPr id="31" name="椭圆 10">
            <a:extLst>
              <a:ext uri="{FF2B5EF4-FFF2-40B4-BE49-F238E27FC236}">
                <a16:creationId xmlns:a16="http://schemas.microsoft.com/office/drawing/2014/main" id="{92D21B9F-E8D4-46C8-BA03-726543300A2D}"/>
              </a:ext>
            </a:extLst>
          </p:cNvPr>
          <p:cNvSpPr>
            <a:spLocks noChangeArrowheads="1"/>
          </p:cNvSpPr>
          <p:nvPr/>
        </p:nvSpPr>
        <p:spPr bwMode="auto">
          <a:xfrm>
            <a:off x="4471277" y="2366013"/>
            <a:ext cx="1280595" cy="1273908"/>
          </a:xfrm>
          <a:prstGeom prst="ellipse">
            <a:avLst/>
          </a:prstGeom>
          <a:solidFill>
            <a:schemeClr val="tx1">
              <a:alpha val="25000"/>
            </a:schemeClr>
          </a:solidFill>
          <a:ln w="63500" algn="ctr">
            <a:solidFill>
              <a:schemeClr val="bg1">
                <a:alpha val="50195"/>
              </a:schemeClr>
            </a:solidFill>
            <a:round/>
          </a:ln>
        </p:spPr>
        <p:txBody>
          <a:bodyPr lIns="65303" tIns="32651" rIns="65303" bIns="32651" anchor="ctr"/>
          <a:lstStyle>
            <a:lvl1pPr>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ea typeface="方正兰亭超细黑简体" panose="02000000000000000000" pitchFamily="2" charset="-122"/>
              </a:defRPr>
            </a:lvl1pPr>
            <a:lvl2pPr marL="455930" indent="1905">
              <a:lnSpc>
                <a:spcPct val="90000"/>
              </a:lnSpc>
              <a:spcBef>
                <a:spcPts val="500"/>
              </a:spcBef>
              <a:buFont typeface="Arial" panose="020B0604020202020204" pitchFamily="34" charset="0"/>
              <a:buChar char="•"/>
              <a:defRPr sz="2400">
                <a:solidFill>
                  <a:schemeClr val="tx1"/>
                </a:solidFill>
                <a:latin typeface="Helvetica" panose="020B0604020202020204" pitchFamily="34" charset="0"/>
                <a:ea typeface="方正兰亭超细黑简体" panose="02000000000000000000" pitchFamily="2" charset="-122"/>
              </a:defRPr>
            </a:lvl2pPr>
            <a:lvl3pPr marL="913130" indent="1905">
              <a:lnSpc>
                <a:spcPct val="90000"/>
              </a:lnSpc>
              <a:spcBef>
                <a:spcPts val="500"/>
              </a:spcBef>
              <a:buFont typeface="Arial" panose="020B0604020202020204" pitchFamily="34" charset="0"/>
              <a:buChar char="•"/>
              <a:defRPr sz="2000">
                <a:solidFill>
                  <a:schemeClr val="tx1"/>
                </a:solidFill>
                <a:latin typeface="Helvetica" panose="020B0604020202020204" pitchFamily="34" charset="0"/>
                <a:ea typeface="方正兰亭超细黑简体" panose="02000000000000000000" pitchFamily="2" charset="-122"/>
              </a:defRPr>
            </a:lvl3pPr>
            <a:lvl4pPr marL="1370330" indent="1905">
              <a:lnSpc>
                <a:spcPct val="90000"/>
              </a:lnSpc>
              <a:spcBef>
                <a:spcPts val="500"/>
              </a:spcBef>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4pPr>
            <a:lvl5pPr marL="1827530" indent="1905">
              <a:lnSpc>
                <a:spcPct val="90000"/>
              </a:lnSpc>
              <a:spcBef>
                <a:spcPts val="500"/>
              </a:spcBef>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5pPr>
            <a:lvl6pPr marL="2284730" indent="1905"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6pPr>
            <a:lvl7pPr marL="2741930" indent="1905"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7pPr>
            <a:lvl8pPr marL="3199130" indent="1905"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8pPr>
            <a:lvl9pPr marL="3656330" indent="1905"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9pPr>
          </a:lstStyle>
          <a:p>
            <a:pPr algn="ctr" defTabSz="763905">
              <a:lnSpc>
                <a:spcPct val="100000"/>
              </a:lnSpc>
              <a:spcBef>
                <a:spcPct val="0"/>
              </a:spcBef>
              <a:buNone/>
            </a:pPr>
            <a:r>
              <a:rPr lang="zh-CN" altLang="en-US" sz="2850" b="1">
                <a:solidFill>
                  <a:srgbClr val="FFFFFF"/>
                </a:solidFill>
                <a:latin typeface="微软雅黑 Light" panose="020B0502040204020203" charset="-122"/>
                <a:ea typeface="微软雅黑 Light" panose="020B0502040204020203" charset="-122"/>
              </a:rPr>
              <a:t>半结</a:t>
            </a:r>
            <a:endParaRPr lang="en-US" altLang="zh-CN" sz="2850" b="1">
              <a:solidFill>
                <a:srgbClr val="FFFFFF"/>
              </a:solidFill>
              <a:latin typeface="微软雅黑 Light" panose="020B0502040204020203" charset="-122"/>
              <a:ea typeface="微软雅黑 Light" panose="020B0502040204020203" charset="-122"/>
            </a:endParaRPr>
          </a:p>
          <a:p>
            <a:pPr algn="ctr" defTabSz="763905">
              <a:lnSpc>
                <a:spcPct val="100000"/>
              </a:lnSpc>
              <a:spcBef>
                <a:spcPct val="0"/>
              </a:spcBef>
              <a:buNone/>
            </a:pPr>
            <a:r>
              <a:rPr lang="zh-CN" altLang="en-US" sz="2850" b="1">
                <a:solidFill>
                  <a:srgbClr val="FFFFFF"/>
                </a:solidFill>
                <a:latin typeface="微软雅黑 Light" panose="020B0502040204020203" charset="-122"/>
                <a:ea typeface="微软雅黑 Light" panose="020B0502040204020203" charset="-122"/>
              </a:rPr>
              <a:t>构化</a:t>
            </a:r>
          </a:p>
        </p:txBody>
      </p:sp>
      <p:sp>
        <p:nvSpPr>
          <p:cNvPr id="32" name="椭圆 13">
            <a:extLst>
              <a:ext uri="{FF2B5EF4-FFF2-40B4-BE49-F238E27FC236}">
                <a16:creationId xmlns:a16="http://schemas.microsoft.com/office/drawing/2014/main" id="{3960F7A1-8950-4AFB-8A01-434F6B787066}"/>
              </a:ext>
            </a:extLst>
          </p:cNvPr>
          <p:cNvSpPr>
            <a:spLocks noChangeArrowheads="1"/>
          </p:cNvSpPr>
          <p:nvPr/>
        </p:nvSpPr>
        <p:spPr bwMode="auto">
          <a:xfrm>
            <a:off x="3648328" y="3703306"/>
            <a:ext cx="1288955" cy="1228769"/>
          </a:xfrm>
          <a:prstGeom prst="ellipse">
            <a:avLst/>
          </a:prstGeom>
          <a:solidFill>
            <a:schemeClr val="tx1">
              <a:alpha val="25000"/>
            </a:schemeClr>
          </a:solidFill>
          <a:ln w="63500" algn="ctr">
            <a:solidFill>
              <a:schemeClr val="bg1">
                <a:alpha val="50195"/>
              </a:schemeClr>
            </a:solidFill>
            <a:round/>
          </a:ln>
        </p:spPr>
        <p:txBody>
          <a:bodyPr lIns="65303" tIns="32651" rIns="65303" bIns="32651" anchor="ctr"/>
          <a:lstStyle>
            <a:lvl1pPr>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ea typeface="方正兰亭超细黑简体" panose="02000000000000000000" pitchFamily="2" charset="-122"/>
              </a:defRPr>
            </a:lvl1pPr>
            <a:lvl2pPr marL="455930" indent="1905">
              <a:lnSpc>
                <a:spcPct val="90000"/>
              </a:lnSpc>
              <a:spcBef>
                <a:spcPts val="500"/>
              </a:spcBef>
              <a:buFont typeface="Arial" panose="020B0604020202020204" pitchFamily="34" charset="0"/>
              <a:buChar char="•"/>
              <a:defRPr sz="2400">
                <a:solidFill>
                  <a:schemeClr val="tx1"/>
                </a:solidFill>
                <a:latin typeface="Helvetica" panose="020B0604020202020204" pitchFamily="34" charset="0"/>
                <a:ea typeface="方正兰亭超细黑简体" panose="02000000000000000000" pitchFamily="2" charset="-122"/>
              </a:defRPr>
            </a:lvl2pPr>
            <a:lvl3pPr marL="913130" indent="1905">
              <a:lnSpc>
                <a:spcPct val="90000"/>
              </a:lnSpc>
              <a:spcBef>
                <a:spcPts val="500"/>
              </a:spcBef>
              <a:buFont typeface="Arial" panose="020B0604020202020204" pitchFamily="34" charset="0"/>
              <a:buChar char="•"/>
              <a:defRPr sz="2000">
                <a:solidFill>
                  <a:schemeClr val="tx1"/>
                </a:solidFill>
                <a:latin typeface="Helvetica" panose="020B0604020202020204" pitchFamily="34" charset="0"/>
                <a:ea typeface="方正兰亭超细黑简体" panose="02000000000000000000" pitchFamily="2" charset="-122"/>
              </a:defRPr>
            </a:lvl3pPr>
            <a:lvl4pPr marL="1370330" indent="1905">
              <a:lnSpc>
                <a:spcPct val="90000"/>
              </a:lnSpc>
              <a:spcBef>
                <a:spcPts val="500"/>
              </a:spcBef>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4pPr>
            <a:lvl5pPr marL="1827530" indent="1905">
              <a:lnSpc>
                <a:spcPct val="90000"/>
              </a:lnSpc>
              <a:spcBef>
                <a:spcPts val="500"/>
              </a:spcBef>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5pPr>
            <a:lvl6pPr marL="2284730" indent="1905"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6pPr>
            <a:lvl7pPr marL="2741930" indent="1905"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7pPr>
            <a:lvl8pPr marL="3199130" indent="1905"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8pPr>
            <a:lvl9pPr marL="3656330" indent="1905"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ea typeface="方正兰亭超细黑简体" panose="02000000000000000000" pitchFamily="2" charset="-122"/>
              </a:defRPr>
            </a:lvl9pPr>
          </a:lstStyle>
          <a:p>
            <a:pPr algn="ctr" defTabSz="763905">
              <a:lnSpc>
                <a:spcPct val="100000"/>
              </a:lnSpc>
              <a:spcBef>
                <a:spcPct val="0"/>
              </a:spcBef>
              <a:buNone/>
            </a:pPr>
            <a:r>
              <a:rPr lang="zh-CN" altLang="en-US" sz="2850" b="1" dirty="0">
                <a:solidFill>
                  <a:srgbClr val="FFFFFF"/>
                </a:solidFill>
                <a:latin typeface="微软雅黑 Light" panose="020B0502040204020203" charset="-122"/>
                <a:ea typeface="微软雅黑 Light" panose="020B0502040204020203" charset="-122"/>
              </a:rPr>
              <a:t>非结</a:t>
            </a:r>
            <a:endParaRPr lang="en-US" altLang="zh-CN" sz="2850" b="1" dirty="0">
              <a:solidFill>
                <a:srgbClr val="FFFFFF"/>
              </a:solidFill>
              <a:latin typeface="微软雅黑 Light" panose="020B0502040204020203" charset="-122"/>
              <a:ea typeface="微软雅黑 Light" panose="020B0502040204020203" charset="-122"/>
            </a:endParaRPr>
          </a:p>
          <a:p>
            <a:pPr algn="ctr" defTabSz="763905">
              <a:lnSpc>
                <a:spcPct val="100000"/>
              </a:lnSpc>
              <a:spcBef>
                <a:spcPct val="0"/>
              </a:spcBef>
              <a:buNone/>
            </a:pPr>
            <a:r>
              <a:rPr lang="zh-CN" altLang="en-US" sz="2850" b="1" dirty="0">
                <a:solidFill>
                  <a:srgbClr val="FFFFFF"/>
                </a:solidFill>
                <a:latin typeface="微软雅黑 Light" panose="020B0502040204020203" charset="-122"/>
                <a:ea typeface="微软雅黑 Light" panose="020B0502040204020203" charset="-122"/>
              </a:rPr>
              <a:t>构化</a:t>
            </a:r>
          </a:p>
        </p:txBody>
      </p:sp>
      <p:grpSp>
        <p:nvGrpSpPr>
          <p:cNvPr id="33" name="组合 37">
            <a:extLst>
              <a:ext uri="{FF2B5EF4-FFF2-40B4-BE49-F238E27FC236}">
                <a16:creationId xmlns:a16="http://schemas.microsoft.com/office/drawing/2014/main" id="{B41ABD57-17DF-4757-A778-A88F6DA57571}"/>
              </a:ext>
            </a:extLst>
          </p:cNvPr>
          <p:cNvGrpSpPr/>
          <p:nvPr/>
        </p:nvGrpSpPr>
        <p:grpSpPr>
          <a:xfrm>
            <a:off x="53581" y="1183026"/>
            <a:ext cx="1360715" cy="1075018"/>
            <a:chOff x="3679937" y="1512218"/>
            <a:chExt cx="1905000" cy="1505025"/>
          </a:xfrm>
        </p:grpSpPr>
        <p:sp>
          <p:nvSpPr>
            <p:cNvPr id="34" name="椭圆 33">
              <a:extLst>
                <a:ext uri="{FF2B5EF4-FFF2-40B4-BE49-F238E27FC236}">
                  <a16:creationId xmlns:a16="http://schemas.microsoft.com/office/drawing/2014/main" id="{4531E72F-6A46-447B-947B-600528234050}"/>
                </a:ext>
              </a:extLst>
            </p:cNvPr>
            <p:cNvSpPr/>
            <p:nvPr/>
          </p:nvSpPr>
          <p:spPr>
            <a:xfrm>
              <a:off x="3895972" y="1512218"/>
              <a:ext cx="1505025" cy="1505025"/>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3905"/>
              <a:endParaRPr lang="zh-CN" altLang="en-US" sz="2850">
                <a:solidFill>
                  <a:srgbClr val="FFFFFF"/>
                </a:solidFill>
                <a:latin typeface="微软雅黑" panose="020B0503020204020204" charset="-122"/>
              </a:endParaRPr>
            </a:p>
          </p:txBody>
        </p:sp>
        <p:sp>
          <p:nvSpPr>
            <p:cNvPr id="35" name="Text Box 41">
              <a:extLst>
                <a:ext uri="{FF2B5EF4-FFF2-40B4-BE49-F238E27FC236}">
                  <a16:creationId xmlns:a16="http://schemas.microsoft.com/office/drawing/2014/main" id="{A11A44A3-13A3-4700-A38F-5C77E66719BE}"/>
                </a:ext>
              </a:extLst>
            </p:cNvPr>
            <p:cNvSpPr txBox="1">
              <a:spLocks noChangeArrowheads="1"/>
            </p:cNvSpPr>
            <p:nvPr/>
          </p:nvSpPr>
          <p:spPr bwMode="auto">
            <a:xfrm>
              <a:off x="3679937" y="1883619"/>
              <a:ext cx="1905000" cy="76174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763905"/>
              <a:r>
                <a:rPr lang="zh-CN" altLang="en-US" sz="2025" dirty="0">
                  <a:solidFill>
                    <a:srgbClr val="FFFFFF"/>
                  </a:solidFill>
                </a:rPr>
                <a:t>数据库</a:t>
              </a:r>
            </a:p>
          </p:txBody>
        </p:sp>
      </p:grpSp>
      <p:grpSp>
        <p:nvGrpSpPr>
          <p:cNvPr id="36" name="组合 37">
            <a:extLst>
              <a:ext uri="{FF2B5EF4-FFF2-40B4-BE49-F238E27FC236}">
                <a16:creationId xmlns:a16="http://schemas.microsoft.com/office/drawing/2014/main" id="{24EDA552-AF01-4695-A3E1-D24E1A5EC0EE}"/>
              </a:ext>
            </a:extLst>
          </p:cNvPr>
          <p:cNvGrpSpPr/>
          <p:nvPr/>
        </p:nvGrpSpPr>
        <p:grpSpPr>
          <a:xfrm>
            <a:off x="-54939" y="3188963"/>
            <a:ext cx="1360715" cy="1075018"/>
            <a:chOff x="3679937" y="1512218"/>
            <a:chExt cx="1905000" cy="1505025"/>
          </a:xfrm>
        </p:grpSpPr>
        <p:sp>
          <p:nvSpPr>
            <p:cNvPr id="37" name="椭圆 36">
              <a:extLst>
                <a:ext uri="{FF2B5EF4-FFF2-40B4-BE49-F238E27FC236}">
                  <a16:creationId xmlns:a16="http://schemas.microsoft.com/office/drawing/2014/main" id="{C3BF494A-BA00-4722-B793-0AB4687F82E6}"/>
                </a:ext>
              </a:extLst>
            </p:cNvPr>
            <p:cNvSpPr/>
            <p:nvPr/>
          </p:nvSpPr>
          <p:spPr>
            <a:xfrm>
              <a:off x="3895972" y="1512218"/>
              <a:ext cx="1505025" cy="1505025"/>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3905"/>
              <a:endParaRPr lang="zh-CN" altLang="en-US" sz="2850">
                <a:solidFill>
                  <a:srgbClr val="FFFFFF"/>
                </a:solidFill>
                <a:latin typeface="微软雅黑" panose="020B0503020204020204" charset="-122"/>
              </a:endParaRPr>
            </a:p>
          </p:txBody>
        </p:sp>
        <p:sp>
          <p:nvSpPr>
            <p:cNvPr id="38" name="Text Box 41">
              <a:extLst>
                <a:ext uri="{FF2B5EF4-FFF2-40B4-BE49-F238E27FC236}">
                  <a16:creationId xmlns:a16="http://schemas.microsoft.com/office/drawing/2014/main" id="{D4BFBB95-4948-4583-8DB3-4129B6E19E82}"/>
                </a:ext>
              </a:extLst>
            </p:cNvPr>
            <p:cNvSpPr txBox="1">
              <a:spLocks noChangeArrowheads="1"/>
            </p:cNvSpPr>
            <p:nvPr/>
          </p:nvSpPr>
          <p:spPr bwMode="auto">
            <a:xfrm>
              <a:off x="3679937" y="1883619"/>
              <a:ext cx="1905000" cy="76174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763905"/>
              <a:r>
                <a:rPr lang="zh-CN" altLang="en-US" sz="2025" dirty="0">
                  <a:solidFill>
                    <a:srgbClr val="FFFFFF"/>
                  </a:solidFill>
                </a:rPr>
                <a:t>数据库</a:t>
              </a:r>
            </a:p>
          </p:txBody>
        </p:sp>
      </p:grpSp>
      <p:sp>
        <p:nvSpPr>
          <p:cNvPr id="39" name="Text Box 41">
            <a:extLst>
              <a:ext uri="{FF2B5EF4-FFF2-40B4-BE49-F238E27FC236}">
                <a16:creationId xmlns:a16="http://schemas.microsoft.com/office/drawing/2014/main" id="{F973B9D4-5CDD-4854-88E2-0C5A5D918C2F}"/>
              </a:ext>
            </a:extLst>
          </p:cNvPr>
          <p:cNvSpPr txBox="1">
            <a:spLocks noChangeArrowheads="1"/>
          </p:cNvSpPr>
          <p:nvPr/>
        </p:nvSpPr>
        <p:spPr bwMode="auto">
          <a:xfrm>
            <a:off x="2928250" y="2366013"/>
            <a:ext cx="1360715" cy="96913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5303" tIns="32651" rIns="65303" bIns="32651"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763905"/>
            <a:r>
              <a:rPr lang="zh-CN" altLang="en-US" sz="3450" dirty="0">
                <a:solidFill>
                  <a:srgbClr val="FF0000"/>
                </a:solidFill>
                <a:latin typeface="华文行楷" panose="02010800040101010101" pitchFamily="2" charset="-122"/>
                <a:ea typeface="华文行楷" panose="02010800040101010101" pitchFamily="2" charset="-122"/>
              </a:rPr>
              <a:t>文献多</a:t>
            </a:r>
          </a:p>
        </p:txBody>
      </p:sp>
      <p:sp>
        <p:nvSpPr>
          <p:cNvPr id="40" name="Text Box 41">
            <a:extLst>
              <a:ext uri="{FF2B5EF4-FFF2-40B4-BE49-F238E27FC236}">
                <a16:creationId xmlns:a16="http://schemas.microsoft.com/office/drawing/2014/main" id="{A631FFA2-FFA1-4257-BE76-E2F573FEC9AE}"/>
              </a:ext>
            </a:extLst>
          </p:cNvPr>
          <p:cNvSpPr txBox="1">
            <a:spLocks noChangeArrowheads="1"/>
          </p:cNvSpPr>
          <p:nvPr/>
        </p:nvSpPr>
        <p:spPr bwMode="auto">
          <a:xfrm>
            <a:off x="4368410" y="1234459"/>
            <a:ext cx="1360715" cy="96913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5303" tIns="32651" rIns="65303" bIns="32651"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763905"/>
            <a:r>
              <a:rPr lang="zh-CN" altLang="en-US" sz="3450" dirty="0">
                <a:solidFill>
                  <a:srgbClr val="FF0000"/>
                </a:solidFill>
                <a:latin typeface="华文行楷" panose="02010800040101010101" pitchFamily="2" charset="-122"/>
                <a:ea typeface="华文行楷" panose="02010800040101010101" pitchFamily="2" charset="-122"/>
              </a:rPr>
              <a:t>信息杂</a:t>
            </a:r>
          </a:p>
        </p:txBody>
      </p:sp>
      <p:sp>
        <p:nvSpPr>
          <p:cNvPr id="41" name="Text Box 41">
            <a:extLst>
              <a:ext uri="{FF2B5EF4-FFF2-40B4-BE49-F238E27FC236}">
                <a16:creationId xmlns:a16="http://schemas.microsoft.com/office/drawing/2014/main" id="{8680C642-BA44-4FB1-9989-DDD24FD12C4C}"/>
              </a:ext>
            </a:extLst>
          </p:cNvPr>
          <p:cNvSpPr txBox="1">
            <a:spLocks noChangeArrowheads="1"/>
          </p:cNvSpPr>
          <p:nvPr/>
        </p:nvSpPr>
        <p:spPr bwMode="auto">
          <a:xfrm>
            <a:off x="4471279" y="3754739"/>
            <a:ext cx="1360715" cy="96913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5303" tIns="32651" rIns="65303" bIns="32651"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763905"/>
            <a:r>
              <a:rPr lang="zh-CN" altLang="en-US" sz="3450" dirty="0">
                <a:solidFill>
                  <a:srgbClr val="FF0000"/>
                </a:solidFill>
                <a:latin typeface="华文行楷" panose="02010800040101010101" pitchFamily="2" charset="-122"/>
                <a:ea typeface="华文行楷" panose="02010800040101010101" pitchFamily="2" charset="-122"/>
              </a:rPr>
              <a:t>重复高</a:t>
            </a:r>
          </a:p>
        </p:txBody>
      </p:sp>
      <p:sp>
        <p:nvSpPr>
          <p:cNvPr id="42" name="Text Box 41">
            <a:extLst>
              <a:ext uri="{FF2B5EF4-FFF2-40B4-BE49-F238E27FC236}">
                <a16:creationId xmlns:a16="http://schemas.microsoft.com/office/drawing/2014/main" id="{5D3D68B4-AD59-4E78-A122-FD309B5D525C}"/>
              </a:ext>
            </a:extLst>
          </p:cNvPr>
          <p:cNvSpPr txBox="1">
            <a:spLocks noChangeArrowheads="1"/>
          </p:cNvSpPr>
          <p:nvPr/>
        </p:nvSpPr>
        <p:spPr bwMode="auto">
          <a:xfrm>
            <a:off x="4522713" y="2417447"/>
            <a:ext cx="1360715" cy="96913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5303" tIns="32651" rIns="65303" bIns="32651"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763905"/>
            <a:r>
              <a:rPr lang="zh-CN" altLang="en-US" sz="6300" dirty="0">
                <a:solidFill>
                  <a:srgbClr val="FF0000"/>
                </a:solidFill>
                <a:latin typeface="华文行楷" panose="02010800040101010101" pitchFamily="2" charset="-122"/>
                <a:ea typeface="华文行楷" panose="02010800040101010101" pitchFamily="2" charset="-122"/>
              </a:rPr>
              <a:t>乱</a:t>
            </a:r>
          </a:p>
        </p:txBody>
      </p:sp>
      <p:grpSp>
        <p:nvGrpSpPr>
          <p:cNvPr id="43" name="组合 42">
            <a:extLst>
              <a:ext uri="{FF2B5EF4-FFF2-40B4-BE49-F238E27FC236}">
                <a16:creationId xmlns:a16="http://schemas.microsoft.com/office/drawing/2014/main" id="{1E154D28-6EE9-4FA7-BCAD-9F5C75C2F333}"/>
              </a:ext>
            </a:extLst>
          </p:cNvPr>
          <p:cNvGrpSpPr/>
          <p:nvPr/>
        </p:nvGrpSpPr>
        <p:grpSpPr>
          <a:xfrm>
            <a:off x="285960" y="272303"/>
            <a:ext cx="300773" cy="363071"/>
            <a:chOff x="376518" y="286871"/>
            <a:chExt cx="401030" cy="484094"/>
          </a:xfrm>
          <a:solidFill>
            <a:srgbClr val="C00000"/>
          </a:solidFill>
        </p:grpSpPr>
        <p:sp>
          <p:nvSpPr>
            <p:cNvPr id="44" name="矩形 43">
              <a:extLst>
                <a:ext uri="{FF2B5EF4-FFF2-40B4-BE49-F238E27FC236}">
                  <a16:creationId xmlns:a16="http://schemas.microsoft.com/office/drawing/2014/main" id="{FC721A66-7AD0-42D4-8CF6-093F9A751B6A}"/>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0000"/>
                </a:solidFill>
                <a:highlight>
                  <a:srgbClr val="FF0000"/>
                </a:highlight>
                <a:latin typeface="等线" panose="020F0502020204030204"/>
                <a:ea typeface="等线" panose="02010600030101010101" pitchFamily="2" charset="-122"/>
              </a:endParaRPr>
            </a:p>
          </p:txBody>
        </p:sp>
        <p:sp>
          <p:nvSpPr>
            <p:cNvPr id="45" name="矩形 44">
              <a:extLst>
                <a:ext uri="{FF2B5EF4-FFF2-40B4-BE49-F238E27FC236}">
                  <a16:creationId xmlns:a16="http://schemas.microsoft.com/office/drawing/2014/main" id="{34A96568-2BF1-4154-B3C4-6FD6A6C55D45}"/>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0000"/>
                </a:solidFill>
                <a:highlight>
                  <a:srgbClr val="FF0000"/>
                </a:highlight>
                <a:latin typeface="等线" panose="020F0502020204030204"/>
                <a:ea typeface="等线" panose="02010600030101010101" pitchFamily="2" charset="-122"/>
              </a:endParaRPr>
            </a:p>
          </p:txBody>
        </p:sp>
      </p:grpSp>
    </p:spTree>
    <p:extLst>
      <p:ext uri="{BB962C8B-B14F-4D97-AF65-F5344CB8AC3E}">
        <p14:creationId xmlns:p14="http://schemas.microsoft.com/office/powerpoint/2010/main" val="3088572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0-#ppt_w/2"/>
                                          </p:val>
                                        </p:tav>
                                        <p:tav tm="100000">
                                          <p:val>
                                            <p:strVal val="#ppt_x"/>
                                          </p:val>
                                        </p:tav>
                                      </p:tavLst>
                                    </p:anim>
                                    <p:anim calcmode="lin" valueType="num">
                                      <p:cBhvr additive="base">
                                        <p:cTn id="18" dur="500" fill="hold"/>
                                        <p:tgtEl>
                                          <p:spTgt spid="27"/>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0-#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0-#ppt_w/2"/>
                                          </p:val>
                                        </p:tav>
                                        <p:tav tm="100000">
                                          <p:val>
                                            <p:strVal val="#ppt_x"/>
                                          </p:val>
                                        </p:tav>
                                      </p:tavLst>
                                    </p:anim>
                                    <p:anim calcmode="lin" valueType="num">
                                      <p:cBhvr additive="base">
                                        <p:cTn id="2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2000"/>
                                        <p:tgtEl>
                                          <p:spTgt spid="42"/>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5" presetClass="exit" presetSubtype="0" fill="hold" grpId="1" nodeType="clickEffect">
                                  <p:stCondLst>
                                    <p:cond delay="0"/>
                                  </p:stCondLst>
                                  <p:childTnLst>
                                    <p:anim calcmode="lin" valueType="num">
                                      <p:cBhvr>
                                        <p:cTn id="49" dur="500"/>
                                        <p:tgtEl>
                                          <p:spTgt spid="41"/>
                                        </p:tgtEl>
                                        <p:attrNameLst>
                                          <p:attrName>ppt_w</p:attrName>
                                        </p:attrNameLst>
                                      </p:cBhvr>
                                      <p:tavLst>
                                        <p:tav tm="0">
                                          <p:val>
                                            <p:strVal val="ppt_w"/>
                                          </p:val>
                                        </p:tav>
                                        <p:tav tm="100000">
                                          <p:val>
                                            <p:fltVal val="0"/>
                                          </p:val>
                                        </p:tav>
                                      </p:tavLst>
                                    </p:anim>
                                    <p:anim calcmode="lin" valueType="num">
                                      <p:cBhvr>
                                        <p:cTn id="50" dur="500"/>
                                        <p:tgtEl>
                                          <p:spTgt spid="41"/>
                                        </p:tgtEl>
                                        <p:attrNameLst>
                                          <p:attrName>ppt_h</p:attrName>
                                        </p:attrNameLst>
                                      </p:cBhvr>
                                      <p:tavLst>
                                        <p:tav tm="0">
                                          <p:val>
                                            <p:strVal val="ppt_h"/>
                                          </p:val>
                                        </p:tav>
                                        <p:tav tm="100000">
                                          <p:val>
                                            <p:fltVal val="0"/>
                                          </p:val>
                                        </p:tav>
                                      </p:tavLst>
                                    </p:anim>
                                    <p:anim calcmode="lin" valueType="num">
                                      <p:cBhvr>
                                        <p:cTn id="51" dur="500"/>
                                        <p:tgtEl>
                                          <p:spTgt spid="4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2" dur="500"/>
                                        <p:tgtEl>
                                          <p:spTgt spid="4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3" dur="1" fill="hold">
                                          <p:stCondLst>
                                            <p:cond delay="499"/>
                                          </p:stCondLst>
                                        </p:cTn>
                                        <p:tgtEl>
                                          <p:spTgt spid="41"/>
                                        </p:tgtEl>
                                        <p:attrNameLst>
                                          <p:attrName>style.visibility</p:attrName>
                                        </p:attrNameLst>
                                      </p:cBhvr>
                                      <p:to>
                                        <p:strVal val="hidden"/>
                                      </p:to>
                                    </p:set>
                                  </p:childTnLst>
                                </p:cTn>
                              </p:par>
                              <p:par>
                                <p:cTn id="54" presetID="15" presetClass="exit" presetSubtype="0" fill="hold" grpId="1" nodeType="withEffect">
                                  <p:stCondLst>
                                    <p:cond delay="0"/>
                                  </p:stCondLst>
                                  <p:childTnLst>
                                    <p:anim calcmode="lin" valueType="num">
                                      <p:cBhvr>
                                        <p:cTn id="55" dur="500"/>
                                        <p:tgtEl>
                                          <p:spTgt spid="39"/>
                                        </p:tgtEl>
                                        <p:attrNameLst>
                                          <p:attrName>ppt_w</p:attrName>
                                        </p:attrNameLst>
                                      </p:cBhvr>
                                      <p:tavLst>
                                        <p:tav tm="0">
                                          <p:val>
                                            <p:strVal val="ppt_w"/>
                                          </p:val>
                                        </p:tav>
                                        <p:tav tm="100000">
                                          <p:val>
                                            <p:fltVal val="0"/>
                                          </p:val>
                                        </p:tav>
                                      </p:tavLst>
                                    </p:anim>
                                    <p:anim calcmode="lin" valueType="num">
                                      <p:cBhvr>
                                        <p:cTn id="56" dur="500"/>
                                        <p:tgtEl>
                                          <p:spTgt spid="39"/>
                                        </p:tgtEl>
                                        <p:attrNameLst>
                                          <p:attrName>ppt_h</p:attrName>
                                        </p:attrNameLst>
                                      </p:cBhvr>
                                      <p:tavLst>
                                        <p:tav tm="0">
                                          <p:val>
                                            <p:strVal val="ppt_h"/>
                                          </p:val>
                                        </p:tav>
                                        <p:tav tm="100000">
                                          <p:val>
                                            <p:fltVal val="0"/>
                                          </p:val>
                                        </p:tav>
                                      </p:tavLst>
                                    </p:anim>
                                    <p:anim calcmode="lin" valueType="num">
                                      <p:cBhvr>
                                        <p:cTn id="57" dur="500"/>
                                        <p:tgtEl>
                                          <p:spTgt spid="3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8" dur="500"/>
                                        <p:tgtEl>
                                          <p:spTgt spid="3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9" dur="1" fill="hold">
                                          <p:stCondLst>
                                            <p:cond delay="499"/>
                                          </p:stCondLst>
                                        </p:cTn>
                                        <p:tgtEl>
                                          <p:spTgt spid="39"/>
                                        </p:tgtEl>
                                        <p:attrNameLst>
                                          <p:attrName>style.visibility</p:attrName>
                                        </p:attrNameLst>
                                      </p:cBhvr>
                                      <p:to>
                                        <p:strVal val="hidden"/>
                                      </p:to>
                                    </p:set>
                                  </p:childTnLst>
                                </p:cTn>
                              </p:par>
                              <p:par>
                                <p:cTn id="60" presetID="15" presetClass="exit" presetSubtype="0" fill="hold" grpId="1" nodeType="withEffect">
                                  <p:stCondLst>
                                    <p:cond delay="0"/>
                                  </p:stCondLst>
                                  <p:childTnLst>
                                    <p:anim calcmode="lin" valueType="num">
                                      <p:cBhvr>
                                        <p:cTn id="61" dur="500"/>
                                        <p:tgtEl>
                                          <p:spTgt spid="40"/>
                                        </p:tgtEl>
                                        <p:attrNameLst>
                                          <p:attrName>ppt_w</p:attrName>
                                        </p:attrNameLst>
                                      </p:cBhvr>
                                      <p:tavLst>
                                        <p:tav tm="0">
                                          <p:val>
                                            <p:strVal val="ppt_w"/>
                                          </p:val>
                                        </p:tav>
                                        <p:tav tm="100000">
                                          <p:val>
                                            <p:fltVal val="0"/>
                                          </p:val>
                                        </p:tav>
                                      </p:tavLst>
                                    </p:anim>
                                    <p:anim calcmode="lin" valueType="num">
                                      <p:cBhvr>
                                        <p:cTn id="62" dur="500"/>
                                        <p:tgtEl>
                                          <p:spTgt spid="40"/>
                                        </p:tgtEl>
                                        <p:attrNameLst>
                                          <p:attrName>ppt_h</p:attrName>
                                        </p:attrNameLst>
                                      </p:cBhvr>
                                      <p:tavLst>
                                        <p:tav tm="0">
                                          <p:val>
                                            <p:strVal val="ppt_h"/>
                                          </p:val>
                                        </p:tav>
                                        <p:tav tm="100000">
                                          <p:val>
                                            <p:fltVal val="0"/>
                                          </p:val>
                                        </p:tav>
                                      </p:tavLst>
                                    </p:anim>
                                    <p:anim calcmode="lin" valueType="num">
                                      <p:cBhvr>
                                        <p:cTn id="63" dur="500"/>
                                        <p:tgtEl>
                                          <p:spTgt spid="4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4" dur="500"/>
                                        <p:tgtEl>
                                          <p:spTgt spid="4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5" dur="1" fill="hold">
                                          <p:stCondLst>
                                            <p:cond delay="499"/>
                                          </p:stCondLst>
                                        </p:cTn>
                                        <p:tgtEl>
                                          <p:spTgt spid="40"/>
                                        </p:tgtEl>
                                        <p:attrNameLst>
                                          <p:attrName>style.visibility</p:attrName>
                                        </p:attrNameLst>
                                      </p:cBhvr>
                                      <p:to>
                                        <p:strVal val="hidden"/>
                                      </p:to>
                                    </p:set>
                                  </p:childTnLst>
                                </p:cTn>
                              </p:par>
                              <p:par>
                                <p:cTn id="66" presetID="15" presetClass="exit" presetSubtype="0" fill="hold" grpId="1" nodeType="withEffect">
                                  <p:stCondLst>
                                    <p:cond delay="0"/>
                                  </p:stCondLst>
                                  <p:childTnLst>
                                    <p:anim calcmode="lin" valueType="num">
                                      <p:cBhvr>
                                        <p:cTn id="67" dur="500"/>
                                        <p:tgtEl>
                                          <p:spTgt spid="14"/>
                                        </p:tgtEl>
                                        <p:attrNameLst>
                                          <p:attrName>ppt_w</p:attrName>
                                        </p:attrNameLst>
                                      </p:cBhvr>
                                      <p:tavLst>
                                        <p:tav tm="0">
                                          <p:val>
                                            <p:strVal val="ppt_w"/>
                                          </p:val>
                                        </p:tav>
                                        <p:tav tm="100000">
                                          <p:val>
                                            <p:fltVal val="0"/>
                                          </p:val>
                                        </p:tav>
                                      </p:tavLst>
                                    </p:anim>
                                    <p:anim calcmode="lin" valueType="num">
                                      <p:cBhvr>
                                        <p:cTn id="68" dur="500"/>
                                        <p:tgtEl>
                                          <p:spTgt spid="14"/>
                                        </p:tgtEl>
                                        <p:attrNameLst>
                                          <p:attrName>ppt_h</p:attrName>
                                        </p:attrNameLst>
                                      </p:cBhvr>
                                      <p:tavLst>
                                        <p:tav tm="0">
                                          <p:val>
                                            <p:strVal val="ppt_h"/>
                                          </p:val>
                                        </p:tav>
                                        <p:tav tm="100000">
                                          <p:val>
                                            <p:fltVal val="0"/>
                                          </p:val>
                                        </p:tav>
                                      </p:tavLst>
                                    </p:anim>
                                    <p:anim calcmode="lin" valueType="num">
                                      <p:cBhvr>
                                        <p:cTn id="69" dur="500"/>
                                        <p:tgtEl>
                                          <p:spTgt spid="1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0" dur="500"/>
                                        <p:tgtEl>
                                          <p:spTgt spid="1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1" dur="1" fill="hold">
                                          <p:stCondLst>
                                            <p:cond delay="499"/>
                                          </p:stCondLst>
                                        </p:cTn>
                                        <p:tgtEl>
                                          <p:spTgt spid="14"/>
                                        </p:tgtEl>
                                        <p:attrNameLst>
                                          <p:attrName>style.visibility</p:attrName>
                                        </p:attrNameLst>
                                      </p:cBhvr>
                                      <p:to>
                                        <p:strVal val="hidden"/>
                                      </p:to>
                                    </p:set>
                                  </p:childTnLst>
                                </p:cTn>
                              </p:par>
                              <p:par>
                                <p:cTn id="72" presetID="15" presetClass="exit" presetSubtype="0" fill="hold" grpId="1" nodeType="withEffect">
                                  <p:stCondLst>
                                    <p:cond delay="0"/>
                                  </p:stCondLst>
                                  <p:childTnLst>
                                    <p:anim calcmode="lin" valueType="num">
                                      <p:cBhvr>
                                        <p:cTn id="73" dur="500"/>
                                        <p:tgtEl>
                                          <p:spTgt spid="42"/>
                                        </p:tgtEl>
                                        <p:attrNameLst>
                                          <p:attrName>ppt_w</p:attrName>
                                        </p:attrNameLst>
                                      </p:cBhvr>
                                      <p:tavLst>
                                        <p:tav tm="0">
                                          <p:val>
                                            <p:strVal val="ppt_w"/>
                                          </p:val>
                                        </p:tav>
                                        <p:tav tm="100000">
                                          <p:val>
                                            <p:fltVal val="0"/>
                                          </p:val>
                                        </p:tav>
                                      </p:tavLst>
                                    </p:anim>
                                    <p:anim calcmode="lin" valueType="num">
                                      <p:cBhvr>
                                        <p:cTn id="74" dur="500"/>
                                        <p:tgtEl>
                                          <p:spTgt spid="42"/>
                                        </p:tgtEl>
                                        <p:attrNameLst>
                                          <p:attrName>ppt_h</p:attrName>
                                        </p:attrNameLst>
                                      </p:cBhvr>
                                      <p:tavLst>
                                        <p:tav tm="0">
                                          <p:val>
                                            <p:strVal val="ppt_h"/>
                                          </p:val>
                                        </p:tav>
                                        <p:tav tm="100000">
                                          <p:val>
                                            <p:fltVal val="0"/>
                                          </p:val>
                                        </p:tav>
                                      </p:tavLst>
                                    </p:anim>
                                    <p:anim calcmode="lin" valueType="num">
                                      <p:cBhvr>
                                        <p:cTn id="75" dur="500"/>
                                        <p:tgtEl>
                                          <p:spTgt spid="4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6" dur="500"/>
                                        <p:tgtEl>
                                          <p:spTgt spid="4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7" dur="1" fill="hold">
                                          <p:stCondLst>
                                            <p:cond delay="499"/>
                                          </p:stCondLst>
                                        </p:cTn>
                                        <p:tgtEl>
                                          <p:spTgt spid="42"/>
                                        </p:tgtEl>
                                        <p:attrNameLst>
                                          <p:attrName>style.visibility</p:attrName>
                                        </p:attrNameLst>
                                      </p:cBhvr>
                                      <p:to>
                                        <p:strVal val="hidden"/>
                                      </p:to>
                                    </p:set>
                                  </p:childTnLst>
                                </p:cTn>
                              </p:par>
                            </p:childTnLst>
                          </p:cTn>
                        </p:par>
                        <p:par>
                          <p:cTn id="78" fill="hold">
                            <p:stCondLst>
                              <p:cond delay="500"/>
                            </p:stCondLst>
                            <p:childTnLst>
                              <p:par>
                                <p:cTn id="79" presetID="2" presetClass="entr" presetSubtype="8" fill="hold" grpId="0" nodeType="after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0-#ppt_w/2"/>
                                          </p:val>
                                        </p:tav>
                                        <p:tav tm="100000">
                                          <p:val>
                                            <p:strVal val="#ppt_x"/>
                                          </p:val>
                                        </p:tav>
                                      </p:tavLst>
                                    </p:anim>
                                    <p:anim calcmode="lin" valueType="num">
                                      <p:cBhvr additive="base">
                                        <p:cTn id="82" dur="500" fill="hold"/>
                                        <p:tgtEl>
                                          <p:spTgt spid="18"/>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additive="base">
                                        <p:cTn id="85" dur="500" fill="hold"/>
                                        <p:tgtEl>
                                          <p:spTgt spid="19"/>
                                        </p:tgtEl>
                                        <p:attrNameLst>
                                          <p:attrName>ppt_x</p:attrName>
                                        </p:attrNameLst>
                                      </p:cBhvr>
                                      <p:tavLst>
                                        <p:tav tm="0">
                                          <p:val>
                                            <p:strVal val="0-#ppt_w/2"/>
                                          </p:val>
                                        </p:tav>
                                        <p:tav tm="100000">
                                          <p:val>
                                            <p:strVal val="#ppt_x"/>
                                          </p:val>
                                        </p:tav>
                                      </p:tavLst>
                                    </p:anim>
                                    <p:anim calcmode="lin" valueType="num">
                                      <p:cBhvr additive="base">
                                        <p:cTn id="86" dur="500" fill="hold"/>
                                        <p:tgtEl>
                                          <p:spTgt spid="19"/>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fill="hold"/>
                                        <p:tgtEl>
                                          <p:spTgt spid="21"/>
                                        </p:tgtEl>
                                        <p:attrNameLst>
                                          <p:attrName>ppt_x</p:attrName>
                                        </p:attrNameLst>
                                      </p:cBhvr>
                                      <p:tavLst>
                                        <p:tav tm="0">
                                          <p:val>
                                            <p:strVal val="0-#ppt_w/2"/>
                                          </p:val>
                                        </p:tav>
                                        <p:tav tm="100000">
                                          <p:val>
                                            <p:strVal val="#ppt_x"/>
                                          </p:val>
                                        </p:tav>
                                      </p:tavLst>
                                    </p:anim>
                                    <p:anim calcmode="lin" valueType="num">
                                      <p:cBhvr additive="base">
                                        <p:cTn id="90" dur="500" fill="hold"/>
                                        <p:tgtEl>
                                          <p:spTgt spid="21"/>
                                        </p:tgtEl>
                                        <p:attrNameLst>
                                          <p:attrName>ppt_y</p:attrName>
                                        </p:attrNameLst>
                                      </p:cBhvr>
                                      <p:tavLst>
                                        <p:tav tm="0">
                                          <p:val>
                                            <p:strVal val="#ppt_y"/>
                                          </p:val>
                                        </p:tav>
                                        <p:tav tm="100000">
                                          <p:val>
                                            <p:strVal val="#ppt_y"/>
                                          </p:val>
                                        </p:tav>
                                      </p:tavLst>
                                    </p:anim>
                                  </p:childTnLst>
                                </p:cTn>
                              </p:par>
                            </p:childTnLst>
                          </p:cTn>
                        </p:par>
                        <p:par>
                          <p:cTn id="91" fill="hold">
                            <p:stCondLst>
                              <p:cond delay="1000"/>
                            </p:stCondLst>
                            <p:childTnLst>
                              <p:par>
                                <p:cTn id="92" presetID="53" presetClass="entr" presetSubtype="16" fill="hold" grpId="0" nodeType="afterEffect">
                                  <p:stCondLst>
                                    <p:cond delay="0"/>
                                  </p:stCondLst>
                                  <p:childTnLst>
                                    <p:set>
                                      <p:cBhvr>
                                        <p:cTn id="93" dur="1" fill="hold">
                                          <p:stCondLst>
                                            <p:cond delay="0"/>
                                          </p:stCondLst>
                                        </p:cTn>
                                        <p:tgtEl>
                                          <p:spTgt spid="32"/>
                                        </p:tgtEl>
                                        <p:attrNameLst>
                                          <p:attrName>style.visibility</p:attrName>
                                        </p:attrNameLst>
                                      </p:cBhvr>
                                      <p:to>
                                        <p:strVal val="visible"/>
                                      </p:to>
                                    </p:set>
                                    <p:anim calcmode="lin" valueType="num">
                                      <p:cBhvr>
                                        <p:cTn id="94" dur="500" fill="hold"/>
                                        <p:tgtEl>
                                          <p:spTgt spid="32"/>
                                        </p:tgtEl>
                                        <p:attrNameLst>
                                          <p:attrName>ppt_w</p:attrName>
                                        </p:attrNameLst>
                                      </p:cBhvr>
                                      <p:tavLst>
                                        <p:tav tm="0">
                                          <p:val>
                                            <p:fltVal val="0"/>
                                          </p:val>
                                        </p:tav>
                                        <p:tav tm="100000">
                                          <p:val>
                                            <p:strVal val="#ppt_w"/>
                                          </p:val>
                                        </p:tav>
                                      </p:tavLst>
                                    </p:anim>
                                    <p:anim calcmode="lin" valueType="num">
                                      <p:cBhvr>
                                        <p:cTn id="95" dur="500" fill="hold"/>
                                        <p:tgtEl>
                                          <p:spTgt spid="32"/>
                                        </p:tgtEl>
                                        <p:attrNameLst>
                                          <p:attrName>ppt_h</p:attrName>
                                        </p:attrNameLst>
                                      </p:cBhvr>
                                      <p:tavLst>
                                        <p:tav tm="0">
                                          <p:val>
                                            <p:fltVal val="0"/>
                                          </p:val>
                                        </p:tav>
                                        <p:tav tm="100000">
                                          <p:val>
                                            <p:strVal val="#ppt_h"/>
                                          </p:val>
                                        </p:tav>
                                      </p:tavLst>
                                    </p:anim>
                                    <p:animEffect transition="in" filter="fade">
                                      <p:cBhvr>
                                        <p:cTn id="96" dur="500"/>
                                        <p:tgtEl>
                                          <p:spTgt spid="32"/>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31"/>
                                        </p:tgtEl>
                                        <p:attrNameLst>
                                          <p:attrName>style.visibility</p:attrName>
                                        </p:attrNameLst>
                                      </p:cBhvr>
                                      <p:to>
                                        <p:strVal val="visible"/>
                                      </p:to>
                                    </p:set>
                                    <p:anim calcmode="lin" valueType="num">
                                      <p:cBhvr>
                                        <p:cTn id="99" dur="500" fill="hold"/>
                                        <p:tgtEl>
                                          <p:spTgt spid="31"/>
                                        </p:tgtEl>
                                        <p:attrNameLst>
                                          <p:attrName>ppt_w</p:attrName>
                                        </p:attrNameLst>
                                      </p:cBhvr>
                                      <p:tavLst>
                                        <p:tav tm="0">
                                          <p:val>
                                            <p:fltVal val="0"/>
                                          </p:val>
                                        </p:tav>
                                        <p:tav tm="100000">
                                          <p:val>
                                            <p:strVal val="#ppt_w"/>
                                          </p:val>
                                        </p:tav>
                                      </p:tavLst>
                                    </p:anim>
                                    <p:anim calcmode="lin" valueType="num">
                                      <p:cBhvr>
                                        <p:cTn id="100" dur="500" fill="hold"/>
                                        <p:tgtEl>
                                          <p:spTgt spid="31"/>
                                        </p:tgtEl>
                                        <p:attrNameLst>
                                          <p:attrName>ppt_h</p:attrName>
                                        </p:attrNameLst>
                                      </p:cBhvr>
                                      <p:tavLst>
                                        <p:tav tm="0">
                                          <p:val>
                                            <p:fltVal val="0"/>
                                          </p:val>
                                        </p:tav>
                                        <p:tav tm="100000">
                                          <p:val>
                                            <p:strVal val="#ppt_h"/>
                                          </p:val>
                                        </p:tav>
                                      </p:tavLst>
                                    </p:anim>
                                    <p:animEffect transition="in" filter="fade">
                                      <p:cBhvr>
                                        <p:cTn id="101" dur="500"/>
                                        <p:tgtEl>
                                          <p:spTgt spid="31"/>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p:cTn id="104" dur="500" fill="hold"/>
                                        <p:tgtEl>
                                          <p:spTgt spid="30"/>
                                        </p:tgtEl>
                                        <p:attrNameLst>
                                          <p:attrName>ppt_w</p:attrName>
                                        </p:attrNameLst>
                                      </p:cBhvr>
                                      <p:tavLst>
                                        <p:tav tm="0">
                                          <p:val>
                                            <p:fltVal val="0"/>
                                          </p:val>
                                        </p:tav>
                                        <p:tav tm="100000">
                                          <p:val>
                                            <p:strVal val="#ppt_w"/>
                                          </p:val>
                                        </p:tav>
                                      </p:tavLst>
                                    </p:anim>
                                    <p:anim calcmode="lin" valueType="num">
                                      <p:cBhvr>
                                        <p:cTn id="105" dur="500" fill="hold"/>
                                        <p:tgtEl>
                                          <p:spTgt spid="30"/>
                                        </p:tgtEl>
                                        <p:attrNameLst>
                                          <p:attrName>ppt_h</p:attrName>
                                        </p:attrNameLst>
                                      </p:cBhvr>
                                      <p:tavLst>
                                        <p:tav tm="0">
                                          <p:val>
                                            <p:fltVal val="0"/>
                                          </p:val>
                                        </p:tav>
                                        <p:tav tm="100000">
                                          <p:val>
                                            <p:strVal val="#ppt_h"/>
                                          </p:val>
                                        </p:tav>
                                      </p:tavLst>
                                    </p:anim>
                                    <p:animEffect transition="in" filter="fade">
                                      <p:cBhvr>
                                        <p:cTn id="106" dur="500"/>
                                        <p:tgtEl>
                                          <p:spTgt spid="30"/>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8" fill="hold" nodeType="clickEffect">
                                  <p:stCondLst>
                                    <p:cond delay="0"/>
                                  </p:stCondLst>
                                  <p:childTnLst>
                                    <p:set>
                                      <p:cBhvr>
                                        <p:cTn id="110" dur="1" fill="hold">
                                          <p:stCondLst>
                                            <p:cond delay="0"/>
                                          </p:stCondLst>
                                        </p:cTn>
                                        <p:tgtEl>
                                          <p:spTgt spid="11"/>
                                        </p:tgtEl>
                                        <p:attrNameLst>
                                          <p:attrName>style.visibility</p:attrName>
                                        </p:attrNameLst>
                                      </p:cBhvr>
                                      <p:to>
                                        <p:strVal val="visible"/>
                                      </p:to>
                                    </p:set>
                                    <p:anim calcmode="lin" valueType="num">
                                      <p:cBhvr additive="base">
                                        <p:cTn id="111" dur="500" fill="hold"/>
                                        <p:tgtEl>
                                          <p:spTgt spid="11"/>
                                        </p:tgtEl>
                                        <p:attrNameLst>
                                          <p:attrName>ppt_x</p:attrName>
                                        </p:attrNameLst>
                                      </p:cBhvr>
                                      <p:tavLst>
                                        <p:tav tm="0">
                                          <p:val>
                                            <p:strVal val="0-#ppt_w/2"/>
                                          </p:val>
                                        </p:tav>
                                        <p:tav tm="100000">
                                          <p:val>
                                            <p:strVal val="#ppt_x"/>
                                          </p:val>
                                        </p:tav>
                                      </p:tavLst>
                                    </p:anim>
                                    <p:anim calcmode="lin" valueType="num">
                                      <p:cBhvr additive="base">
                                        <p:cTn id="1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8" grpId="0" animBg="1"/>
      <p:bldP spid="19" grpId="0" animBg="1"/>
      <p:bldP spid="21" grpId="0" animBg="1"/>
      <p:bldP spid="30" grpId="0" animBg="1"/>
      <p:bldP spid="31" grpId="0" animBg="1"/>
      <p:bldP spid="32" grpId="0" animBg="1"/>
      <p:bldP spid="39" grpId="0"/>
      <p:bldP spid="39" grpId="1"/>
      <p:bldP spid="40" grpId="0"/>
      <p:bldP spid="40" grpId="1"/>
      <p:bldP spid="41" grpId="0"/>
      <p:bldP spid="41" grpId="1"/>
      <p:bldP spid="42" grpId="0"/>
      <p:bldP spid="4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15EC3F7-6C17-4444-A079-67C02D3439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93397" y="706807"/>
            <a:ext cx="7511860" cy="4436693"/>
          </a:xfrm>
          <a:prstGeom prst="rect">
            <a:avLst/>
          </a:prstGeom>
        </p:spPr>
      </p:pic>
      <p:grpSp>
        <p:nvGrpSpPr>
          <p:cNvPr id="3" name="组合 2">
            <a:extLst>
              <a:ext uri="{FF2B5EF4-FFF2-40B4-BE49-F238E27FC236}">
                <a16:creationId xmlns:a16="http://schemas.microsoft.com/office/drawing/2014/main" id="{90EEDDF1-1E45-4DA6-B1B3-2ACAF2EE2213}"/>
              </a:ext>
            </a:extLst>
          </p:cNvPr>
          <p:cNvGrpSpPr/>
          <p:nvPr/>
        </p:nvGrpSpPr>
        <p:grpSpPr>
          <a:xfrm>
            <a:off x="285960" y="272303"/>
            <a:ext cx="300773" cy="363071"/>
            <a:chOff x="376518" y="286871"/>
            <a:chExt cx="401030" cy="484094"/>
          </a:xfrm>
          <a:solidFill>
            <a:srgbClr val="C00000"/>
          </a:solidFill>
        </p:grpSpPr>
        <p:sp>
          <p:nvSpPr>
            <p:cNvPr id="2" name="矩形 1">
              <a:extLst>
                <a:ext uri="{FF2B5EF4-FFF2-40B4-BE49-F238E27FC236}">
                  <a16:creationId xmlns:a16="http://schemas.microsoft.com/office/drawing/2014/main" id="{41AC39B1-70CC-487E-8A0F-08810FA9F5B6}"/>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矩形 19">
              <a:extLst>
                <a:ext uri="{FF2B5EF4-FFF2-40B4-BE49-F238E27FC236}">
                  <a16:creationId xmlns:a16="http://schemas.microsoft.com/office/drawing/2014/main" id="{A491D68E-AC57-4695-8A97-10C8792921CE}"/>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grpSp>
        <p:nvGrpSpPr>
          <p:cNvPr id="46" name="组合 45">
            <a:extLst>
              <a:ext uri="{FF2B5EF4-FFF2-40B4-BE49-F238E27FC236}">
                <a16:creationId xmlns:a16="http://schemas.microsoft.com/office/drawing/2014/main" id="{7499E798-6ACF-481E-B771-1D3A11CCFB4D}"/>
              </a:ext>
            </a:extLst>
          </p:cNvPr>
          <p:cNvGrpSpPr/>
          <p:nvPr/>
        </p:nvGrpSpPr>
        <p:grpSpPr>
          <a:xfrm>
            <a:off x="8693348" y="4768172"/>
            <a:ext cx="172046" cy="127397"/>
            <a:chOff x="11723921" y="6442493"/>
            <a:chExt cx="229394" cy="169863"/>
          </a:xfrm>
        </p:grpSpPr>
        <p:cxnSp>
          <p:nvCxnSpPr>
            <p:cNvPr id="47" name="直接连接符 46">
              <a:extLst>
                <a:ext uri="{FF2B5EF4-FFF2-40B4-BE49-F238E27FC236}">
                  <a16:creationId xmlns:a16="http://schemas.microsoft.com/office/drawing/2014/main" id="{0E529379-C8BF-4B34-9B17-D9322824C2C5}"/>
                </a:ext>
              </a:extLst>
            </p:cNvPr>
            <p:cNvCxnSpPr>
              <a:cxnSpLocks/>
            </p:cNvCxnSpPr>
            <p:nvPr/>
          </p:nvCxnSpPr>
          <p:spPr>
            <a:xfrm>
              <a:off x="11838618" y="6442493"/>
              <a:ext cx="114697"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9B264EF-0B21-4225-87B0-680CC175CA0A}"/>
                </a:ext>
              </a:extLst>
            </p:cNvPr>
            <p:cNvCxnSpPr/>
            <p:nvPr/>
          </p:nvCxnSpPr>
          <p:spPr>
            <a:xfrm>
              <a:off x="11723921" y="6527425"/>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483DFBE-AB73-438A-BB93-0B86CDBA4F84}"/>
                </a:ext>
              </a:extLst>
            </p:cNvPr>
            <p:cNvCxnSpPr/>
            <p:nvPr/>
          </p:nvCxnSpPr>
          <p:spPr>
            <a:xfrm>
              <a:off x="11723921" y="6612356"/>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grpSp>
      <p:sp>
        <p:nvSpPr>
          <p:cNvPr id="63" name="圆: 空心 62">
            <a:extLst>
              <a:ext uri="{FF2B5EF4-FFF2-40B4-BE49-F238E27FC236}">
                <a16:creationId xmlns:a16="http://schemas.microsoft.com/office/drawing/2014/main" id="{FB069E5B-B74F-429F-93FB-C150DA4D3C9E}"/>
              </a:ext>
            </a:extLst>
          </p:cNvPr>
          <p:cNvSpPr/>
          <p:nvPr/>
        </p:nvSpPr>
        <p:spPr>
          <a:xfrm>
            <a:off x="-2145110" y="4072054"/>
            <a:ext cx="3126600" cy="3127175"/>
          </a:xfrm>
          <a:prstGeom prst="donut">
            <a:avLst>
              <a:gd name="adj" fmla="val 8596"/>
            </a:avLst>
          </a:prstGeom>
          <a:solidFill>
            <a:srgbClr val="F0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等线" panose="020F0502020204030204"/>
              <a:ea typeface="等线" panose="02010600030101010101" pitchFamily="2" charset="-122"/>
            </a:endParaRPr>
          </a:p>
        </p:txBody>
      </p:sp>
      <p:sp>
        <p:nvSpPr>
          <p:cNvPr id="12" name="标题 2">
            <a:extLst>
              <a:ext uri="{FF2B5EF4-FFF2-40B4-BE49-F238E27FC236}">
                <a16:creationId xmlns:a16="http://schemas.microsoft.com/office/drawing/2014/main" id="{15098608-F4D8-4804-A11B-4C690C771FA5}"/>
              </a:ext>
            </a:extLst>
          </p:cNvPr>
          <p:cNvSpPr txBox="1">
            <a:spLocks/>
          </p:cNvSpPr>
          <p:nvPr/>
        </p:nvSpPr>
        <p:spPr>
          <a:xfrm>
            <a:off x="645038" y="313342"/>
            <a:ext cx="6183021" cy="644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智能检索</a:t>
            </a:r>
            <a:r>
              <a:rPr lang="zh-CN" altLang="en-US" sz="1500" b="1" spc="428" dirty="0">
                <a:solidFill>
                  <a:srgbClr val="C00000"/>
                </a:solidFill>
                <a:latin typeface="方正等线" pitchFamily="65" charset="-122"/>
                <a:ea typeface="方正等线" pitchFamily="65" charset="-122"/>
              </a:rPr>
              <a:t>②</a:t>
            </a:r>
            <a:r>
              <a:rPr lang="zh-CN" altLang="en-US" sz="2100" b="1" spc="428" dirty="0">
                <a:solidFill>
                  <a:srgbClr val="C00000"/>
                </a:solidFill>
                <a:latin typeface="方正等线" pitchFamily="65" charset="-122"/>
                <a:ea typeface="方正等线" pitchFamily="65" charset="-122"/>
              </a:rPr>
              <a:t>：</a:t>
            </a:r>
            <a:r>
              <a:rPr lang="zh-CN" altLang="en-US" sz="2100" b="1" dirty="0">
                <a:solidFill>
                  <a:srgbClr val="C00000"/>
                </a:solidFill>
                <a:latin typeface="微软雅黑 Light" panose="020B0502040204020203" charset="-122"/>
                <a:sym typeface="微软雅黑" panose="020B0503020204020204" charset="-122"/>
              </a:rPr>
              <a:t>简称与全称</a:t>
            </a:r>
          </a:p>
        </p:txBody>
      </p:sp>
      <p:sp>
        <p:nvSpPr>
          <p:cNvPr id="13" name="圆角矩形 38">
            <a:extLst>
              <a:ext uri="{FF2B5EF4-FFF2-40B4-BE49-F238E27FC236}">
                <a16:creationId xmlns:a16="http://schemas.microsoft.com/office/drawing/2014/main" id="{84883D84-4B10-4668-8904-33D5963A3C76}"/>
              </a:ext>
            </a:extLst>
          </p:cNvPr>
          <p:cNvSpPr/>
          <p:nvPr/>
        </p:nvSpPr>
        <p:spPr>
          <a:xfrm>
            <a:off x="892478" y="824995"/>
            <a:ext cx="7384080" cy="7543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5303" tIns="32651" rIns="65303" bIns="32651" anchor="ctr"/>
          <a:lstStyle/>
          <a:p>
            <a:pPr algn="ctr" defTabSz="763905">
              <a:defRPr/>
            </a:pPr>
            <a:endParaRPr lang="zh-CN" altLang="en-US" sz="1500">
              <a:solidFill>
                <a:srgbClr val="FFFFFF"/>
              </a:solidFill>
            </a:endParaRPr>
          </a:p>
        </p:txBody>
      </p:sp>
      <p:sp>
        <p:nvSpPr>
          <p:cNvPr id="14" name="云形标注 1">
            <a:extLst>
              <a:ext uri="{FF2B5EF4-FFF2-40B4-BE49-F238E27FC236}">
                <a16:creationId xmlns:a16="http://schemas.microsoft.com/office/drawing/2014/main" id="{AC01C2C7-4AE6-48A3-9381-28C05EBA8025}"/>
              </a:ext>
            </a:extLst>
          </p:cNvPr>
          <p:cNvSpPr>
            <a:spLocks noChangeArrowheads="1"/>
          </p:cNvSpPr>
          <p:nvPr/>
        </p:nvSpPr>
        <p:spPr bwMode="auto">
          <a:xfrm>
            <a:off x="4765958" y="74350"/>
            <a:ext cx="4620920" cy="691551"/>
          </a:xfrm>
          <a:prstGeom prst="cloudCallout">
            <a:avLst>
              <a:gd name="adj1" fmla="val -44702"/>
              <a:gd name="adj2" fmla="val 121702"/>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65303" tIns="32651" rIns="65303" bIns="32651" anchor="ctr"/>
          <a:lstStyle/>
          <a:p>
            <a:pPr algn="ctr" defTabSz="763905">
              <a:defRPr/>
            </a:pPr>
            <a:r>
              <a:rPr lang="zh-CN" altLang="en-US" sz="1725" b="1" dirty="0">
                <a:solidFill>
                  <a:srgbClr val="FF9900"/>
                </a:solidFill>
                <a:latin typeface="方正等线" pitchFamily="65" charset="-122"/>
                <a:ea typeface="方正等线" pitchFamily="65" charset="-122"/>
                <a:sym typeface="微软雅黑" panose="020B0503020204020204" charset="-122"/>
              </a:rPr>
              <a:t>同时检索了</a:t>
            </a:r>
            <a:endParaRPr lang="en-US" altLang="zh-CN" sz="1725" b="1" dirty="0">
              <a:solidFill>
                <a:srgbClr val="FF9900"/>
              </a:solidFill>
              <a:latin typeface="方正等线" pitchFamily="65" charset="-122"/>
              <a:ea typeface="方正等线" pitchFamily="65" charset="-122"/>
              <a:sym typeface="微软雅黑" panose="020B0503020204020204" charset="-122"/>
            </a:endParaRPr>
          </a:p>
          <a:p>
            <a:pPr algn="ctr" defTabSz="763905">
              <a:defRPr/>
            </a:pPr>
            <a:r>
              <a:rPr lang="zh-CN" altLang="en-US" sz="1725" b="1" dirty="0">
                <a:solidFill>
                  <a:srgbClr val="FF9900"/>
                </a:solidFill>
                <a:latin typeface="方正等线" pitchFamily="65" charset="-122"/>
                <a:ea typeface="方正等线" pitchFamily="65" charset="-122"/>
                <a:sym typeface="微软雅黑" panose="020B0503020204020204" charset="-122"/>
              </a:rPr>
              <a:t>“冠状动脉粥样硬化性心脏病”</a:t>
            </a:r>
            <a:endParaRPr lang="zh-CN" altLang="en-US" sz="1725" b="1" dirty="0">
              <a:solidFill>
                <a:srgbClr val="FF9900"/>
              </a:solidFill>
              <a:latin typeface="方正等线" pitchFamily="65" charset="-122"/>
              <a:ea typeface="方正等线" pitchFamily="65" charset="-122"/>
              <a:sym typeface="Calibri" panose="020F0502020204030204" pitchFamily="2" charset="0"/>
            </a:endParaRPr>
          </a:p>
        </p:txBody>
      </p:sp>
    </p:spTree>
    <p:extLst>
      <p:ext uri="{BB962C8B-B14F-4D97-AF65-F5344CB8AC3E}">
        <p14:creationId xmlns:p14="http://schemas.microsoft.com/office/powerpoint/2010/main" val="4048526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0EEDDF1-1E45-4DA6-B1B3-2ACAF2EE2213}"/>
              </a:ext>
            </a:extLst>
          </p:cNvPr>
          <p:cNvGrpSpPr/>
          <p:nvPr/>
        </p:nvGrpSpPr>
        <p:grpSpPr>
          <a:xfrm>
            <a:off x="285960" y="272303"/>
            <a:ext cx="300773" cy="363071"/>
            <a:chOff x="376518" y="286871"/>
            <a:chExt cx="401030" cy="484094"/>
          </a:xfrm>
          <a:solidFill>
            <a:srgbClr val="C00000"/>
          </a:solidFill>
        </p:grpSpPr>
        <p:sp>
          <p:nvSpPr>
            <p:cNvPr id="2" name="矩形 1">
              <a:extLst>
                <a:ext uri="{FF2B5EF4-FFF2-40B4-BE49-F238E27FC236}">
                  <a16:creationId xmlns:a16="http://schemas.microsoft.com/office/drawing/2014/main" id="{41AC39B1-70CC-487E-8A0F-08810FA9F5B6}"/>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矩形 19">
              <a:extLst>
                <a:ext uri="{FF2B5EF4-FFF2-40B4-BE49-F238E27FC236}">
                  <a16:creationId xmlns:a16="http://schemas.microsoft.com/office/drawing/2014/main" id="{A491D68E-AC57-4695-8A97-10C8792921CE}"/>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grpSp>
        <p:nvGrpSpPr>
          <p:cNvPr id="46" name="组合 45">
            <a:extLst>
              <a:ext uri="{FF2B5EF4-FFF2-40B4-BE49-F238E27FC236}">
                <a16:creationId xmlns:a16="http://schemas.microsoft.com/office/drawing/2014/main" id="{7499E798-6ACF-481E-B771-1D3A11CCFB4D}"/>
              </a:ext>
            </a:extLst>
          </p:cNvPr>
          <p:cNvGrpSpPr/>
          <p:nvPr/>
        </p:nvGrpSpPr>
        <p:grpSpPr>
          <a:xfrm>
            <a:off x="8693348" y="4768172"/>
            <a:ext cx="172046" cy="127397"/>
            <a:chOff x="11723921" y="6442493"/>
            <a:chExt cx="229394" cy="169863"/>
          </a:xfrm>
        </p:grpSpPr>
        <p:cxnSp>
          <p:nvCxnSpPr>
            <p:cNvPr id="47" name="直接连接符 46">
              <a:extLst>
                <a:ext uri="{FF2B5EF4-FFF2-40B4-BE49-F238E27FC236}">
                  <a16:creationId xmlns:a16="http://schemas.microsoft.com/office/drawing/2014/main" id="{0E529379-C8BF-4B34-9B17-D9322824C2C5}"/>
                </a:ext>
              </a:extLst>
            </p:cNvPr>
            <p:cNvCxnSpPr>
              <a:cxnSpLocks/>
            </p:cNvCxnSpPr>
            <p:nvPr/>
          </p:nvCxnSpPr>
          <p:spPr>
            <a:xfrm>
              <a:off x="11838618" y="6442493"/>
              <a:ext cx="114697"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9B264EF-0B21-4225-87B0-680CC175CA0A}"/>
                </a:ext>
              </a:extLst>
            </p:cNvPr>
            <p:cNvCxnSpPr/>
            <p:nvPr/>
          </p:nvCxnSpPr>
          <p:spPr>
            <a:xfrm>
              <a:off x="11723921" y="6527425"/>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483DFBE-AB73-438A-BB93-0B86CDBA4F84}"/>
                </a:ext>
              </a:extLst>
            </p:cNvPr>
            <p:cNvCxnSpPr/>
            <p:nvPr/>
          </p:nvCxnSpPr>
          <p:spPr>
            <a:xfrm>
              <a:off x="11723921" y="6612356"/>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grpSp>
      <p:sp>
        <p:nvSpPr>
          <p:cNvPr id="63" name="圆: 空心 62">
            <a:extLst>
              <a:ext uri="{FF2B5EF4-FFF2-40B4-BE49-F238E27FC236}">
                <a16:creationId xmlns:a16="http://schemas.microsoft.com/office/drawing/2014/main" id="{FB069E5B-B74F-429F-93FB-C150DA4D3C9E}"/>
              </a:ext>
            </a:extLst>
          </p:cNvPr>
          <p:cNvSpPr/>
          <p:nvPr/>
        </p:nvSpPr>
        <p:spPr>
          <a:xfrm>
            <a:off x="-2145110" y="4072054"/>
            <a:ext cx="3126600" cy="3127175"/>
          </a:xfrm>
          <a:prstGeom prst="donut">
            <a:avLst>
              <a:gd name="adj" fmla="val 8596"/>
            </a:avLst>
          </a:prstGeom>
          <a:solidFill>
            <a:srgbClr val="F0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等线" panose="020F0502020204030204"/>
              <a:ea typeface="等线" panose="02010600030101010101" pitchFamily="2" charset="-122"/>
            </a:endParaRPr>
          </a:p>
        </p:txBody>
      </p:sp>
      <p:pic>
        <p:nvPicPr>
          <p:cNvPr id="11" name="图片 10">
            <a:extLst>
              <a:ext uri="{FF2B5EF4-FFF2-40B4-BE49-F238E27FC236}">
                <a16:creationId xmlns:a16="http://schemas.microsoft.com/office/drawing/2014/main" id="{0DABD18E-AAE1-4194-8EEE-B0D2920FBBF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72665" y="635374"/>
            <a:ext cx="6588184" cy="4537507"/>
          </a:xfrm>
          <a:prstGeom prst="rect">
            <a:avLst/>
          </a:prstGeom>
        </p:spPr>
      </p:pic>
      <p:sp>
        <p:nvSpPr>
          <p:cNvPr id="12" name="标题 2">
            <a:extLst>
              <a:ext uri="{FF2B5EF4-FFF2-40B4-BE49-F238E27FC236}">
                <a16:creationId xmlns:a16="http://schemas.microsoft.com/office/drawing/2014/main" id="{5D5B684B-DF61-4598-A338-7F66961D2B0D}"/>
              </a:ext>
            </a:extLst>
          </p:cNvPr>
          <p:cNvSpPr txBox="1">
            <a:spLocks/>
          </p:cNvSpPr>
          <p:nvPr/>
        </p:nvSpPr>
        <p:spPr>
          <a:xfrm>
            <a:off x="586732" y="293150"/>
            <a:ext cx="7382828" cy="92583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智能检索③：</a:t>
            </a:r>
            <a:r>
              <a:rPr lang="zh-CN" altLang="en-US" sz="2100" b="1" dirty="0">
                <a:solidFill>
                  <a:srgbClr val="C00000"/>
                </a:solidFill>
                <a:latin typeface="微软雅黑 Light" panose="020B0502040204020203" charset="-122"/>
                <a:sym typeface="微软雅黑" panose="020B0503020204020204" charset="-122"/>
              </a:rPr>
              <a:t>机构现</a:t>
            </a:r>
            <a:r>
              <a:rPr lang="en-US" altLang="zh-CN" sz="2100" b="1" dirty="0">
                <a:solidFill>
                  <a:srgbClr val="C00000"/>
                </a:solidFill>
                <a:latin typeface="微软雅黑 Light" panose="020B0502040204020203" charset="-122"/>
                <a:sym typeface="微软雅黑" panose="020B0503020204020204" charset="-122"/>
              </a:rPr>
              <a:t>\</a:t>
            </a:r>
            <a:r>
              <a:rPr lang="zh-CN" altLang="en-US" sz="2100" b="1" dirty="0">
                <a:solidFill>
                  <a:srgbClr val="C00000"/>
                </a:solidFill>
                <a:latin typeface="微软雅黑 Light" panose="020B0502040204020203" charset="-122"/>
                <a:sym typeface="微软雅黑" panose="020B0503020204020204" charset="-122"/>
              </a:rPr>
              <a:t>曾用名以及中</a:t>
            </a:r>
            <a:r>
              <a:rPr lang="en-US" altLang="zh-CN" sz="2100" b="1" dirty="0">
                <a:solidFill>
                  <a:srgbClr val="C00000"/>
                </a:solidFill>
                <a:latin typeface="微软雅黑 Light" panose="020B0502040204020203" charset="-122"/>
                <a:sym typeface="微软雅黑" panose="020B0503020204020204" charset="-122"/>
              </a:rPr>
              <a:t>\</a:t>
            </a:r>
            <a:r>
              <a:rPr lang="zh-CN" altLang="en-US" sz="2100" b="1" dirty="0">
                <a:solidFill>
                  <a:srgbClr val="C00000"/>
                </a:solidFill>
                <a:latin typeface="微软雅黑 Light" panose="020B0502040204020203" charset="-122"/>
                <a:sym typeface="微软雅黑" panose="020B0503020204020204" charset="-122"/>
              </a:rPr>
              <a:t>英文名匹配</a:t>
            </a:r>
          </a:p>
        </p:txBody>
      </p:sp>
      <p:sp>
        <p:nvSpPr>
          <p:cNvPr id="13" name="圆角矩形 38">
            <a:extLst>
              <a:ext uri="{FF2B5EF4-FFF2-40B4-BE49-F238E27FC236}">
                <a16:creationId xmlns:a16="http://schemas.microsoft.com/office/drawing/2014/main" id="{CAFB8FBC-EFC2-4AAF-AE7F-7677979EE8F1}"/>
              </a:ext>
            </a:extLst>
          </p:cNvPr>
          <p:cNvSpPr/>
          <p:nvPr/>
        </p:nvSpPr>
        <p:spPr>
          <a:xfrm>
            <a:off x="892478" y="824995"/>
            <a:ext cx="7384080" cy="7543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5303" tIns="32651" rIns="65303" bIns="32651" anchor="ctr"/>
          <a:lstStyle/>
          <a:p>
            <a:pPr algn="ctr" defTabSz="763905">
              <a:defRPr/>
            </a:pPr>
            <a:endParaRPr lang="zh-CN" altLang="en-US" sz="1500">
              <a:solidFill>
                <a:srgbClr val="FFFFFF"/>
              </a:solidFill>
            </a:endParaRPr>
          </a:p>
        </p:txBody>
      </p:sp>
      <p:sp>
        <p:nvSpPr>
          <p:cNvPr id="14" name="圆角矩形标注 2">
            <a:extLst>
              <a:ext uri="{FF2B5EF4-FFF2-40B4-BE49-F238E27FC236}">
                <a16:creationId xmlns:a16="http://schemas.microsoft.com/office/drawing/2014/main" id="{4F9577F8-3CC7-410B-8841-78E54D6BECF5}"/>
              </a:ext>
            </a:extLst>
          </p:cNvPr>
          <p:cNvSpPr>
            <a:spLocks noChangeArrowheads="1"/>
          </p:cNvSpPr>
          <p:nvPr/>
        </p:nvSpPr>
        <p:spPr bwMode="auto">
          <a:xfrm>
            <a:off x="239751" y="1764904"/>
            <a:ext cx="2837985" cy="1480101"/>
          </a:xfrm>
          <a:prstGeom prst="wedgeRoundRectCallout">
            <a:avLst>
              <a:gd name="adj1" fmla="val 87397"/>
              <a:gd name="adj2" fmla="val -82056"/>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65303" tIns="32651" rIns="65303" bIns="32651" anchor="ctr"/>
          <a:lstStyle/>
          <a:p>
            <a:pPr algn="ctr" defTabSz="763905">
              <a:defRPr/>
            </a:pPr>
            <a:r>
              <a:rPr lang="zh-CN" altLang="en-US" sz="1425" b="1" dirty="0">
                <a:solidFill>
                  <a:srgbClr val="FF9900"/>
                </a:solidFill>
                <a:latin typeface="方正等线" pitchFamily="65" charset="-122"/>
                <a:ea typeface="方正等线" pitchFamily="65" charset="-122"/>
                <a:sym typeface="微软雅黑" panose="020B0503020204020204" charset="-122"/>
              </a:rPr>
              <a:t>检索“广西民族大学”</a:t>
            </a:r>
            <a:endParaRPr lang="en-US" altLang="zh-CN" sz="1425" b="1" dirty="0">
              <a:solidFill>
                <a:srgbClr val="FF9900"/>
              </a:solidFill>
              <a:latin typeface="方正等线" pitchFamily="65" charset="-122"/>
              <a:ea typeface="方正等线" pitchFamily="65" charset="-122"/>
              <a:sym typeface="微软雅黑" panose="020B0503020204020204" charset="-122"/>
            </a:endParaRPr>
          </a:p>
          <a:p>
            <a:pPr algn="ctr" defTabSz="763905">
              <a:defRPr/>
            </a:pPr>
            <a:r>
              <a:rPr lang="zh-CN" altLang="en-US" sz="1425" b="1" dirty="0">
                <a:solidFill>
                  <a:srgbClr val="FF9900"/>
                </a:solidFill>
                <a:latin typeface="方正等线" pitchFamily="65" charset="-122"/>
                <a:ea typeface="方正等线" pitchFamily="65" charset="-122"/>
                <a:sym typeface="微软雅黑" panose="020B0503020204020204" charset="-122"/>
              </a:rPr>
              <a:t>同时检索了“广西民族学院；广西省民族学院；</a:t>
            </a:r>
            <a:r>
              <a:rPr lang="en-US" altLang="zh-CN" sz="1425" b="1" dirty="0" err="1">
                <a:solidFill>
                  <a:srgbClr val="FF9900"/>
                </a:solidFill>
                <a:latin typeface="方正等线" pitchFamily="65" charset="-122"/>
                <a:ea typeface="方正等线" pitchFamily="65" charset="-122"/>
                <a:sym typeface="微软雅黑" panose="020B0503020204020204" charset="-122"/>
              </a:rPr>
              <a:t>GuangXi</a:t>
            </a:r>
            <a:r>
              <a:rPr lang="en-US" altLang="zh-CN" sz="1425" b="1" dirty="0">
                <a:solidFill>
                  <a:srgbClr val="FF9900"/>
                </a:solidFill>
                <a:latin typeface="方正等线" pitchFamily="65" charset="-122"/>
                <a:ea typeface="方正等线" pitchFamily="65" charset="-122"/>
                <a:sym typeface="微软雅黑" panose="020B0503020204020204" charset="-122"/>
              </a:rPr>
              <a:t> University for Nationalities</a:t>
            </a:r>
            <a:r>
              <a:rPr lang="zh-CN" altLang="en-US" sz="1425" b="1" dirty="0">
                <a:solidFill>
                  <a:srgbClr val="FF9900"/>
                </a:solidFill>
                <a:latin typeface="方正等线" pitchFamily="65" charset="-122"/>
                <a:ea typeface="方正等线" pitchFamily="65" charset="-122"/>
                <a:sym typeface="微软雅黑" panose="020B0503020204020204" charset="-122"/>
              </a:rPr>
              <a:t>；中央民族学院广西分院</a:t>
            </a:r>
            <a:r>
              <a:rPr lang="en-US" altLang="zh-CN" sz="1425" b="1" dirty="0">
                <a:solidFill>
                  <a:srgbClr val="FF9900"/>
                </a:solidFill>
                <a:latin typeface="方正等线" pitchFamily="65" charset="-122"/>
                <a:ea typeface="方正等线" pitchFamily="65" charset="-122"/>
                <a:sym typeface="微软雅黑" panose="020B0503020204020204" charset="-122"/>
              </a:rPr>
              <a:t>...”</a:t>
            </a:r>
            <a:endParaRPr lang="zh-CN" altLang="en-US" sz="1425" b="1" dirty="0">
              <a:solidFill>
                <a:srgbClr val="FF9900"/>
              </a:solidFill>
              <a:latin typeface="方正等线" pitchFamily="65" charset="-122"/>
              <a:ea typeface="方正等线" pitchFamily="65" charset="-122"/>
              <a:sym typeface="微软雅黑" panose="020B0503020204020204" charset="-122"/>
            </a:endParaRPr>
          </a:p>
        </p:txBody>
      </p:sp>
    </p:spTree>
    <p:extLst>
      <p:ext uri="{BB962C8B-B14F-4D97-AF65-F5344CB8AC3E}">
        <p14:creationId xmlns:p14="http://schemas.microsoft.com/office/powerpoint/2010/main" val="1179612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0EEDDF1-1E45-4DA6-B1B3-2ACAF2EE2213}"/>
              </a:ext>
            </a:extLst>
          </p:cNvPr>
          <p:cNvGrpSpPr/>
          <p:nvPr/>
        </p:nvGrpSpPr>
        <p:grpSpPr>
          <a:xfrm>
            <a:off x="285960" y="272303"/>
            <a:ext cx="300773" cy="363071"/>
            <a:chOff x="376518" y="286871"/>
            <a:chExt cx="401030" cy="484094"/>
          </a:xfrm>
          <a:solidFill>
            <a:srgbClr val="C00000"/>
          </a:solidFill>
        </p:grpSpPr>
        <p:sp>
          <p:nvSpPr>
            <p:cNvPr id="2" name="矩形 1">
              <a:extLst>
                <a:ext uri="{FF2B5EF4-FFF2-40B4-BE49-F238E27FC236}">
                  <a16:creationId xmlns:a16="http://schemas.microsoft.com/office/drawing/2014/main" id="{41AC39B1-70CC-487E-8A0F-08810FA9F5B6}"/>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矩形 19">
              <a:extLst>
                <a:ext uri="{FF2B5EF4-FFF2-40B4-BE49-F238E27FC236}">
                  <a16:creationId xmlns:a16="http://schemas.microsoft.com/office/drawing/2014/main" id="{A491D68E-AC57-4695-8A97-10C8792921CE}"/>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grpSp>
        <p:nvGrpSpPr>
          <p:cNvPr id="46" name="组合 45">
            <a:extLst>
              <a:ext uri="{FF2B5EF4-FFF2-40B4-BE49-F238E27FC236}">
                <a16:creationId xmlns:a16="http://schemas.microsoft.com/office/drawing/2014/main" id="{7499E798-6ACF-481E-B771-1D3A11CCFB4D}"/>
              </a:ext>
            </a:extLst>
          </p:cNvPr>
          <p:cNvGrpSpPr/>
          <p:nvPr/>
        </p:nvGrpSpPr>
        <p:grpSpPr>
          <a:xfrm>
            <a:off x="8693348" y="4768172"/>
            <a:ext cx="172046" cy="127397"/>
            <a:chOff x="11723921" y="6442493"/>
            <a:chExt cx="229394" cy="169863"/>
          </a:xfrm>
        </p:grpSpPr>
        <p:cxnSp>
          <p:nvCxnSpPr>
            <p:cNvPr id="47" name="直接连接符 46">
              <a:extLst>
                <a:ext uri="{FF2B5EF4-FFF2-40B4-BE49-F238E27FC236}">
                  <a16:creationId xmlns:a16="http://schemas.microsoft.com/office/drawing/2014/main" id="{0E529379-C8BF-4B34-9B17-D9322824C2C5}"/>
                </a:ext>
              </a:extLst>
            </p:cNvPr>
            <p:cNvCxnSpPr>
              <a:cxnSpLocks/>
            </p:cNvCxnSpPr>
            <p:nvPr/>
          </p:nvCxnSpPr>
          <p:spPr>
            <a:xfrm>
              <a:off x="11838618" y="6442493"/>
              <a:ext cx="114697"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9B264EF-0B21-4225-87B0-680CC175CA0A}"/>
                </a:ext>
              </a:extLst>
            </p:cNvPr>
            <p:cNvCxnSpPr/>
            <p:nvPr/>
          </p:nvCxnSpPr>
          <p:spPr>
            <a:xfrm>
              <a:off x="11723921" y="6527425"/>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483DFBE-AB73-438A-BB93-0B86CDBA4F84}"/>
                </a:ext>
              </a:extLst>
            </p:cNvPr>
            <p:cNvCxnSpPr/>
            <p:nvPr/>
          </p:nvCxnSpPr>
          <p:spPr>
            <a:xfrm>
              <a:off x="11723921" y="6612356"/>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grpSp>
      <p:pic>
        <p:nvPicPr>
          <p:cNvPr id="11" name="图片 10">
            <a:extLst>
              <a:ext uri="{FF2B5EF4-FFF2-40B4-BE49-F238E27FC236}">
                <a16:creationId xmlns:a16="http://schemas.microsoft.com/office/drawing/2014/main" id="{55487EAB-855B-44E7-907D-5F79F9329C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6922" y="790203"/>
            <a:ext cx="6612260" cy="5159304"/>
          </a:xfrm>
          <a:prstGeom prst="rect">
            <a:avLst/>
          </a:prstGeom>
        </p:spPr>
      </p:pic>
      <p:sp>
        <p:nvSpPr>
          <p:cNvPr id="12" name="标题 2">
            <a:extLst>
              <a:ext uri="{FF2B5EF4-FFF2-40B4-BE49-F238E27FC236}">
                <a16:creationId xmlns:a16="http://schemas.microsoft.com/office/drawing/2014/main" id="{A11DAAAF-8EB5-4479-90D3-B399CA1899D8}"/>
              </a:ext>
            </a:extLst>
          </p:cNvPr>
          <p:cNvSpPr txBox="1">
            <a:spLocks/>
          </p:cNvSpPr>
          <p:nvPr/>
        </p:nvSpPr>
        <p:spPr>
          <a:xfrm>
            <a:off x="586733" y="313342"/>
            <a:ext cx="6183021" cy="6440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智能检索④：</a:t>
            </a:r>
            <a:r>
              <a:rPr lang="zh-CN" altLang="en-US" sz="2100" b="1" dirty="0">
                <a:solidFill>
                  <a:srgbClr val="C00000"/>
                </a:solidFill>
                <a:latin typeface="微软雅黑 Light" panose="020B0502040204020203" charset="-122"/>
                <a:sym typeface="微软雅黑" panose="020B0503020204020204" charset="-122"/>
              </a:rPr>
              <a:t>下位词查询</a:t>
            </a:r>
            <a:r>
              <a:rPr lang="zh-CN" altLang="en-US" sz="2100" b="1" spc="428" dirty="0">
                <a:solidFill>
                  <a:srgbClr val="FF9900"/>
                </a:solidFill>
                <a:latin typeface="方正等线" pitchFamily="65" charset="-122"/>
                <a:ea typeface="方正等线" pitchFamily="65" charset="-122"/>
              </a:rPr>
              <a:t>（主题词表）</a:t>
            </a:r>
          </a:p>
        </p:txBody>
      </p:sp>
      <p:sp>
        <p:nvSpPr>
          <p:cNvPr id="13" name="圆角矩形标注 5">
            <a:extLst>
              <a:ext uri="{FF2B5EF4-FFF2-40B4-BE49-F238E27FC236}">
                <a16:creationId xmlns:a16="http://schemas.microsoft.com/office/drawing/2014/main" id="{798AD6F2-57FB-4B6C-8C50-2445B0509109}"/>
              </a:ext>
            </a:extLst>
          </p:cNvPr>
          <p:cNvSpPr>
            <a:spLocks noChangeArrowheads="1"/>
          </p:cNvSpPr>
          <p:nvPr/>
        </p:nvSpPr>
        <p:spPr bwMode="auto">
          <a:xfrm>
            <a:off x="5926384" y="1562483"/>
            <a:ext cx="1839233" cy="608919"/>
          </a:xfrm>
          <a:prstGeom prst="wedgeRoundRectCallout">
            <a:avLst>
              <a:gd name="adj1" fmla="val -84342"/>
              <a:gd name="adj2" fmla="val -45705"/>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65303" tIns="32651" rIns="65303" bIns="32651" anchor="ctr"/>
          <a:lstStyle/>
          <a:p>
            <a:pPr algn="ctr" defTabSz="763905">
              <a:defRPr/>
            </a:pPr>
            <a:r>
              <a:rPr lang="zh-CN" altLang="en-US" sz="1725" b="1" dirty="0">
                <a:solidFill>
                  <a:srgbClr val="FF9900"/>
                </a:solidFill>
                <a:latin typeface="方正等线" pitchFamily="65" charset="-122"/>
                <a:ea typeface="方正等线" pitchFamily="65" charset="-122"/>
              </a:rPr>
              <a:t>点击下位词检索</a:t>
            </a:r>
            <a:endParaRPr lang="en-US" altLang="zh-CN" sz="1725" b="1" dirty="0">
              <a:solidFill>
                <a:srgbClr val="FF9900"/>
              </a:solidFill>
              <a:latin typeface="方正等线" pitchFamily="65" charset="-122"/>
              <a:ea typeface="方正等线" pitchFamily="65" charset="-122"/>
            </a:endParaRPr>
          </a:p>
        </p:txBody>
      </p:sp>
      <p:sp>
        <p:nvSpPr>
          <p:cNvPr id="14" name="圆角矩形标注 2">
            <a:extLst>
              <a:ext uri="{FF2B5EF4-FFF2-40B4-BE49-F238E27FC236}">
                <a16:creationId xmlns:a16="http://schemas.microsoft.com/office/drawing/2014/main" id="{AA5A4D22-B1DF-464E-82F7-147D724D6654}"/>
              </a:ext>
            </a:extLst>
          </p:cNvPr>
          <p:cNvSpPr>
            <a:spLocks noChangeArrowheads="1"/>
          </p:cNvSpPr>
          <p:nvPr/>
        </p:nvSpPr>
        <p:spPr bwMode="auto">
          <a:xfrm>
            <a:off x="919854" y="1416401"/>
            <a:ext cx="2181679" cy="467179"/>
          </a:xfrm>
          <a:prstGeom prst="wedgeRoundRectCallout">
            <a:avLst>
              <a:gd name="adj1" fmla="val 65134"/>
              <a:gd name="adj2" fmla="val -151579"/>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65303" tIns="32651" rIns="65303" bIns="32651" anchor="ctr"/>
          <a:lstStyle/>
          <a:p>
            <a:pPr algn="ctr" defTabSz="763905">
              <a:defRPr/>
            </a:pPr>
            <a:r>
              <a:rPr lang="zh-CN" altLang="en-US" sz="1725" b="1" dirty="0">
                <a:solidFill>
                  <a:srgbClr val="FF9900"/>
                </a:solidFill>
                <a:latin typeface="方正等线" pitchFamily="65" charset="-122"/>
                <a:ea typeface="方正等线" pitchFamily="65" charset="-122"/>
                <a:sym typeface="微软雅黑" panose="020B0503020204020204" charset="-122"/>
              </a:rPr>
              <a:t>检索关键词“语言”</a:t>
            </a:r>
            <a:endParaRPr lang="zh-CN" altLang="en-US" sz="1725" b="1" dirty="0">
              <a:solidFill>
                <a:srgbClr val="FF9900"/>
              </a:solidFill>
              <a:latin typeface="方正等线" pitchFamily="65" charset="-122"/>
              <a:ea typeface="方正等线" pitchFamily="65" charset="-122"/>
              <a:sym typeface="Calibri" panose="020F0502020204030204" pitchFamily="2" charset="0"/>
            </a:endParaRPr>
          </a:p>
        </p:txBody>
      </p:sp>
      <p:sp>
        <p:nvSpPr>
          <p:cNvPr id="15" name="矩形 14">
            <a:extLst>
              <a:ext uri="{FF2B5EF4-FFF2-40B4-BE49-F238E27FC236}">
                <a16:creationId xmlns:a16="http://schemas.microsoft.com/office/drawing/2014/main" id="{C7F4E658-9789-425C-AA95-8E02772015D4}"/>
              </a:ext>
            </a:extLst>
          </p:cNvPr>
          <p:cNvSpPr/>
          <p:nvPr/>
        </p:nvSpPr>
        <p:spPr>
          <a:xfrm>
            <a:off x="1376922" y="790203"/>
            <a:ext cx="6610799" cy="4552203"/>
          </a:xfrm>
          <a:prstGeom prst="rect">
            <a:avLst/>
          </a:prstGeom>
          <a:solidFill>
            <a:schemeClr val="accent5">
              <a:lumMod val="20000"/>
              <a:lumOff val="80000"/>
              <a:alpha val="51000"/>
            </a:schemeClr>
          </a:solidFill>
          <a:ln>
            <a:noFill/>
          </a:ln>
        </p:spPr>
        <p:style>
          <a:lnRef idx="2">
            <a:schemeClr val="accent5"/>
          </a:lnRef>
          <a:fillRef idx="1">
            <a:schemeClr val="lt1"/>
          </a:fillRef>
          <a:effectRef idx="0">
            <a:schemeClr val="accent5"/>
          </a:effectRef>
          <a:fontRef idx="minor">
            <a:schemeClr val="dk1"/>
          </a:fontRef>
        </p:style>
        <p:txBody>
          <a:bodyPr lIns="65303" tIns="32651" rIns="65303" bIns="32651" anchor="ctr"/>
          <a:lstStyle/>
          <a:p>
            <a:pPr algn="ctr" defTabSz="763905">
              <a:defRPr/>
            </a:pPr>
            <a:endParaRPr lang="zh-CN" altLang="en-US" sz="1500">
              <a:solidFill>
                <a:prstClr val="black"/>
              </a:solidFill>
            </a:endParaRPr>
          </a:p>
        </p:txBody>
      </p:sp>
      <p:pic>
        <p:nvPicPr>
          <p:cNvPr id="16" name="图片 15">
            <a:extLst>
              <a:ext uri="{FF2B5EF4-FFF2-40B4-BE49-F238E27FC236}">
                <a16:creationId xmlns:a16="http://schemas.microsoft.com/office/drawing/2014/main" id="{3B7C902C-11FC-4786-93DF-CF75901DAA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56625" y="1792449"/>
            <a:ext cx="2914668" cy="2934944"/>
          </a:xfrm>
          <a:prstGeom prst="rect">
            <a:avLst/>
          </a:prstGeom>
        </p:spPr>
      </p:pic>
    </p:spTree>
    <p:extLst>
      <p:ext uri="{BB962C8B-B14F-4D97-AF65-F5344CB8AC3E}">
        <p14:creationId xmlns:p14="http://schemas.microsoft.com/office/powerpoint/2010/main" val="2054735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autoUpdateAnimBg="0"/>
      <p:bldP spid="1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0EEDDF1-1E45-4DA6-B1B3-2ACAF2EE2213}"/>
              </a:ext>
            </a:extLst>
          </p:cNvPr>
          <p:cNvGrpSpPr/>
          <p:nvPr/>
        </p:nvGrpSpPr>
        <p:grpSpPr>
          <a:xfrm>
            <a:off x="285960" y="272303"/>
            <a:ext cx="300773" cy="363071"/>
            <a:chOff x="376518" y="286871"/>
            <a:chExt cx="401030" cy="484094"/>
          </a:xfrm>
          <a:solidFill>
            <a:srgbClr val="C00000"/>
          </a:solidFill>
        </p:grpSpPr>
        <p:sp>
          <p:nvSpPr>
            <p:cNvPr id="2" name="矩形 1">
              <a:extLst>
                <a:ext uri="{FF2B5EF4-FFF2-40B4-BE49-F238E27FC236}">
                  <a16:creationId xmlns:a16="http://schemas.microsoft.com/office/drawing/2014/main" id="{41AC39B1-70CC-487E-8A0F-08810FA9F5B6}"/>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矩形 19">
              <a:extLst>
                <a:ext uri="{FF2B5EF4-FFF2-40B4-BE49-F238E27FC236}">
                  <a16:creationId xmlns:a16="http://schemas.microsoft.com/office/drawing/2014/main" id="{A491D68E-AC57-4695-8A97-10C8792921CE}"/>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grpSp>
        <p:nvGrpSpPr>
          <p:cNvPr id="46" name="组合 45">
            <a:extLst>
              <a:ext uri="{FF2B5EF4-FFF2-40B4-BE49-F238E27FC236}">
                <a16:creationId xmlns:a16="http://schemas.microsoft.com/office/drawing/2014/main" id="{7499E798-6ACF-481E-B771-1D3A11CCFB4D}"/>
              </a:ext>
            </a:extLst>
          </p:cNvPr>
          <p:cNvGrpSpPr/>
          <p:nvPr/>
        </p:nvGrpSpPr>
        <p:grpSpPr>
          <a:xfrm>
            <a:off x="8693348" y="4768172"/>
            <a:ext cx="172046" cy="127397"/>
            <a:chOff x="11723921" y="6442493"/>
            <a:chExt cx="229394" cy="169863"/>
          </a:xfrm>
        </p:grpSpPr>
        <p:cxnSp>
          <p:nvCxnSpPr>
            <p:cNvPr id="47" name="直接连接符 46">
              <a:extLst>
                <a:ext uri="{FF2B5EF4-FFF2-40B4-BE49-F238E27FC236}">
                  <a16:creationId xmlns:a16="http://schemas.microsoft.com/office/drawing/2014/main" id="{0E529379-C8BF-4B34-9B17-D9322824C2C5}"/>
                </a:ext>
              </a:extLst>
            </p:cNvPr>
            <p:cNvCxnSpPr>
              <a:cxnSpLocks/>
            </p:cNvCxnSpPr>
            <p:nvPr/>
          </p:nvCxnSpPr>
          <p:spPr>
            <a:xfrm>
              <a:off x="11838618" y="6442493"/>
              <a:ext cx="114697"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9B264EF-0B21-4225-87B0-680CC175CA0A}"/>
                </a:ext>
              </a:extLst>
            </p:cNvPr>
            <p:cNvCxnSpPr/>
            <p:nvPr/>
          </p:nvCxnSpPr>
          <p:spPr>
            <a:xfrm>
              <a:off x="11723921" y="6527425"/>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483DFBE-AB73-438A-BB93-0B86CDBA4F84}"/>
                </a:ext>
              </a:extLst>
            </p:cNvPr>
            <p:cNvCxnSpPr/>
            <p:nvPr/>
          </p:nvCxnSpPr>
          <p:spPr>
            <a:xfrm>
              <a:off x="11723921" y="6612356"/>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grpSp>
      <p:pic>
        <p:nvPicPr>
          <p:cNvPr id="11" name="图片 10">
            <a:extLst>
              <a:ext uri="{FF2B5EF4-FFF2-40B4-BE49-F238E27FC236}">
                <a16:creationId xmlns:a16="http://schemas.microsoft.com/office/drawing/2014/main" id="{423379C5-5D1C-4878-B69C-A28AED806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37072" y="796113"/>
            <a:ext cx="6151206" cy="4347387"/>
          </a:xfrm>
          <a:prstGeom prst="rect">
            <a:avLst/>
          </a:prstGeom>
        </p:spPr>
      </p:pic>
      <p:sp>
        <p:nvSpPr>
          <p:cNvPr id="12" name="标题 2">
            <a:extLst>
              <a:ext uri="{FF2B5EF4-FFF2-40B4-BE49-F238E27FC236}">
                <a16:creationId xmlns:a16="http://schemas.microsoft.com/office/drawing/2014/main" id="{54D4A7A6-0879-4020-B017-15E380AD868E}"/>
              </a:ext>
            </a:extLst>
          </p:cNvPr>
          <p:cNvSpPr txBox="1">
            <a:spLocks/>
          </p:cNvSpPr>
          <p:nvPr/>
        </p:nvSpPr>
        <p:spPr>
          <a:xfrm>
            <a:off x="645038" y="314438"/>
            <a:ext cx="6183021" cy="6440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智能检索⑤：期刊</a:t>
            </a:r>
            <a:r>
              <a:rPr lang="zh-CN" altLang="en-US" sz="2100" b="1" dirty="0">
                <a:solidFill>
                  <a:srgbClr val="C00000"/>
                </a:solidFill>
                <a:latin typeface="微软雅黑 Light" panose="020B0502040204020203" charset="-122"/>
                <a:sym typeface="微软雅黑" panose="020B0503020204020204" charset="-122"/>
              </a:rPr>
              <a:t>智能导航</a:t>
            </a:r>
          </a:p>
        </p:txBody>
      </p:sp>
      <p:sp>
        <p:nvSpPr>
          <p:cNvPr id="13" name="圆角矩形标注 2">
            <a:extLst>
              <a:ext uri="{FF2B5EF4-FFF2-40B4-BE49-F238E27FC236}">
                <a16:creationId xmlns:a16="http://schemas.microsoft.com/office/drawing/2014/main" id="{F9E79610-870A-4B4B-B0FD-25E7702DF436}"/>
              </a:ext>
            </a:extLst>
          </p:cNvPr>
          <p:cNvSpPr>
            <a:spLocks noChangeArrowheads="1"/>
          </p:cNvSpPr>
          <p:nvPr/>
        </p:nvSpPr>
        <p:spPr bwMode="auto">
          <a:xfrm>
            <a:off x="7360411" y="1683092"/>
            <a:ext cx="1509260" cy="424089"/>
          </a:xfrm>
          <a:prstGeom prst="wedgeRoundRectCallout">
            <a:avLst>
              <a:gd name="adj1" fmla="val -145326"/>
              <a:gd name="adj2" fmla="val 130908"/>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65303" tIns="32651" rIns="65303" bIns="32651" anchor="ctr"/>
          <a:lstStyle/>
          <a:p>
            <a:pPr algn="ctr" defTabSz="763905">
              <a:defRPr/>
            </a:pPr>
            <a:r>
              <a:rPr lang="zh-CN" altLang="en-US" sz="1725" b="1" dirty="0">
                <a:solidFill>
                  <a:srgbClr val="FF9900"/>
                </a:solidFill>
                <a:latin typeface="方正等线" pitchFamily="65" charset="-122"/>
                <a:ea typeface="方正等线" pitchFamily="65" charset="-122"/>
                <a:sym typeface="Calibri" panose="020F0502020204030204" pitchFamily="2" charset="0"/>
              </a:rPr>
              <a:t>期刊导航</a:t>
            </a:r>
          </a:p>
        </p:txBody>
      </p:sp>
      <p:sp>
        <p:nvSpPr>
          <p:cNvPr id="14" name="圆角矩形标注 2">
            <a:extLst>
              <a:ext uri="{FF2B5EF4-FFF2-40B4-BE49-F238E27FC236}">
                <a16:creationId xmlns:a16="http://schemas.microsoft.com/office/drawing/2014/main" id="{6EC3EF7C-5112-417C-9CDC-02AF796D9453}"/>
              </a:ext>
            </a:extLst>
          </p:cNvPr>
          <p:cNvSpPr>
            <a:spLocks noChangeArrowheads="1"/>
          </p:cNvSpPr>
          <p:nvPr/>
        </p:nvSpPr>
        <p:spPr bwMode="auto">
          <a:xfrm>
            <a:off x="5755005" y="314437"/>
            <a:ext cx="2886075" cy="446768"/>
          </a:xfrm>
          <a:prstGeom prst="wedgeRoundRectCallout">
            <a:avLst>
              <a:gd name="adj1" fmla="val -51638"/>
              <a:gd name="adj2" fmla="val 95063"/>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65303" tIns="32651" rIns="65303" bIns="32651" anchor="ctr"/>
          <a:lstStyle/>
          <a:p>
            <a:pPr algn="ctr" defTabSz="763905">
              <a:defRPr/>
            </a:pPr>
            <a:r>
              <a:rPr lang="zh-CN" altLang="en-US" sz="1725" b="1" dirty="0">
                <a:solidFill>
                  <a:srgbClr val="FF9900"/>
                </a:solidFill>
                <a:latin typeface="方正等线" pitchFamily="65" charset="-122"/>
                <a:ea typeface="方正等线" pitchFamily="65" charset="-122"/>
                <a:sym typeface="Calibri" panose="020F0502020204030204" pitchFamily="2" charset="0"/>
              </a:rPr>
              <a:t>检索“广西文学”</a:t>
            </a:r>
          </a:p>
        </p:txBody>
      </p:sp>
    </p:spTree>
    <p:extLst>
      <p:ext uri="{BB962C8B-B14F-4D97-AF65-F5344CB8AC3E}">
        <p14:creationId xmlns:p14="http://schemas.microsoft.com/office/powerpoint/2010/main" val="2218786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0EEDDF1-1E45-4DA6-B1B3-2ACAF2EE2213}"/>
              </a:ext>
            </a:extLst>
          </p:cNvPr>
          <p:cNvGrpSpPr/>
          <p:nvPr/>
        </p:nvGrpSpPr>
        <p:grpSpPr>
          <a:xfrm>
            <a:off x="285960" y="272303"/>
            <a:ext cx="300773" cy="363071"/>
            <a:chOff x="376518" y="286871"/>
            <a:chExt cx="401030" cy="484094"/>
          </a:xfrm>
          <a:solidFill>
            <a:srgbClr val="C00000"/>
          </a:solidFill>
        </p:grpSpPr>
        <p:sp>
          <p:nvSpPr>
            <p:cNvPr id="2" name="矩形 1">
              <a:extLst>
                <a:ext uri="{FF2B5EF4-FFF2-40B4-BE49-F238E27FC236}">
                  <a16:creationId xmlns:a16="http://schemas.microsoft.com/office/drawing/2014/main" id="{41AC39B1-70CC-487E-8A0F-08810FA9F5B6}"/>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矩形 19">
              <a:extLst>
                <a:ext uri="{FF2B5EF4-FFF2-40B4-BE49-F238E27FC236}">
                  <a16:creationId xmlns:a16="http://schemas.microsoft.com/office/drawing/2014/main" id="{A491D68E-AC57-4695-8A97-10C8792921CE}"/>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grpSp>
        <p:nvGrpSpPr>
          <p:cNvPr id="46" name="组合 45">
            <a:extLst>
              <a:ext uri="{FF2B5EF4-FFF2-40B4-BE49-F238E27FC236}">
                <a16:creationId xmlns:a16="http://schemas.microsoft.com/office/drawing/2014/main" id="{7499E798-6ACF-481E-B771-1D3A11CCFB4D}"/>
              </a:ext>
            </a:extLst>
          </p:cNvPr>
          <p:cNvGrpSpPr/>
          <p:nvPr/>
        </p:nvGrpSpPr>
        <p:grpSpPr>
          <a:xfrm>
            <a:off x="8693348" y="4768172"/>
            <a:ext cx="172046" cy="127397"/>
            <a:chOff x="11723921" y="6442493"/>
            <a:chExt cx="229394" cy="169863"/>
          </a:xfrm>
        </p:grpSpPr>
        <p:cxnSp>
          <p:nvCxnSpPr>
            <p:cNvPr id="47" name="直接连接符 46">
              <a:extLst>
                <a:ext uri="{FF2B5EF4-FFF2-40B4-BE49-F238E27FC236}">
                  <a16:creationId xmlns:a16="http://schemas.microsoft.com/office/drawing/2014/main" id="{0E529379-C8BF-4B34-9B17-D9322824C2C5}"/>
                </a:ext>
              </a:extLst>
            </p:cNvPr>
            <p:cNvCxnSpPr>
              <a:cxnSpLocks/>
            </p:cNvCxnSpPr>
            <p:nvPr/>
          </p:nvCxnSpPr>
          <p:spPr>
            <a:xfrm>
              <a:off x="11838618" y="6442493"/>
              <a:ext cx="114697"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9B264EF-0B21-4225-87B0-680CC175CA0A}"/>
                </a:ext>
              </a:extLst>
            </p:cNvPr>
            <p:cNvCxnSpPr/>
            <p:nvPr/>
          </p:nvCxnSpPr>
          <p:spPr>
            <a:xfrm>
              <a:off x="11723921" y="6527425"/>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483DFBE-AB73-438A-BB93-0B86CDBA4F84}"/>
                </a:ext>
              </a:extLst>
            </p:cNvPr>
            <p:cNvCxnSpPr/>
            <p:nvPr/>
          </p:nvCxnSpPr>
          <p:spPr>
            <a:xfrm>
              <a:off x="11723921" y="6612356"/>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grpSp>
      <p:sp>
        <p:nvSpPr>
          <p:cNvPr id="11" name="标题 2">
            <a:extLst>
              <a:ext uri="{FF2B5EF4-FFF2-40B4-BE49-F238E27FC236}">
                <a16:creationId xmlns:a16="http://schemas.microsoft.com/office/drawing/2014/main" id="{E5478EAD-9EF0-42BB-B7B0-D770837A5A65}"/>
              </a:ext>
            </a:extLst>
          </p:cNvPr>
          <p:cNvSpPr txBox="1">
            <a:spLocks/>
          </p:cNvSpPr>
          <p:nvPr/>
        </p:nvSpPr>
        <p:spPr>
          <a:xfrm>
            <a:off x="645038" y="311010"/>
            <a:ext cx="6183021" cy="6440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智能检索⑥：</a:t>
            </a:r>
            <a:r>
              <a:rPr lang="zh-CN" altLang="en-US" sz="2100" b="1" dirty="0">
                <a:solidFill>
                  <a:srgbClr val="C00000"/>
                </a:solidFill>
                <a:latin typeface="微软雅黑 Light" panose="020B0502040204020203" charset="-122"/>
                <a:sym typeface="微软雅黑" panose="020B0503020204020204" charset="-122"/>
              </a:rPr>
              <a:t>智能提示</a:t>
            </a:r>
          </a:p>
        </p:txBody>
      </p:sp>
      <p:grpSp>
        <p:nvGrpSpPr>
          <p:cNvPr id="12" name="组合 11">
            <a:extLst>
              <a:ext uri="{FF2B5EF4-FFF2-40B4-BE49-F238E27FC236}">
                <a16:creationId xmlns:a16="http://schemas.microsoft.com/office/drawing/2014/main" id="{B0A55489-16C0-497F-B881-6E0F2192EA1D}"/>
              </a:ext>
            </a:extLst>
          </p:cNvPr>
          <p:cNvGrpSpPr/>
          <p:nvPr/>
        </p:nvGrpSpPr>
        <p:grpSpPr>
          <a:xfrm>
            <a:off x="1177338" y="1234459"/>
            <a:ext cx="6939643" cy="2877911"/>
            <a:chOff x="1529195" y="1149221"/>
            <a:chExt cx="9715500" cy="4029075"/>
          </a:xfrm>
        </p:grpSpPr>
        <p:pic>
          <p:nvPicPr>
            <p:cNvPr id="13" name="图片 12">
              <a:extLst>
                <a:ext uri="{FF2B5EF4-FFF2-40B4-BE49-F238E27FC236}">
                  <a16:creationId xmlns:a16="http://schemas.microsoft.com/office/drawing/2014/main" id="{0AE33234-E88F-40F9-B90D-B5BCBAF8800A}"/>
                </a:ext>
              </a:extLst>
            </p:cNvPr>
            <p:cNvPicPr>
              <a:picLocks noChangeAspect="1"/>
            </p:cNvPicPr>
            <p:nvPr/>
          </p:nvPicPr>
          <p:blipFill>
            <a:blip r:embed="rId3" cstate="print"/>
            <a:stretch>
              <a:fillRect/>
            </a:stretch>
          </p:blipFill>
          <p:spPr>
            <a:xfrm>
              <a:off x="1529195" y="1149221"/>
              <a:ext cx="9715500" cy="4029075"/>
            </a:xfrm>
            <a:prstGeom prst="rect">
              <a:avLst/>
            </a:prstGeom>
          </p:spPr>
        </p:pic>
        <p:sp>
          <p:nvSpPr>
            <p:cNvPr id="14" name="矩形 13">
              <a:extLst>
                <a:ext uri="{FF2B5EF4-FFF2-40B4-BE49-F238E27FC236}">
                  <a16:creationId xmlns:a16="http://schemas.microsoft.com/office/drawing/2014/main" id="{8B789D88-0C3F-436A-B460-0018C41E5E66}"/>
                </a:ext>
              </a:extLst>
            </p:cNvPr>
            <p:cNvSpPr/>
            <p:nvPr/>
          </p:nvSpPr>
          <p:spPr>
            <a:xfrm>
              <a:off x="8863445" y="2358736"/>
              <a:ext cx="2286000" cy="436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3905"/>
              <a:endParaRPr lang="zh-CN" altLang="en-US" sz="1500">
                <a:solidFill>
                  <a:srgbClr val="FFFFFF"/>
                </a:solidFill>
              </a:endParaRPr>
            </a:p>
          </p:txBody>
        </p:sp>
      </p:grpSp>
      <p:sp>
        <p:nvSpPr>
          <p:cNvPr id="15" name="圆角矩形标注 2">
            <a:extLst>
              <a:ext uri="{FF2B5EF4-FFF2-40B4-BE49-F238E27FC236}">
                <a16:creationId xmlns:a16="http://schemas.microsoft.com/office/drawing/2014/main" id="{0B64E459-0B3C-48D0-95F2-81F5CC89E31E}"/>
              </a:ext>
            </a:extLst>
          </p:cNvPr>
          <p:cNvSpPr>
            <a:spLocks noChangeArrowheads="1"/>
          </p:cNvSpPr>
          <p:nvPr/>
        </p:nvSpPr>
        <p:spPr bwMode="auto">
          <a:xfrm>
            <a:off x="4553300" y="2673414"/>
            <a:ext cx="1686152" cy="446768"/>
          </a:xfrm>
          <a:prstGeom prst="wedgeRoundRectCallout">
            <a:avLst>
              <a:gd name="adj1" fmla="val -67491"/>
              <a:gd name="adj2" fmla="val -97316"/>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65303" tIns="32651" rIns="65303" bIns="32651" anchor="ctr"/>
          <a:lstStyle/>
          <a:p>
            <a:pPr algn="ctr" defTabSz="763905">
              <a:defRPr/>
            </a:pPr>
            <a:r>
              <a:rPr lang="zh-CN" altLang="en-US" sz="1725" b="1" dirty="0">
                <a:solidFill>
                  <a:srgbClr val="FF9900"/>
                </a:solidFill>
                <a:latin typeface="方正等线" pitchFamily="65" charset="-122"/>
                <a:ea typeface="方正等线" pitchFamily="65" charset="-122"/>
                <a:sym typeface="Calibri" panose="020F0502020204030204" pitchFamily="2" charset="0"/>
              </a:rPr>
              <a:t>提示检索</a:t>
            </a:r>
          </a:p>
        </p:txBody>
      </p:sp>
    </p:spTree>
    <p:extLst>
      <p:ext uri="{BB962C8B-B14F-4D97-AF65-F5344CB8AC3E}">
        <p14:creationId xmlns:p14="http://schemas.microsoft.com/office/powerpoint/2010/main" val="1856831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边形 2"/>
          <p:cNvSpPr/>
          <p:nvPr/>
        </p:nvSpPr>
        <p:spPr>
          <a:xfrm>
            <a:off x="5094027" y="1660430"/>
            <a:ext cx="1293230" cy="1114451"/>
          </a:xfrm>
          <a:prstGeom prst="hexagon">
            <a:avLst/>
          </a:prstGeom>
          <a:solidFill>
            <a:srgbClr val="00B0F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75" dirty="0">
                <a:solidFill>
                  <a:prstClr val="white"/>
                </a:solidFill>
                <a:latin typeface="微软雅黑" panose="020B0503020204020204" pitchFamily="34" charset="-122"/>
                <a:ea typeface="微软雅黑" panose="020B0503020204020204" pitchFamily="34" charset="-122"/>
              </a:rPr>
              <a:t>3500</a:t>
            </a:r>
            <a:r>
              <a:rPr lang="zh-CN" altLang="en-US" sz="1875" dirty="0">
                <a:solidFill>
                  <a:prstClr val="white"/>
                </a:solidFill>
                <a:latin typeface="微软雅黑" panose="020B0503020204020204" pitchFamily="34" charset="-122"/>
                <a:ea typeface="微软雅黑" panose="020B0503020204020204" pitchFamily="34" charset="-122"/>
              </a:rPr>
              <a:t>条学科分类表</a:t>
            </a:r>
          </a:p>
        </p:txBody>
      </p:sp>
      <p:sp>
        <p:nvSpPr>
          <p:cNvPr id="7" name="六边形 6"/>
          <p:cNvSpPr/>
          <p:nvPr/>
        </p:nvSpPr>
        <p:spPr>
          <a:xfrm>
            <a:off x="5097547" y="2864755"/>
            <a:ext cx="1293230" cy="1114451"/>
          </a:xfrm>
          <a:prstGeom prst="hexagon">
            <a:avLst/>
          </a:prstGeom>
          <a:solidFill>
            <a:schemeClr val="accent2">
              <a:lumMod val="60000"/>
              <a:lumOff val="40000"/>
            </a:schemeClr>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75" dirty="0">
                <a:solidFill>
                  <a:prstClr val="white"/>
                </a:solidFill>
                <a:latin typeface="微软雅黑" panose="020B0503020204020204" pitchFamily="34" charset="-122"/>
                <a:ea typeface="微软雅黑" panose="020B0503020204020204" pitchFamily="34" charset="-122"/>
              </a:rPr>
              <a:t>8</a:t>
            </a:r>
            <a:r>
              <a:rPr lang="zh-CN" altLang="en-US" sz="1875" dirty="0">
                <a:solidFill>
                  <a:prstClr val="white"/>
                </a:solidFill>
                <a:latin typeface="微软雅黑" panose="020B0503020204020204" pitchFamily="34" charset="-122"/>
                <a:ea typeface="微软雅黑" panose="020B0503020204020204" pitchFamily="34" charset="-122"/>
              </a:rPr>
              <a:t>万同位词</a:t>
            </a:r>
          </a:p>
        </p:txBody>
      </p:sp>
      <p:sp>
        <p:nvSpPr>
          <p:cNvPr id="9" name="六边形 8"/>
          <p:cNvSpPr/>
          <p:nvPr/>
        </p:nvSpPr>
        <p:spPr>
          <a:xfrm>
            <a:off x="2903437" y="2855437"/>
            <a:ext cx="1293230" cy="1114451"/>
          </a:xfrm>
          <a:prstGeom prst="hexagon">
            <a:avLst/>
          </a:prstGeom>
          <a:solidFill>
            <a:schemeClr val="accent5">
              <a:lumMod val="40000"/>
              <a:lumOff val="60000"/>
            </a:schemeClr>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75" dirty="0">
                <a:solidFill>
                  <a:prstClr val="white"/>
                </a:solidFill>
                <a:latin typeface="微软雅黑" panose="020B0503020204020204" pitchFamily="34" charset="-122"/>
                <a:ea typeface="微软雅黑" panose="020B0503020204020204" pitchFamily="34" charset="-122"/>
              </a:rPr>
              <a:t>33</a:t>
            </a:r>
            <a:r>
              <a:rPr lang="zh-CN" altLang="en-US" sz="1875" dirty="0">
                <a:solidFill>
                  <a:prstClr val="white"/>
                </a:solidFill>
                <a:latin typeface="微软雅黑" panose="020B0503020204020204" pitchFamily="34" charset="-122"/>
                <a:ea typeface="微软雅黑" panose="020B0503020204020204" pitchFamily="34" charset="-122"/>
              </a:rPr>
              <a:t>万机构库</a:t>
            </a:r>
          </a:p>
        </p:txBody>
      </p:sp>
      <p:sp>
        <p:nvSpPr>
          <p:cNvPr id="10" name="六边形 9"/>
          <p:cNvSpPr/>
          <p:nvPr/>
        </p:nvSpPr>
        <p:spPr>
          <a:xfrm>
            <a:off x="2865986" y="1647609"/>
            <a:ext cx="1293230" cy="1114451"/>
          </a:xfrm>
          <a:prstGeom prst="hexagon">
            <a:avLst/>
          </a:prstGeom>
          <a:solidFill>
            <a:srgbClr val="FFB85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75" dirty="0">
                <a:solidFill>
                  <a:prstClr val="white"/>
                </a:solidFill>
                <a:latin typeface="微软雅黑" panose="020B0503020204020204" pitchFamily="34" charset="-122"/>
                <a:ea typeface="微软雅黑" panose="020B0503020204020204" pitchFamily="34" charset="-122"/>
              </a:rPr>
              <a:t>20</a:t>
            </a:r>
            <a:r>
              <a:rPr lang="zh-CN" altLang="en-US" sz="1875" dirty="0">
                <a:solidFill>
                  <a:prstClr val="white"/>
                </a:solidFill>
                <a:latin typeface="微软雅黑" panose="020B0503020204020204" pitchFamily="34" charset="-122"/>
                <a:ea typeface="微软雅黑" panose="020B0503020204020204" pitchFamily="34" charset="-122"/>
              </a:rPr>
              <a:t>万</a:t>
            </a:r>
            <a:endParaRPr lang="en-US" altLang="zh-CN" sz="1875" dirty="0">
              <a:solidFill>
                <a:prstClr val="white"/>
              </a:solidFill>
              <a:latin typeface="微软雅黑" panose="020B0503020204020204" pitchFamily="34" charset="-122"/>
              <a:ea typeface="微软雅黑" panose="020B0503020204020204" pitchFamily="34" charset="-122"/>
            </a:endParaRPr>
          </a:p>
          <a:p>
            <a:pPr algn="ctr"/>
            <a:r>
              <a:rPr lang="zh-CN" altLang="en-US" sz="1875" dirty="0">
                <a:solidFill>
                  <a:prstClr val="white"/>
                </a:solidFill>
                <a:latin typeface="微软雅黑" panose="020B0503020204020204" pitchFamily="34" charset="-122"/>
                <a:ea typeface="微软雅黑" panose="020B0503020204020204" pitchFamily="34" charset="-122"/>
              </a:rPr>
              <a:t>刊名表</a:t>
            </a:r>
          </a:p>
        </p:txBody>
      </p:sp>
      <p:sp>
        <p:nvSpPr>
          <p:cNvPr id="17" name="六边形 16"/>
          <p:cNvSpPr/>
          <p:nvPr/>
        </p:nvSpPr>
        <p:spPr>
          <a:xfrm>
            <a:off x="1308462" y="2063278"/>
            <a:ext cx="1770355" cy="1513079"/>
          </a:xfrm>
          <a:prstGeom prst="hexagon">
            <a:avLst/>
          </a:prstGeom>
          <a:solidFill>
            <a:srgbClr val="01ACBE"/>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75" dirty="0">
                <a:solidFill>
                  <a:prstClr val="white"/>
                </a:solidFill>
                <a:latin typeface="微软雅黑" panose="020B0503020204020204" pitchFamily="34" charset="-122"/>
                <a:ea typeface="微软雅黑" panose="020B0503020204020204" pitchFamily="34" charset="-122"/>
              </a:rPr>
              <a:t>700</a:t>
            </a:r>
            <a:r>
              <a:rPr lang="zh-CN" altLang="en-US" sz="1875" dirty="0">
                <a:solidFill>
                  <a:prstClr val="white"/>
                </a:solidFill>
                <a:latin typeface="微软雅黑" panose="020B0503020204020204" pitchFamily="34" charset="-122"/>
                <a:ea typeface="微软雅黑" panose="020B0503020204020204" pitchFamily="34" charset="-122"/>
              </a:rPr>
              <a:t>个数据库收录来源表</a:t>
            </a:r>
          </a:p>
        </p:txBody>
      </p:sp>
      <p:sp>
        <p:nvSpPr>
          <p:cNvPr id="18" name="六边形 17"/>
          <p:cNvSpPr/>
          <p:nvPr/>
        </p:nvSpPr>
        <p:spPr>
          <a:xfrm>
            <a:off x="3982536" y="1045441"/>
            <a:ext cx="1300748" cy="1114451"/>
          </a:xfrm>
          <a:prstGeom prst="hexagon">
            <a:avLst/>
          </a:prstGeom>
          <a:solidFill>
            <a:srgbClr val="E87071"/>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75" dirty="0">
                <a:solidFill>
                  <a:prstClr val="white"/>
                </a:solidFill>
                <a:latin typeface="微软雅黑" panose="020B0503020204020204" pitchFamily="34" charset="-122"/>
                <a:ea typeface="微软雅黑" panose="020B0503020204020204" pitchFamily="34" charset="-122"/>
              </a:rPr>
              <a:t>42</a:t>
            </a:r>
            <a:r>
              <a:rPr lang="zh-CN" altLang="en-US" sz="1875" dirty="0">
                <a:solidFill>
                  <a:prstClr val="white"/>
                </a:solidFill>
                <a:latin typeface="微软雅黑" panose="020B0503020204020204" pitchFamily="34" charset="-122"/>
                <a:ea typeface="微软雅黑" panose="020B0503020204020204" pitchFamily="34" charset="-122"/>
              </a:rPr>
              <a:t>万主题词表</a:t>
            </a:r>
          </a:p>
        </p:txBody>
      </p:sp>
      <p:sp>
        <p:nvSpPr>
          <p:cNvPr id="19" name="六边形 18"/>
          <p:cNvSpPr/>
          <p:nvPr/>
        </p:nvSpPr>
        <p:spPr>
          <a:xfrm>
            <a:off x="3994971" y="3475098"/>
            <a:ext cx="1300510" cy="1133111"/>
          </a:xfrm>
          <a:prstGeom prst="hexagon">
            <a:avLst/>
          </a:prstGeom>
          <a:solidFill>
            <a:srgbClr val="6095C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75" dirty="0">
                <a:solidFill>
                  <a:prstClr val="white"/>
                </a:solidFill>
                <a:latin typeface="微软雅黑" panose="020B0503020204020204" pitchFamily="34" charset="-122"/>
                <a:ea typeface="微软雅黑" panose="020B0503020204020204" pitchFamily="34" charset="-122"/>
              </a:rPr>
              <a:t>重要索引库</a:t>
            </a:r>
          </a:p>
        </p:txBody>
      </p:sp>
      <p:sp>
        <p:nvSpPr>
          <p:cNvPr id="20" name="六边形 19"/>
          <p:cNvSpPr/>
          <p:nvPr/>
        </p:nvSpPr>
        <p:spPr>
          <a:xfrm>
            <a:off x="6171966" y="2083853"/>
            <a:ext cx="1748844" cy="1502410"/>
          </a:xfrm>
          <a:prstGeom prst="hexagon">
            <a:avLst/>
          </a:prstGeom>
          <a:solidFill>
            <a:srgbClr val="C0000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75" dirty="0">
                <a:solidFill>
                  <a:prstClr val="white"/>
                </a:solidFill>
                <a:latin typeface="微软雅黑" panose="020B0503020204020204" pitchFamily="34" charset="-122"/>
                <a:ea typeface="微软雅黑" panose="020B0503020204020204" pitchFamily="34" charset="-122"/>
              </a:rPr>
              <a:t>2500</a:t>
            </a:r>
            <a:r>
              <a:rPr lang="zh-CN" altLang="en-US" sz="1875" dirty="0">
                <a:solidFill>
                  <a:prstClr val="white"/>
                </a:solidFill>
                <a:latin typeface="微软雅黑" panose="020B0503020204020204" pitchFamily="34" charset="-122"/>
                <a:ea typeface="微软雅黑" panose="020B0503020204020204" pitchFamily="34" charset="-122"/>
              </a:rPr>
              <a:t>万学术专业词库</a:t>
            </a:r>
          </a:p>
        </p:txBody>
      </p:sp>
      <p:sp>
        <p:nvSpPr>
          <p:cNvPr id="21" name="六边形 20"/>
          <p:cNvSpPr/>
          <p:nvPr/>
        </p:nvSpPr>
        <p:spPr>
          <a:xfrm>
            <a:off x="3975871" y="2250385"/>
            <a:ext cx="1309564" cy="1148893"/>
          </a:xfrm>
          <a:prstGeom prst="hexagon">
            <a:avLst/>
          </a:prstGeom>
          <a:solidFill>
            <a:srgbClr val="00B05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75" dirty="0">
                <a:solidFill>
                  <a:prstClr val="white"/>
                </a:solidFill>
                <a:latin typeface="微软雅黑" panose="020B0503020204020204" pitchFamily="34" charset="-122"/>
                <a:ea typeface="微软雅黑" panose="020B0503020204020204" pitchFamily="34" charset="-122"/>
              </a:rPr>
              <a:t>610</a:t>
            </a:r>
            <a:r>
              <a:rPr lang="zh-CN" altLang="en-US" sz="1875" dirty="0">
                <a:solidFill>
                  <a:prstClr val="white"/>
                </a:solidFill>
                <a:latin typeface="微软雅黑" panose="020B0503020204020204" pitchFamily="34" charset="-122"/>
                <a:ea typeface="微软雅黑" panose="020B0503020204020204" pitchFamily="34" charset="-122"/>
              </a:rPr>
              <a:t>万作者库</a:t>
            </a:r>
          </a:p>
        </p:txBody>
      </p:sp>
      <p:sp>
        <p:nvSpPr>
          <p:cNvPr id="13" name="圆角矩形 1"/>
          <p:cNvSpPr/>
          <p:nvPr/>
        </p:nvSpPr>
        <p:spPr>
          <a:xfrm>
            <a:off x="2718041" y="339104"/>
            <a:ext cx="3854370"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C00000"/>
                </a:solidFill>
                <a:latin typeface="微软雅黑" panose="020B0503020204020204" pitchFamily="34" charset="-122"/>
                <a:ea typeface="微软雅黑" panose="020B0503020204020204" pitchFamily="34" charset="-122"/>
              </a:rPr>
              <a:t>智能检索</a:t>
            </a:r>
            <a:r>
              <a:rPr lang="en-US" altLang="zh-CN" sz="1600" b="1" dirty="0">
                <a:solidFill>
                  <a:srgbClr val="C00000"/>
                </a:solidFill>
                <a:latin typeface="微软雅黑" panose="020B0503020204020204" pitchFamily="34" charset="-122"/>
                <a:ea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rPr>
              <a:t>专业级强大词表库保障</a:t>
            </a: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fltVal val="0.5"/>
                                          </p:val>
                                        </p:tav>
                                        <p:tav tm="100000">
                                          <p:val>
                                            <p:strVal val="#ppt_y"/>
                                          </p:val>
                                        </p:tav>
                                      </p:tavLst>
                                    </p:anim>
                                  </p:childTnLst>
                                </p:cTn>
                              </p:par>
                              <p:par>
                                <p:cTn id="11" presetID="26" presetClass="emph" presetSubtype="0" fill="hold" grpId="1" nodeType="withEffect">
                                  <p:stCondLst>
                                    <p:cond delay="250"/>
                                  </p:stCondLst>
                                  <p:childTnLst>
                                    <p:animEffect transition="out" filter="fade">
                                      <p:cBhvr>
                                        <p:cTn id="12" dur="500" tmFilter="0, 0; .2, .5; .8, .5; 1, 0"/>
                                        <p:tgtEl>
                                          <p:spTgt spid="10"/>
                                        </p:tgtEl>
                                      </p:cBhvr>
                                    </p:animEffect>
                                    <p:animScale>
                                      <p:cBhvr>
                                        <p:cTn id="13" dur="250" autoRev="1" fill="hold"/>
                                        <p:tgtEl>
                                          <p:spTgt spid="10"/>
                                        </p:tgtEl>
                                      </p:cBhvr>
                                      <p:by x="105000" y="105000"/>
                                    </p:animScale>
                                  </p:childTnLst>
                                </p:cTn>
                              </p:par>
                              <p:par>
                                <p:cTn id="14" presetID="23" presetClass="entr" presetSubtype="528" fill="hold" grpId="0" nodeType="withEffect">
                                  <p:stCondLst>
                                    <p:cond delay="30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 calcmode="lin" valueType="num">
                                      <p:cBhvr>
                                        <p:cTn id="18" dur="500" fill="hold"/>
                                        <p:tgtEl>
                                          <p:spTgt spid="3"/>
                                        </p:tgtEl>
                                        <p:attrNameLst>
                                          <p:attrName>ppt_x</p:attrName>
                                        </p:attrNameLst>
                                      </p:cBhvr>
                                      <p:tavLst>
                                        <p:tav tm="0">
                                          <p:val>
                                            <p:fltVal val="0.5"/>
                                          </p:val>
                                        </p:tav>
                                        <p:tav tm="100000">
                                          <p:val>
                                            <p:strVal val="#ppt_x"/>
                                          </p:val>
                                        </p:tav>
                                      </p:tavLst>
                                    </p:anim>
                                    <p:anim calcmode="lin" valueType="num">
                                      <p:cBhvr>
                                        <p:cTn id="19" dur="500" fill="hold"/>
                                        <p:tgtEl>
                                          <p:spTgt spid="3"/>
                                        </p:tgtEl>
                                        <p:attrNameLst>
                                          <p:attrName>ppt_y</p:attrName>
                                        </p:attrNameLst>
                                      </p:cBhvr>
                                      <p:tavLst>
                                        <p:tav tm="0">
                                          <p:val>
                                            <p:fltVal val="0.5"/>
                                          </p:val>
                                        </p:tav>
                                        <p:tav tm="100000">
                                          <p:val>
                                            <p:strVal val="#ppt_y"/>
                                          </p:val>
                                        </p:tav>
                                      </p:tavLst>
                                    </p:anim>
                                  </p:childTnLst>
                                </p:cTn>
                              </p:par>
                              <p:par>
                                <p:cTn id="20" presetID="26" presetClass="emph" presetSubtype="0" fill="hold" grpId="1" nodeType="withEffect">
                                  <p:stCondLst>
                                    <p:cond delay="250"/>
                                  </p:stCondLst>
                                  <p:childTnLst>
                                    <p:animEffect transition="out" filter="fade">
                                      <p:cBhvr>
                                        <p:cTn id="21" dur="500" tmFilter="0, 0; .2, .5; .8, .5; 1, 0"/>
                                        <p:tgtEl>
                                          <p:spTgt spid="3"/>
                                        </p:tgtEl>
                                      </p:cBhvr>
                                    </p:animEffect>
                                    <p:animScale>
                                      <p:cBhvr>
                                        <p:cTn id="22" dur="250" autoRev="1" fill="hold"/>
                                        <p:tgtEl>
                                          <p:spTgt spid="3"/>
                                        </p:tgtEl>
                                      </p:cBhvr>
                                      <p:by x="105000" y="105000"/>
                                    </p:animScale>
                                  </p:childTnLst>
                                </p:cTn>
                              </p:par>
                              <p:par>
                                <p:cTn id="23" presetID="23" presetClass="entr" presetSubtype="528"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 calcmode="lin" valueType="num">
                                      <p:cBhvr>
                                        <p:cTn id="27" dur="500" fill="hold"/>
                                        <p:tgtEl>
                                          <p:spTgt spid="9"/>
                                        </p:tgtEl>
                                        <p:attrNameLst>
                                          <p:attrName>ppt_x</p:attrName>
                                        </p:attrNameLst>
                                      </p:cBhvr>
                                      <p:tavLst>
                                        <p:tav tm="0">
                                          <p:val>
                                            <p:fltVal val="0.5"/>
                                          </p:val>
                                        </p:tav>
                                        <p:tav tm="100000">
                                          <p:val>
                                            <p:strVal val="#ppt_x"/>
                                          </p:val>
                                        </p:tav>
                                      </p:tavLst>
                                    </p:anim>
                                    <p:anim calcmode="lin" valueType="num">
                                      <p:cBhvr>
                                        <p:cTn id="28" dur="500" fill="hold"/>
                                        <p:tgtEl>
                                          <p:spTgt spid="9"/>
                                        </p:tgtEl>
                                        <p:attrNameLst>
                                          <p:attrName>ppt_y</p:attrName>
                                        </p:attrNameLst>
                                      </p:cBhvr>
                                      <p:tavLst>
                                        <p:tav tm="0">
                                          <p:val>
                                            <p:fltVal val="0.5"/>
                                          </p:val>
                                        </p:tav>
                                        <p:tav tm="100000">
                                          <p:val>
                                            <p:strVal val="#ppt_y"/>
                                          </p:val>
                                        </p:tav>
                                      </p:tavLst>
                                    </p:anim>
                                  </p:childTnLst>
                                </p:cTn>
                              </p:par>
                              <p:par>
                                <p:cTn id="29" presetID="26" presetClass="emph" presetSubtype="0" fill="hold" grpId="1" nodeType="withEffect">
                                  <p:stCondLst>
                                    <p:cond delay="250"/>
                                  </p:stCondLst>
                                  <p:childTnLst>
                                    <p:animEffect transition="out" filter="fade">
                                      <p:cBhvr>
                                        <p:cTn id="30" dur="500" tmFilter="0, 0; .2, .5; .8, .5; 1, 0"/>
                                        <p:tgtEl>
                                          <p:spTgt spid="9"/>
                                        </p:tgtEl>
                                      </p:cBhvr>
                                    </p:animEffect>
                                    <p:animScale>
                                      <p:cBhvr>
                                        <p:cTn id="31" dur="250" autoRev="1" fill="hold"/>
                                        <p:tgtEl>
                                          <p:spTgt spid="9"/>
                                        </p:tgtEl>
                                      </p:cBhvr>
                                      <p:by x="105000" y="105000"/>
                                    </p:animScale>
                                  </p:childTnLst>
                                </p:cTn>
                              </p:par>
                              <p:par>
                                <p:cTn id="32" presetID="23" presetClass="entr" presetSubtype="528" fill="hold" grpId="0" nodeType="withEffect">
                                  <p:stCondLst>
                                    <p:cond delay="70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 calcmode="lin" valueType="num">
                                      <p:cBhvr>
                                        <p:cTn id="36" dur="500" fill="hold"/>
                                        <p:tgtEl>
                                          <p:spTgt spid="7"/>
                                        </p:tgtEl>
                                        <p:attrNameLst>
                                          <p:attrName>ppt_x</p:attrName>
                                        </p:attrNameLst>
                                      </p:cBhvr>
                                      <p:tavLst>
                                        <p:tav tm="0">
                                          <p:val>
                                            <p:fltVal val="0.5"/>
                                          </p:val>
                                        </p:tav>
                                        <p:tav tm="100000">
                                          <p:val>
                                            <p:strVal val="#ppt_x"/>
                                          </p:val>
                                        </p:tav>
                                      </p:tavLst>
                                    </p:anim>
                                    <p:anim calcmode="lin" valueType="num">
                                      <p:cBhvr>
                                        <p:cTn id="37" dur="500" fill="hold"/>
                                        <p:tgtEl>
                                          <p:spTgt spid="7"/>
                                        </p:tgtEl>
                                        <p:attrNameLst>
                                          <p:attrName>ppt_y</p:attrName>
                                        </p:attrNameLst>
                                      </p:cBhvr>
                                      <p:tavLst>
                                        <p:tav tm="0">
                                          <p:val>
                                            <p:fltVal val="0.5"/>
                                          </p:val>
                                        </p:tav>
                                        <p:tav tm="100000">
                                          <p:val>
                                            <p:strVal val="#ppt_y"/>
                                          </p:val>
                                        </p:tav>
                                      </p:tavLst>
                                    </p:anim>
                                  </p:childTnLst>
                                </p:cTn>
                              </p:par>
                              <p:par>
                                <p:cTn id="38" presetID="26" presetClass="emph" presetSubtype="0" fill="hold" grpId="1" nodeType="withEffect">
                                  <p:stCondLst>
                                    <p:cond delay="25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par>
                          <p:cTn id="41" fill="hold">
                            <p:stCondLst>
                              <p:cond delay="500"/>
                            </p:stCondLst>
                            <p:childTnLst>
                              <p:par>
                                <p:cTn id="42" presetID="23" presetClass="entr" presetSubtype="52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 calcmode="lin" valueType="num">
                                      <p:cBhvr>
                                        <p:cTn id="46" dur="500" fill="hold"/>
                                        <p:tgtEl>
                                          <p:spTgt spid="17"/>
                                        </p:tgtEl>
                                        <p:attrNameLst>
                                          <p:attrName>ppt_x</p:attrName>
                                        </p:attrNameLst>
                                      </p:cBhvr>
                                      <p:tavLst>
                                        <p:tav tm="0">
                                          <p:val>
                                            <p:fltVal val="0.5"/>
                                          </p:val>
                                        </p:tav>
                                        <p:tav tm="100000">
                                          <p:val>
                                            <p:strVal val="#ppt_x"/>
                                          </p:val>
                                        </p:tav>
                                      </p:tavLst>
                                    </p:anim>
                                    <p:anim calcmode="lin" valueType="num">
                                      <p:cBhvr>
                                        <p:cTn id="47" dur="500" fill="hold"/>
                                        <p:tgtEl>
                                          <p:spTgt spid="17"/>
                                        </p:tgtEl>
                                        <p:attrNameLst>
                                          <p:attrName>ppt_y</p:attrName>
                                        </p:attrNameLst>
                                      </p:cBhvr>
                                      <p:tavLst>
                                        <p:tav tm="0">
                                          <p:val>
                                            <p:fltVal val="0.5"/>
                                          </p:val>
                                        </p:tav>
                                        <p:tav tm="100000">
                                          <p:val>
                                            <p:strVal val="#ppt_y"/>
                                          </p:val>
                                        </p:tav>
                                      </p:tavLst>
                                    </p:anim>
                                  </p:childTnLst>
                                </p:cTn>
                              </p:par>
                              <p:par>
                                <p:cTn id="48" presetID="26" presetClass="emph" presetSubtype="0" fill="hold" grpId="1" nodeType="withEffect">
                                  <p:stCondLst>
                                    <p:cond delay="250"/>
                                  </p:stCondLst>
                                  <p:childTnLst>
                                    <p:animEffect transition="out" filter="fade">
                                      <p:cBhvr>
                                        <p:cTn id="49" dur="500" tmFilter="0, 0; .2, .5; .8, .5; 1, 0"/>
                                        <p:tgtEl>
                                          <p:spTgt spid="17"/>
                                        </p:tgtEl>
                                      </p:cBhvr>
                                    </p:animEffect>
                                    <p:animScale>
                                      <p:cBhvr>
                                        <p:cTn id="50" dur="250" autoRev="1" fill="hold"/>
                                        <p:tgtEl>
                                          <p:spTgt spid="17"/>
                                        </p:tgtEl>
                                      </p:cBhvr>
                                      <p:by x="105000" y="105000"/>
                                    </p:animScale>
                                  </p:childTnLst>
                                </p:cTn>
                              </p:par>
                              <p:par>
                                <p:cTn id="51" presetID="23" presetClass="entr" presetSubtype="528" fill="hold" grpId="0" nodeType="withEffect">
                                  <p:stCondLst>
                                    <p:cond delay="50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 calcmode="lin" valueType="num">
                                      <p:cBhvr>
                                        <p:cTn id="55" dur="500" fill="hold"/>
                                        <p:tgtEl>
                                          <p:spTgt spid="18"/>
                                        </p:tgtEl>
                                        <p:attrNameLst>
                                          <p:attrName>ppt_x</p:attrName>
                                        </p:attrNameLst>
                                      </p:cBhvr>
                                      <p:tavLst>
                                        <p:tav tm="0">
                                          <p:val>
                                            <p:fltVal val="0.5"/>
                                          </p:val>
                                        </p:tav>
                                        <p:tav tm="100000">
                                          <p:val>
                                            <p:strVal val="#ppt_x"/>
                                          </p:val>
                                        </p:tav>
                                      </p:tavLst>
                                    </p:anim>
                                    <p:anim calcmode="lin" valueType="num">
                                      <p:cBhvr>
                                        <p:cTn id="56" dur="500" fill="hold"/>
                                        <p:tgtEl>
                                          <p:spTgt spid="18"/>
                                        </p:tgtEl>
                                        <p:attrNameLst>
                                          <p:attrName>ppt_y</p:attrName>
                                        </p:attrNameLst>
                                      </p:cBhvr>
                                      <p:tavLst>
                                        <p:tav tm="0">
                                          <p:val>
                                            <p:fltVal val="0.5"/>
                                          </p:val>
                                        </p:tav>
                                        <p:tav tm="100000">
                                          <p:val>
                                            <p:strVal val="#ppt_y"/>
                                          </p:val>
                                        </p:tav>
                                      </p:tavLst>
                                    </p:anim>
                                  </p:childTnLst>
                                </p:cTn>
                              </p:par>
                              <p:par>
                                <p:cTn id="57" presetID="26" presetClass="emph" presetSubtype="0" fill="hold" grpId="1" nodeType="withEffect">
                                  <p:stCondLst>
                                    <p:cond delay="25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par>
                          <p:cTn id="60" fill="hold">
                            <p:stCondLst>
                              <p:cond delay="1000"/>
                            </p:stCondLst>
                            <p:childTnLst>
                              <p:par>
                                <p:cTn id="61" presetID="23" presetClass="entr" presetSubtype="528"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 calcmode="lin" valueType="num">
                                      <p:cBhvr>
                                        <p:cTn id="65" dur="500" fill="hold"/>
                                        <p:tgtEl>
                                          <p:spTgt spid="19"/>
                                        </p:tgtEl>
                                        <p:attrNameLst>
                                          <p:attrName>ppt_x</p:attrName>
                                        </p:attrNameLst>
                                      </p:cBhvr>
                                      <p:tavLst>
                                        <p:tav tm="0">
                                          <p:val>
                                            <p:fltVal val="0.5"/>
                                          </p:val>
                                        </p:tav>
                                        <p:tav tm="100000">
                                          <p:val>
                                            <p:strVal val="#ppt_x"/>
                                          </p:val>
                                        </p:tav>
                                      </p:tavLst>
                                    </p:anim>
                                    <p:anim calcmode="lin" valueType="num">
                                      <p:cBhvr>
                                        <p:cTn id="66" dur="500" fill="hold"/>
                                        <p:tgtEl>
                                          <p:spTgt spid="19"/>
                                        </p:tgtEl>
                                        <p:attrNameLst>
                                          <p:attrName>ppt_y</p:attrName>
                                        </p:attrNameLst>
                                      </p:cBhvr>
                                      <p:tavLst>
                                        <p:tav tm="0">
                                          <p:val>
                                            <p:fltVal val="0.5"/>
                                          </p:val>
                                        </p:tav>
                                        <p:tav tm="100000">
                                          <p:val>
                                            <p:strVal val="#ppt_y"/>
                                          </p:val>
                                        </p:tav>
                                      </p:tavLst>
                                    </p:anim>
                                  </p:childTnLst>
                                </p:cTn>
                              </p:par>
                              <p:par>
                                <p:cTn id="67" presetID="26" presetClass="emph" presetSubtype="0" fill="hold" grpId="1" nodeType="withEffect">
                                  <p:stCondLst>
                                    <p:cond delay="250"/>
                                  </p:stCondLst>
                                  <p:childTnLst>
                                    <p:animEffect transition="out" filter="fade">
                                      <p:cBhvr>
                                        <p:cTn id="68" dur="500" tmFilter="0, 0; .2, .5; .8, .5; 1, 0"/>
                                        <p:tgtEl>
                                          <p:spTgt spid="19"/>
                                        </p:tgtEl>
                                      </p:cBhvr>
                                    </p:animEffect>
                                    <p:animScale>
                                      <p:cBhvr>
                                        <p:cTn id="69" dur="250" autoRev="1" fill="hold"/>
                                        <p:tgtEl>
                                          <p:spTgt spid="19"/>
                                        </p:tgtEl>
                                      </p:cBhvr>
                                      <p:by x="105000" y="105000"/>
                                    </p:animScale>
                                  </p:childTnLst>
                                </p:cTn>
                              </p:par>
                              <p:par>
                                <p:cTn id="70" presetID="23" presetClass="entr" presetSubtype="528" fill="hold" grpId="0" nodeType="withEffect">
                                  <p:stCondLst>
                                    <p:cond delay="70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ppt_x</p:attrName>
                                        </p:attrNameLst>
                                      </p:cBhvr>
                                      <p:tavLst>
                                        <p:tav tm="0">
                                          <p:val>
                                            <p:fltVal val="0.5"/>
                                          </p:val>
                                        </p:tav>
                                        <p:tav tm="100000">
                                          <p:val>
                                            <p:strVal val="#ppt_x"/>
                                          </p:val>
                                        </p:tav>
                                      </p:tavLst>
                                    </p:anim>
                                    <p:anim calcmode="lin" valueType="num">
                                      <p:cBhvr>
                                        <p:cTn id="75" dur="500" fill="hold"/>
                                        <p:tgtEl>
                                          <p:spTgt spid="20"/>
                                        </p:tgtEl>
                                        <p:attrNameLst>
                                          <p:attrName>ppt_y</p:attrName>
                                        </p:attrNameLst>
                                      </p:cBhvr>
                                      <p:tavLst>
                                        <p:tav tm="0">
                                          <p:val>
                                            <p:fltVal val="0.5"/>
                                          </p:val>
                                        </p:tav>
                                        <p:tav tm="100000">
                                          <p:val>
                                            <p:strVal val="#ppt_y"/>
                                          </p:val>
                                        </p:tav>
                                      </p:tavLst>
                                    </p:anim>
                                  </p:childTnLst>
                                </p:cTn>
                              </p:par>
                              <p:par>
                                <p:cTn id="76" presetID="26" presetClass="emph" presetSubtype="0" fill="hold" grpId="1" nodeType="withEffect">
                                  <p:stCondLst>
                                    <p:cond delay="250"/>
                                  </p:stCondLst>
                                  <p:childTnLst>
                                    <p:animEffect transition="out" filter="fade">
                                      <p:cBhvr>
                                        <p:cTn id="77" dur="500" tmFilter="0, 0; .2, .5; .8, .5; 1, 0"/>
                                        <p:tgtEl>
                                          <p:spTgt spid="20"/>
                                        </p:tgtEl>
                                      </p:cBhvr>
                                    </p:animEffect>
                                    <p:animScale>
                                      <p:cBhvr>
                                        <p:cTn id="78" dur="250" autoRev="1" fill="hold"/>
                                        <p:tgtEl>
                                          <p:spTgt spid="20"/>
                                        </p:tgtEl>
                                      </p:cBhvr>
                                      <p:by x="105000" y="105000"/>
                                    </p:animScale>
                                  </p:childTnLst>
                                </p:cTn>
                              </p:par>
                              <p:par>
                                <p:cTn id="79" presetID="23" presetClass="entr" presetSubtype="528" fill="hold" grpId="0" nodeType="withEffect">
                                  <p:stCondLst>
                                    <p:cond delay="30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ppt_w</p:attrName>
                                        </p:attrNameLst>
                                      </p:cBhvr>
                                      <p:tavLst>
                                        <p:tav tm="0">
                                          <p:val>
                                            <p:fltVal val="0"/>
                                          </p:val>
                                        </p:tav>
                                        <p:tav tm="100000">
                                          <p:val>
                                            <p:strVal val="#ppt_w"/>
                                          </p:val>
                                        </p:tav>
                                      </p:tavLst>
                                    </p:anim>
                                    <p:anim calcmode="lin" valueType="num">
                                      <p:cBhvr>
                                        <p:cTn id="82" dur="500" fill="hold"/>
                                        <p:tgtEl>
                                          <p:spTgt spid="21"/>
                                        </p:tgtEl>
                                        <p:attrNameLst>
                                          <p:attrName>ppt_h</p:attrName>
                                        </p:attrNameLst>
                                      </p:cBhvr>
                                      <p:tavLst>
                                        <p:tav tm="0">
                                          <p:val>
                                            <p:fltVal val="0"/>
                                          </p:val>
                                        </p:tav>
                                        <p:tav tm="100000">
                                          <p:val>
                                            <p:strVal val="#ppt_h"/>
                                          </p:val>
                                        </p:tav>
                                      </p:tavLst>
                                    </p:anim>
                                    <p:anim calcmode="lin" valueType="num">
                                      <p:cBhvr>
                                        <p:cTn id="83" dur="500" fill="hold"/>
                                        <p:tgtEl>
                                          <p:spTgt spid="21"/>
                                        </p:tgtEl>
                                        <p:attrNameLst>
                                          <p:attrName>ppt_x</p:attrName>
                                        </p:attrNameLst>
                                      </p:cBhvr>
                                      <p:tavLst>
                                        <p:tav tm="0">
                                          <p:val>
                                            <p:fltVal val="0.5"/>
                                          </p:val>
                                        </p:tav>
                                        <p:tav tm="100000">
                                          <p:val>
                                            <p:strVal val="#ppt_x"/>
                                          </p:val>
                                        </p:tav>
                                      </p:tavLst>
                                    </p:anim>
                                    <p:anim calcmode="lin" valueType="num">
                                      <p:cBhvr>
                                        <p:cTn id="84" dur="500" fill="hold"/>
                                        <p:tgtEl>
                                          <p:spTgt spid="21"/>
                                        </p:tgtEl>
                                        <p:attrNameLst>
                                          <p:attrName>ppt_y</p:attrName>
                                        </p:attrNameLst>
                                      </p:cBhvr>
                                      <p:tavLst>
                                        <p:tav tm="0">
                                          <p:val>
                                            <p:fltVal val="0.5"/>
                                          </p:val>
                                        </p:tav>
                                        <p:tav tm="100000">
                                          <p:val>
                                            <p:strVal val="#ppt_y"/>
                                          </p:val>
                                        </p:tav>
                                      </p:tavLst>
                                    </p:anim>
                                  </p:childTnLst>
                                </p:cTn>
                              </p:par>
                              <p:par>
                                <p:cTn id="85" presetID="26" presetClass="emph" presetSubtype="0" fill="hold" grpId="1" nodeType="withEffect">
                                  <p:stCondLst>
                                    <p:cond delay="250"/>
                                  </p:stCondLst>
                                  <p:childTnLst>
                                    <p:animEffect transition="out" filter="fade">
                                      <p:cBhvr>
                                        <p:cTn id="86" dur="500" tmFilter="0, 0; .2, .5; .8, .5; 1, 0"/>
                                        <p:tgtEl>
                                          <p:spTgt spid="21"/>
                                        </p:tgtEl>
                                      </p:cBhvr>
                                    </p:animEffect>
                                    <p:animScale>
                                      <p:cBhvr>
                                        <p:cTn id="8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7" grpId="0" bldLvl="0" animBg="1"/>
      <p:bldP spid="7" grpId="1" bldLvl="0" animBg="1"/>
      <p:bldP spid="9" grpId="0" bldLvl="0" animBg="1"/>
      <p:bldP spid="9" grpId="1" bldLvl="0" animBg="1"/>
      <p:bldP spid="10" grpId="0" bldLvl="0" animBg="1"/>
      <p:bldP spid="10" grpId="1" bldLvl="0" animBg="1"/>
      <p:bldP spid="17" grpId="0" bldLvl="0" animBg="1"/>
      <p:bldP spid="17" grpId="1" bldLvl="0" animBg="1"/>
      <p:bldP spid="18" grpId="0" bldLvl="0" animBg="1"/>
      <p:bldP spid="18" grpId="1" bldLvl="0" animBg="1"/>
      <p:bldP spid="19" grpId="0" bldLvl="0" animBg="1"/>
      <p:bldP spid="19" grpId="1" bldLvl="0" animBg="1"/>
      <p:bldP spid="20" grpId="0" bldLvl="0" animBg="1"/>
      <p:bldP spid="20" grpId="1" bldLvl="0" animBg="1"/>
      <p:bldP spid="21" grpId="0" bldLvl="0" animBg="1"/>
      <p:bldP spid="21" grpId="1"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780157" y="339091"/>
            <a:ext cx="3583687"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C00000"/>
                </a:solidFill>
                <a:latin typeface="微软雅黑" panose="020B0503020204020204" pitchFamily="34" charset="-122"/>
                <a:ea typeface="微软雅黑" panose="020B0503020204020204" pitchFamily="34" charset="-122"/>
              </a:rPr>
              <a:t>资源整合，一站式获取</a:t>
            </a:r>
          </a:p>
        </p:txBody>
      </p:sp>
      <p:grpSp>
        <p:nvGrpSpPr>
          <p:cNvPr id="79" name="组合 78"/>
          <p:cNvGrpSpPr/>
          <p:nvPr/>
        </p:nvGrpSpPr>
        <p:grpSpPr>
          <a:xfrm>
            <a:off x="1876975" y="2095643"/>
            <a:ext cx="5771532" cy="901211"/>
            <a:chOff x="1909926" y="2223248"/>
            <a:chExt cx="5771532" cy="901211"/>
          </a:xfrm>
        </p:grpSpPr>
        <p:grpSp>
          <p:nvGrpSpPr>
            <p:cNvPr id="121" name="组合 120"/>
            <p:cNvGrpSpPr/>
            <p:nvPr/>
          </p:nvGrpSpPr>
          <p:grpSpPr>
            <a:xfrm>
              <a:off x="6404472" y="2537820"/>
              <a:ext cx="1276986" cy="303011"/>
              <a:chOff x="4117785" y="4378051"/>
              <a:chExt cx="1702648" cy="404014"/>
            </a:xfrm>
          </p:grpSpPr>
          <p:sp>
            <p:nvSpPr>
              <p:cNvPr id="122" name="圆角矩形 23"/>
              <p:cNvSpPr/>
              <p:nvPr/>
            </p:nvSpPr>
            <p:spPr>
              <a:xfrm flipH="1">
                <a:off x="4117785" y="4378051"/>
                <a:ext cx="1702648" cy="404014"/>
              </a:xfrm>
              <a:prstGeom prst="roundRect">
                <a:avLst>
                  <a:gd name="adj" fmla="val 50000"/>
                </a:avLst>
              </a:prstGeom>
              <a:gradFill>
                <a:gsLst>
                  <a:gs pos="0">
                    <a:srgbClr val="E45C5B"/>
                  </a:gs>
                  <a:gs pos="100000">
                    <a:srgbClr val="EA8384"/>
                  </a:gs>
                </a:gsLst>
                <a:lin ang="5400000" scaled="1"/>
              </a:gradFill>
              <a:ln w="28575" cap="flat">
                <a:gradFill>
                  <a:gsLst>
                    <a:gs pos="100000">
                      <a:srgbClr val="E45C5B"/>
                    </a:gs>
                    <a:gs pos="0">
                      <a:srgbClr val="EA8384"/>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68580" tIns="34290" rIns="68580" bIns="34290" numCol="1" anchor="t" anchorCtr="0" compatLnSpc="1"/>
              <a:lstStyle/>
              <a:p>
                <a:endParaRPr lang="zh-CN" altLang="en-US" sz="1015">
                  <a:solidFill>
                    <a:prstClr val="black"/>
                  </a:solidFill>
                  <a:latin typeface="造字工房悦黑体验版细体" pitchFamily="50" charset="-122"/>
                  <a:ea typeface="造字工房悦黑体验版细体" pitchFamily="50" charset="-122"/>
                </a:endParaRPr>
              </a:p>
            </p:txBody>
          </p:sp>
          <p:sp>
            <p:nvSpPr>
              <p:cNvPr id="123" name="文本框 122"/>
              <p:cNvSpPr txBox="1"/>
              <p:nvPr/>
            </p:nvSpPr>
            <p:spPr>
              <a:xfrm>
                <a:off x="4510733" y="4416707"/>
                <a:ext cx="938719" cy="330945"/>
              </a:xfrm>
              <a:prstGeom prst="rect">
                <a:avLst/>
              </a:prstGeom>
              <a:noFill/>
            </p:spPr>
            <p:txBody>
              <a:bodyPr wrap="none" rtlCol="0">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对接读秀</a:t>
                </a:r>
              </a:p>
            </p:txBody>
          </p:sp>
        </p:grpSp>
        <p:pic>
          <p:nvPicPr>
            <p:cNvPr id="68" name="图片 67"/>
            <p:cNvPicPr>
              <a:picLocks noChangeAspect="1"/>
            </p:cNvPicPr>
            <p:nvPr/>
          </p:nvPicPr>
          <p:blipFill>
            <a:blip r:embed="rId3"/>
            <a:stretch>
              <a:fillRect/>
            </a:stretch>
          </p:blipFill>
          <p:spPr>
            <a:xfrm>
              <a:off x="1909926" y="2223248"/>
              <a:ext cx="4342785" cy="901211"/>
            </a:xfrm>
            <a:prstGeom prst="rect">
              <a:avLst/>
            </a:prstGeom>
            <a:ln>
              <a:noFill/>
            </a:ln>
            <a:effectLst>
              <a:outerShdw blurRad="190500" algn="tl" rotWithShape="0">
                <a:srgbClr val="000000">
                  <a:alpha val="70000"/>
                </a:srgbClr>
              </a:outerShdw>
            </a:effectLst>
          </p:spPr>
        </p:pic>
      </p:grpSp>
      <p:grpSp>
        <p:nvGrpSpPr>
          <p:cNvPr id="81" name="组合 80"/>
          <p:cNvGrpSpPr/>
          <p:nvPr/>
        </p:nvGrpSpPr>
        <p:grpSpPr>
          <a:xfrm>
            <a:off x="1860498" y="3982283"/>
            <a:ext cx="5810406" cy="904148"/>
            <a:chOff x="1879290" y="3864425"/>
            <a:chExt cx="5810406" cy="904148"/>
          </a:xfrm>
        </p:grpSpPr>
        <p:grpSp>
          <p:nvGrpSpPr>
            <p:cNvPr id="127" name="组合 126"/>
            <p:cNvGrpSpPr/>
            <p:nvPr/>
          </p:nvGrpSpPr>
          <p:grpSpPr>
            <a:xfrm>
              <a:off x="6412710" y="4228153"/>
              <a:ext cx="1276986" cy="303011"/>
              <a:chOff x="8798682" y="4421987"/>
              <a:chExt cx="1702648" cy="404014"/>
            </a:xfrm>
          </p:grpSpPr>
          <p:sp>
            <p:nvSpPr>
              <p:cNvPr id="128" name="圆角矩形 29"/>
              <p:cNvSpPr/>
              <p:nvPr/>
            </p:nvSpPr>
            <p:spPr>
              <a:xfrm flipH="1">
                <a:off x="8798682" y="4421987"/>
                <a:ext cx="1702648" cy="404014"/>
              </a:xfrm>
              <a:prstGeom prst="roundRect">
                <a:avLst>
                  <a:gd name="adj" fmla="val 50000"/>
                </a:avLst>
              </a:prstGeom>
              <a:gradFill>
                <a:gsLst>
                  <a:gs pos="100000">
                    <a:srgbClr val="77468A"/>
                  </a:gs>
                  <a:gs pos="0">
                    <a:srgbClr val="633B73"/>
                  </a:gs>
                </a:gsLst>
                <a:lin ang="5400000" scaled="1"/>
              </a:gradFill>
              <a:ln w="28575" cap="flat">
                <a:gradFill>
                  <a:gsLst>
                    <a:gs pos="0">
                      <a:srgbClr val="77468A"/>
                    </a:gs>
                    <a:gs pos="100000">
                      <a:srgbClr val="633B73"/>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68580" tIns="34290" rIns="68580" bIns="34290" numCol="1" anchor="t" anchorCtr="0" compatLnSpc="1"/>
              <a:lstStyle/>
              <a:p>
                <a:endParaRPr lang="zh-CN" altLang="en-US" sz="1015">
                  <a:solidFill>
                    <a:prstClr val="black"/>
                  </a:solidFill>
                  <a:latin typeface="造字工房悦黑体验版细体" pitchFamily="50" charset="-122"/>
                  <a:ea typeface="造字工房悦黑体验版细体" pitchFamily="50" charset="-122"/>
                </a:endParaRPr>
              </a:p>
            </p:txBody>
          </p:sp>
          <p:sp>
            <p:nvSpPr>
              <p:cNvPr id="129" name="文本框 128"/>
              <p:cNvSpPr txBox="1"/>
              <p:nvPr/>
            </p:nvSpPr>
            <p:spPr>
              <a:xfrm>
                <a:off x="8844390" y="4458520"/>
                <a:ext cx="1631216" cy="330945"/>
              </a:xfrm>
              <a:prstGeom prst="rect">
                <a:avLst/>
              </a:prstGeom>
              <a:noFill/>
            </p:spPr>
            <p:txBody>
              <a:bodyPr wrap="none" rtlCol="0">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对接第三方数据商</a:t>
                </a:r>
              </a:p>
            </p:txBody>
          </p:sp>
        </p:grpSp>
        <p:pic>
          <p:nvPicPr>
            <p:cNvPr id="75" name="图片 74"/>
            <p:cNvPicPr>
              <a:picLocks noChangeAspect="1"/>
            </p:cNvPicPr>
            <p:nvPr/>
          </p:nvPicPr>
          <p:blipFill>
            <a:blip r:embed="rId4"/>
            <a:stretch>
              <a:fillRect/>
            </a:stretch>
          </p:blipFill>
          <p:spPr>
            <a:xfrm>
              <a:off x="1879290" y="3864425"/>
              <a:ext cx="4356944" cy="904148"/>
            </a:xfrm>
            <a:prstGeom prst="rect">
              <a:avLst/>
            </a:prstGeom>
            <a:ln>
              <a:noFill/>
            </a:ln>
            <a:effectLst>
              <a:outerShdw blurRad="190500" algn="tl" rotWithShape="0">
                <a:srgbClr val="000000">
                  <a:alpha val="70000"/>
                </a:srgbClr>
              </a:outerShdw>
            </a:effectLst>
          </p:spPr>
        </p:pic>
      </p:grpSp>
      <p:grpSp>
        <p:nvGrpSpPr>
          <p:cNvPr id="76" name="组合 75"/>
          <p:cNvGrpSpPr/>
          <p:nvPr/>
        </p:nvGrpSpPr>
        <p:grpSpPr>
          <a:xfrm>
            <a:off x="1876971" y="1095906"/>
            <a:ext cx="5771536" cy="924933"/>
            <a:chOff x="1918160" y="1351005"/>
            <a:chExt cx="5771536" cy="924933"/>
          </a:xfrm>
        </p:grpSpPr>
        <p:grpSp>
          <p:nvGrpSpPr>
            <p:cNvPr id="124" name="组合 123"/>
            <p:cNvGrpSpPr/>
            <p:nvPr/>
          </p:nvGrpSpPr>
          <p:grpSpPr>
            <a:xfrm>
              <a:off x="6412710" y="1742082"/>
              <a:ext cx="1276986" cy="303011"/>
              <a:chOff x="6463726" y="4421987"/>
              <a:chExt cx="1702648" cy="404014"/>
            </a:xfrm>
          </p:grpSpPr>
          <p:sp>
            <p:nvSpPr>
              <p:cNvPr id="125" name="圆角矩形 26"/>
              <p:cNvSpPr/>
              <p:nvPr/>
            </p:nvSpPr>
            <p:spPr>
              <a:xfrm>
                <a:off x="6463726" y="4421987"/>
                <a:ext cx="1702648" cy="404014"/>
              </a:xfrm>
              <a:prstGeom prst="roundRect">
                <a:avLst>
                  <a:gd name="adj" fmla="val 50000"/>
                </a:avLst>
              </a:prstGeom>
              <a:gradFill>
                <a:gsLst>
                  <a:gs pos="100000">
                    <a:srgbClr val="FFC165"/>
                  </a:gs>
                  <a:gs pos="0">
                    <a:srgbClr val="FF9A05"/>
                  </a:gs>
                </a:gsLst>
                <a:lin ang="5400000" scaled="1"/>
              </a:gradFill>
              <a:ln w="28575" cap="flat">
                <a:gradFill>
                  <a:gsLst>
                    <a:gs pos="0">
                      <a:srgbClr val="FFC165"/>
                    </a:gs>
                    <a:gs pos="100000">
                      <a:srgbClr val="FF9A05"/>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68580" tIns="34290" rIns="68580" bIns="34290" numCol="1" anchor="t" anchorCtr="0" compatLnSpc="1"/>
              <a:lstStyle/>
              <a:p>
                <a:endParaRPr lang="zh-CN" altLang="en-US" sz="1015">
                  <a:solidFill>
                    <a:prstClr val="black"/>
                  </a:solidFill>
                  <a:latin typeface="造字工房悦黑体验版细体" pitchFamily="50" charset="-122"/>
                  <a:ea typeface="造字工房悦黑体验版细体" pitchFamily="50" charset="-122"/>
                </a:endParaRPr>
              </a:p>
            </p:txBody>
          </p:sp>
          <p:sp>
            <p:nvSpPr>
              <p:cNvPr id="126" name="文本框 125"/>
              <p:cNvSpPr txBox="1"/>
              <p:nvPr/>
            </p:nvSpPr>
            <p:spPr>
              <a:xfrm>
                <a:off x="6613095" y="4455487"/>
                <a:ext cx="1423895" cy="330945"/>
              </a:xfrm>
              <a:prstGeom prst="rect">
                <a:avLst/>
              </a:prstGeom>
              <a:noFill/>
            </p:spPr>
            <p:txBody>
              <a:bodyPr wrap="none" rtlCol="0">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对接馆藏</a:t>
                </a:r>
                <a:r>
                  <a:rPr lang="en-US" altLang="zh-CN" sz="1015" dirty="0">
                    <a:solidFill>
                      <a:schemeClr val="bg1"/>
                    </a:solidFill>
                    <a:latin typeface="微软雅黑" panose="020B0503020204020204" pitchFamily="34" charset="-122"/>
                    <a:ea typeface="微软雅黑" panose="020B0503020204020204" pitchFamily="34" charset="-122"/>
                  </a:rPr>
                  <a:t>OPAC</a:t>
                </a:r>
                <a:endParaRPr lang="zh-CN" altLang="en-US" sz="1015" dirty="0">
                  <a:solidFill>
                    <a:schemeClr val="bg1"/>
                  </a:solidFill>
                  <a:latin typeface="微软雅黑" panose="020B0503020204020204" pitchFamily="34" charset="-122"/>
                  <a:ea typeface="微软雅黑" panose="020B0503020204020204" pitchFamily="34" charset="-122"/>
                </a:endParaRPr>
              </a:p>
            </p:txBody>
          </p:sp>
        </p:grpSp>
        <p:pic>
          <p:nvPicPr>
            <p:cNvPr id="77" name="图片 76"/>
            <p:cNvPicPr>
              <a:picLocks noChangeAspect="1"/>
            </p:cNvPicPr>
            <p:nvPr/>
          </p:nvPicPr>
          <p:blipFill>
            <a:blip r:embed="rId5"/>
            <a:stretch>
              <a:fillRect/>
            </a:stretch>
          </p:blipFill>
          <p:spPr>
            <a:xfrm>
              <a:off x="1918160" y="1351005"/>
              <a:ext cx="4339292" cy="924933"/>
            </a:xfrm>
            <a:prstGeom prst="rect">
              <a:avLst/>
            </a:prstGeom>
            <a:ln>
              <a:noFill/>
            </a:ln>
            <a:effectLst>
              <a:outerShdw blurRad="190500" algn="tl" rotWithShape="0">
                <a:srgbClr val="000000">
                  <a:alpha val="70000"/>
                </a:srgbClr>
              </a:outerShdw>
            </a:effectLst>
          </p:spPr>
        </p:pic>
      </p:grpSp>
      <p:grpSp>
        <p:nvGrpSpPr>
          <p:cNvPr id="80" name="组合 79"/>
          <p:cNvGrpSpPr/>
          <p:nvPr/>
        </p:nvGrpSpPr>
        <p:grpSpPr>
          <a:xfrm>
            <a:off x="1868733" y="3081007"/>
            <a:ext cx="5809794" cy="820337"/>
            <a:chOff x="1887524" y="3087664"/>
            <a:chExt cx="5809794" cy="820337"/>
          </a:xfrm>
        </p:grpSpPr>
        <p:grpSp>
          <p:nvGrpSpPr>
            <p:cNvPr id="118" name="组合 117"/>
            <p:cNvGrpSpPr/>
            <p:nvPr/>
          </p:nvGrpSpPr>
          <p:grpSpPr>
            <a:xfrm>
              <a:off x="6420332" y="3378446"/>
              <a:ext cx="1276986" cy="303010"/>
              <a:chOff x="1760860" y="4334115"/>
              <a:chExt cx="1702648" cy="404014"/>
            </a:xfrm>
          </p:grpSpPr>
          <p:sp>
            <p:nvSpPr>
              <p:cNvPr id="119" name="圆角矩形 20"/>
              <p:cNvSpPr/>
              <p:nvPr/>
            </p:nvSpPr>
            <p:spPr>
              <a:xfrm>
                <a:off x="1760860" y="4334115"/>
                <a:ext cx="1702648" cy="404014"/>
              </a:xfrm>
              <a:prstGeom prst="roundRect">
                <a:avLst>
                  <a:gd name="adj" fmla="val 50000"/>
                </a:avLst>
              </a:prstGeom>
              <a:gradFill>
                <a:gsLst>
                  <a:gs pos="100000">
                    <a:srgbClr val="02B3C1"/>
                  </a:gs>
                  <a:gs pos="0">
                    <a:srgbClr val="0699AC"/>
                  </a:gs>
                </a:gsLst>
                <a:lin ang="5400000" scaled="1"/>
              </a:gradFill>
              <a:ln w="28575" cap="flat">
                <a:gradFill>
                  <a:gsLst>
                    <a:gs pos="0">
                      <a:srgbClr val="02B3C1"/>
                    </a:gs>
                    <a:gs pos="100000">
                      <a:srgbClr val="0699AC"/>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68580" tIns="34290" rIns="68580" bIns="34290" numCol="1" anchor="t" anchorCtr="0" compatLnSpc="1"/>
              <a:lstStyle/>
              <a:p>
                <a:endParaRPr lang="zh-CN" altLang="en-US" sz="1015">
                  <a:solidFill>
                    <a:prstClr val="black"/>
                  </a:solidFill>
                  <a:latin typeface="造字工房悦黑体验版细体" pitchFamily="50" charset="-122"/>
                  <a:ea typeface="造字工房悦黑体验版细体" pitchFamily="50" charset="-122"/>
                </a:endParaRPr>
              </a:p>
            </p:txBody>
          </p:sp>
          <p:sp>
            <p:nvSpPr>
              <p:cNvPr id="120" name="文本框 119"/>
              <p:cNvSpPr txBox="1"/>
              <p:nvPr/>
            </p:nvSpPr>
            <p:spPr>
              <a:xfrm>
                <a:off x="2113671" y="4370647"/>
                <a:ext cx="938719" cy="330946"/>
              </a:xfrm>
              <a:prstGeom prst="rect">
                <a:avLst/>
              </a:prstGeom>
              <a:noFill/>
            </p:spPr>
            <p:txBody>
              <a:bodyPr wrap="none" rtlCol="0">
                <a:spAutoFit/>
              </a:bodyPr>
              <a:lstStyle/>
              <a:p>
                <a:r>
                  <a:rPr lang="zh-CN" altLang="en-US" sz="1015" dirty="0">
                    <a:solidFill>
                      <a:schemeClr val="bg1"/>
                    </a:solidFill>
                    <a:latin typeface="微软雅黑" panose="020B0503020204020204" pitchFamily="34" charset="-122"/>
                    <a:ea typeface="微软雅黑" panose="020B0503020204020204" pitchFamily="34" charset="-122"/>
                  </a:rPr>
                  <a:t>对接百链</a:t>
                </a:r>
              </a:p>
            </p:txBody>
          </p:sp>
        </p:grpSp>
        <p:pic>
          <p:nvPicPr>
            <p:cNvPr id="78" name="图片 77"/>
            <p:cNvPicPr>
              <a:picLocks noChangeAspect="1"/>
            </p:cNvPicPr>
            <p:nvPr/>
          </p:nvPicPr>
          <p:blipFill>
            <a:blip r:embed="rId6"/>
            <a:stretch>
              <a:fillRect/>
            </a:stretch>
          </p:blipFill>
          <p:spPr>
            <a:xfrm>
              <a:off x="1887524" y="3087664"/>
              <a:ext cx="4342785" cy="820337"/>
            </a:xfrm>
            <a:prstGeom prst="rect">
              <a:avLst/>
            </a:prstGeom>
            <a:ln>
              <a:noFill/>
            </a:ln>
            <a:effectLst>
              <a:outerShdw blurRad="190500" algn="tl" rotWithShape="0">
                <a:srgbClr val="000000">
                  <a:alpha val="70000"/>
                </a:srgbClr>
              </a:outerShdw>
            </a:effectLst>
          </p:spPr>
        </p:pic>
      </p:grpSp>
      <p:sp>
        <p:nvSpPr>
          <p:cNvPr id="3" name="七角星 2"/>
          <p:cNvSpPr/>
          <p:nvPr/>
        </p:nvSpPr>
        <p:spPr>
          <a:xfrm>
            <a:off x="146050" y="3163570"/>
            <a:ext cx="2023110" cy="184912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45465" y="3622040"/>
            <a:ext cx="1238885" cy="1076325"/>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sym typeface="+mn-ea"/>
              </a:rPr>
              <a:t>目前可以整合上百种数据库，实现统一检索。</a:t>
            </a: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a:extLst>
              <a:ext uri="{FF2B5EF4-FFF2-40B4-BE49-F238E27FC236}">
                <a16:creationId xmlns:a16="http://schemas.microsoft.com/office/drawing/2014/main" id="{7499E798-6ACF-481E-B771-1D3A11CCFB4D}"/>
              </a:ext>
            </a:extLst>
          </p:cNvPr>
          <p:cNvGrpSpPr/>
          <p:nvPr/>
        </p:nvGrpSpPr>
        <p:grpSpPr>
          <a:xfrm>
            <a:off x="8693348" y="4768172"/>
            <a:ext cx="172046" cy="127397"/>
            <a:chOff x="11723921" y="6442493"/>
            <a:chExt cx="229394" cy="169863"/>
          </a:xfrm>
        </p:grpSpPr>
        <p:cxnSp>
          <p:nvCxnSpPr>
            <p:cNvPr id="47" name="直接连接符 46">
              <a:extLst>
                <a:ext uri="{FF2B5EF4-FFF2-40B4-BE49-F238E27FC236}">
                  <a16:creationId xmlns:a16="http://schemas.microsoft.com/office/drawing/2014/main" id="{0E529379-C8BF-4B34-9B17-D9322824C2C5}"/>
                </a:ext>
              </a:extLst>
            </p:cNvPr>
            <p:cNvCxnSpPr>
              <a:cxnSpLocks/>
            </p:cNvCxnSpPr>
            <p:nvPr/>
          </p:nvCxnSpPr>
          <p:spPr>
            <a:xfrm>
              <a:off x="11838618" y="6442493"/>
              <a:ext cx="114697"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9B264EF-0B21-4225-87B0-680CC175CA0A}"/>
                </a:ext>
              </a:extLst>
            </p:cNvPr>
            <p:cNvCxnSpPr/>
            <p:nvPr/>
          </p:nvCxnSpPr>
          <p:spPr>
            <a:xfrm>
              <a:off x="11723921" y="6527425"/>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483DFBE-AB73-438A-BB93-0B86CDBA4F84}"/>
                </a:ext>
              </a:extLst>
            </p:cNvPr>
            <p:cNvCxnSpPr/>
            <p:nvPr/>
          </p:nvCxnSpPr>
          <p:spPr>
            <a:xfrm>
              <a:off x="11723921" y="6612356"/>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grpSp>
      <p:sp>
        <p:nvSpPr>
          <p:cNvPr id="4" name="圆角矩形 1">
            <a:extLst>
              <a:ext uri="{FF2B5EF4-FFF2-40B4-BE49-F238E27FC236}">
                <a16:creationId xmlns:a16="http://schemas.microsoft.com/office/drawing/2014/main" id="{2B739DC2-7100-4C71-A581-E1464B322B86}"/>
              </a:ext>
            </a:extLst>
          </p:cNvPr>
          <p:cNvSpPr/>
          <p:nvPr/>
        </p:nvSpPr>
        <p:spPr>
          <a:xfrm>
            <a:off x="2780196" y="339092"/>
            <a:ext cx="3583687"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22" tIns="45661" rIns="91322" bIns="45661" rtlCol="0" anchor="ctr"/>
          <a:lstStyle/>
          <a:p>
            <a:pPr algn="ctr" defTabSz="912971"/>
            <a:r>
              <a:rPr lang="zh-CN" altLang="en-US" sz="2550" b="1" dirty="0">
                <a:solidFill>
                  <a:srgbClr val="FF0000"/>
                </a:solidFill>
                <a:latin typeface="微软雅黑" panose="020B0503020204020204" charset="-122"/>
                <a:ea typeface="微软雅黑" panose="020B0503020204020204" charset="-122"/>
              </a:rPr>
              <a:t>小结</a:t>
            </a:r>
          </a:p>
        </p:txBody>
      </p:sp>
      <p:sp>
        <p:nvSpPr>
          <p:cNvPr id="5" name="文本框 26">
            <a:extLst>
              <a:ext uri="{FF2B5EF4-FFF2-40B4-BE49-F238E27FC236}">
                <a16:creationId xmlns:a16="http://schemas.microsoft.com/office/drawing/2014/main" id="{4ED0D47E-98EA-41D9-B0D8-2725B94679BF}"/>
              </a:ext>
            </a:extLst>
          </p:cNvPr>
          <p:cNvSpPr txBox="1"/>
          <p:nvPr/>
        </p:nvSpPr>
        <p:spPr>
          <a:xfrm>
            <a:off x="259773" y="1594499"/>
            <a:ext cx="8624455" cy="2374270"/>
          </a:xfrm>
          <a:prstGeom prst="rect">
            <a:avLst/>
          </a:prstGeom>
          <a:noFill/>
          <a:ln>
            <a:noFill/>
          </a:ln>
        </p:spPr>
        <p:txBody>
          <a:bodyPr wrap="square" lIns="65309" tIns="32654" rIns="65309" bIns="32654">
            <a:spAutoFit/>
          </a:bodyPr>
          <a:lstStyle/>
          <a:p>
            <a:pPr>
              <a:defRPr/>
            </a:pPr>
            <a:r>
              <a:rPr lang="zh-CN" altLang="en-US" sz="3000" b="1" dirty="0">
                <a:solidFill>
                  <a:srgbClr val="C00000"/>
                </a:solidFill>
                <a:latin typeface="华文仿宋" panose="02010600040101010101" pitchFamily="2" charset="-122"/>
                <a:ea typeface="华文仿宋" panose="02010600040101010101" pitchFamily="2" charset="-122"/>
              </a:rPr>
              <a:t>       通过超星发现系统</a:t>
            </a:r>
            <a:r>
              <a:rPr lang="zh-CN" altLang="en-US" sz="3000" b="1" u="sng" dirty="0">
                <a:solidFill>
                  <a:srgbClr val="C00000"/>
                </a:solidFill>
                <a:effectLst>
                  <a:outerShdw blurRad="38100" dist="38100" dir="2700000" algn="tl">
                    <a:srgbClr val="000000">
                      <a:alpha val="43137"/>
                    </a:srgbClr>
                  </a:outerShdw>
                </a:effectLst>
                <a:latin typeface="华文仿宋" panose="02010600040101010101" pitchFamily="2" charset="-122"/>
                <a:ea typeface="华文仿宋" panose="02010600040101010101" pitchFamily="2" charset="-122"/>
              </a:rPr>
              <a:t>海量的数据资源</a:t>
            </a:r>
            <a:r>
              <a:rPr lang="zh-CN" altLang="en-US" sz="3000" b="1" dirty="0">
                <a:solidFill>
                  <a:srgbClr val="C00000"/>
                </a:solidFill>
                <a:latin typeface="华文仿宋" panose="02010600040101010101" pitchFamily="2" charset="-122"/>
                <a:ea typeface="华文仿宋" panose="02010600040101010101" pitchFamily="2" charset="-122"/>
              </a:rPr>
              <a:t>，帮助用户全面地获取文献资源，最大程度的避免信息遗漏。</a:t>
            </a:r>
            <a:endParaRPr lang="en-US" altLang="zh-CN" sz="3000" b="1" dirty="0">
              <a:solidFill>
                <a:srgbClr val="C00000"/>
              </a:solidFill>
              <a:latin typeface="华文仿宋" panose="02010600040101010101" pitchFamily="2" charset="-122"/>
              <a:ea typeface="华文仿宋" panose="02010600040101010101" pitchFamily="2" charset="-122"/>
            </a:endParaRPr>
          </a:p>
          <a:p>
            <a:pPr>
              <a:defRPr/>
            </a:pPr>
            <a:endParaRPr lang="zh-CN" altLang="en-US" sz="3000" b="1" dirty="0">
              <a:solidFill>
                <a:srgbClr val="C00000"/>
              </a:solidFill>
              <a:latin typeface="华文仿宋" panose="02010600040101010101" pitchFamily="2" charset="-122"/>
              <a:ea typeface="华文仿宋" panose="02010600040101010101" pitchFamily="2" charset="-122"/>
            </a:endParaRPr>
          </a:p>
          <a:p>
            <a:pPr>
              <a:defRPr/>
            </a:pPr>
            <a:r>
              <a:rPr lang="zh-CN" altLang="en-US" sz="3000" b="1" dirty="0">
                <a:solidFill>
                  <a:srgbClr val="C00000"/>
                </a:solidFill>
                <a:latin typeface="华文仿宋" panose="02010600040101010101" pitchFamily="2" charset="-122"/>
                <a:ea typeface="华文仿宋" panose="02010600040101010101" pitchFamily="2" charset="-122"/>
              </a:rPr>
              <a:t>       同时，提供</a:t>
            </a:r>
            <a:r>
              <a:rPr lang="zh-CN" altLang="en-US" sz="3000" b="1" u="sng" dirty="0">
                <a:solidFill>
                  <a:srgbClr val="C00000"/>
                </a:solidFill>
                <a:effectLst>
                  <a:outerShdw blurRad="38100" dist="38100" dir="2700000" algn="tl">
                    <a:srgbClr val="000000">
                      <a:alpha val="43137"/>
                    </a:srgbClr>
                  </a:outerShdw>
                </a:effectLst>
                <a:latin typeface="华文仿宋" panose="02010600040101010101" pitchFamily="2" charset="-122"/>
                <a:ea typeface="华文仿宋" panose="02010600040101010101" pitchFamily="2" charset="-122"/>
              </a:rPr>
              <a:t>智能检索</a:t>
            </a:r>
            <a:r>
              <a:rPr lang="zh-CN" altLang="en-US" sz="3000" b="1" dirty="0">
                <a:solidFill>
                  <a:srgbClr val="C00000"/>
                </a:solidFill>
                <a:latin typeface="华文仿宋" panose="02010600040101010101" pitchFamily="2" charset="-122"/>
                <a:ea typeface="华文仿宋" panose="02010600040101010101" pitchFamily="2" charset="-122"/>
              </a:rPr>
              <a:t>和</a:t>
            </a:r>
            <a:r>
              <a:rPr lang="zh-CN" altLang="en-US" sz="3000" b="1" u="sng" dirty="0">
                <a:solidFill>
                  <a:srgbClr val="C00000"/>
                </a:solidFill>
                <a:effectLst>
                  <a:outerShdw blurRad="38100" dist="38100" dir="2700000" algn="tl">
                    <a:srgbClr val="000000">
                      <a:alpha val="43137"/>
                    </a:srgbClr>
                  </a:outerShdw>
                </a:effectLst>
                <a:latin typeface="华文仿宋" panose="02010600040101010101" pitchFamily="2" charset="-122"/>
                <a:ea typeface="华文仿宋" panose="02010600040101010101" pitchFamily="2" charset="-122"/>
              </a:rPr>
              <a:t>多维度分面聚类</a:t>
            </a:r>
            <a:r>
              <a:rPr lang="zh-CN" altLang="en-US" sz="3000" b="1" dirty="0">
                <a:solidFill>
                  <a:srgbClr val="C00000"/>
                </a:solidFill>
                <a:latin typeface="华文仿宋" panose="02010600040101010101" pitchFamily="2" charset="-122"/>
                <a:ea typeface="华文仿宋" panose="02010600040101010101" pitchFamily="2" charset="-122"/>
              </a:rPr>
              <a:t>，帮助用户精准的获取想要的文献资源。</a:t>
            </a:r>
          </a:p>
        </p:txBody>
      </p:sp>
    </p:spTree>
    <p:extLst>
      <p:ext uri="{BB962C8B-B14F-4D97-AF65-F5344CB8AC3E}">
        <p14:creationId xmlns:p14="http://schemas.microsoft.com/office/powerpoint/2010/main" val="2290704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0EEDDF1-1E45-4DA6-B1B3-2ACAF2EE2213}"/>
              </a:ext>
            </a:extLst>
          </p:cNvPr>
          <p:cNvGrpSpPr/>
          <p:nvPr/>
        </p:nvGrpSpPr>
        <p:grpSpPr>
          <a:xfrm>
            <a:off x="285960" y="272303"/>
            <a:ext cx="300773" cy="363071"/>
            <a:chOff x="376518" y="286871"/>
            <a:chExt cx="401030" cy="484094"/>
          </a:xfrm>
          <a:solidFill>
            <a:srgbClr val="C00000"/>
          </a:solidFill>
        </p:grpSpPr>
        <p:sp>
          <p:nvSpPr>
            <p:cNvPr id="2" name="矩形 1">
              <a:extLst>
                <a:ext uri="{FF2B5EF4-FFF2-40B4-BE49-F238E27FC236}">
                  <a16:creationId xmlns:a16="http://schemas.microsoft.com/office/drawing/2014/main" id="{41AC39B1-70CC-487E-8A0F-08810FA9F5B6}"/>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矩形 19">
              <a:extLst>
                <a:ext uri="{FF2B5EF4-FFF2-40B4-BE49-F238E27FC236}">
                  <a16:creationId xmlns:a16="http://schemas.microsoft.com/office/drawing/2014/main" id="{A491D68E-AC57-4695-8A97-10C8792921CE}"/>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grpSp>
        <p:nvGrpSpPr>
          <p:cNvPr id="46" name="组合 45">
            <a:extLst>
              <a:ext uri="{FF2B5EF4-FFF2-40B4-BE49-F238E27FC236}">
                <a16:creationId xmlns:a16="http://schemas.microsoft.com/office/drawing/2014/main" id="{7499E798-6ACF-481E-B771-1D3A11CCFB4D}"/>
              </a:ext>
            </a:extLst>
          </p:cNvPr>
          <p:cNvGrpSpPr/>
          <p:nvPr/>
        </p:nvGrpSpPr>
        <p:grpSpPr>
          <a:xfrm>
            <a:off x="8693348" y="4768172"/>
            <a:ext cx="172046" cy="127397"/>
            <a:chOff x="11723921" y="6442493"/>
            <a:chExt cx="229394" cy="169863"/>
          </a:xfrm>
        </p:grpSpPr>
        <p:cxnSp>
          <p:nvCxnSpPr>
            <p:cNvPr id="47" name="直接连接符 46">
              <a:extLst>
                <a:ext uri="{FF2B5EF4-FFF2-40B4-BE49-F238E27FC236}">
                  <a16:creationId xmlns:a16="http://schemas.microsoft.com/office/drawing/2014/main" id="{0E529379-C8BF-4B34-9B17-D9322824C2C5}"/>
                </a:ext>
              </a:extLst>
            </p:cNvPr>
            <p:cNvCxnSpPr>
              <a:cxnSpLocks/>
            </p:cNvCxnSpPr>
            <p:nvPr/>
          </p:nvCxnSpPr>
          <p:spPr>
            <a:xfrm>
              <a:off x="11838618" y="6442493"/>
              <a:ext cx="114697"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9B264EF-0B21-4225-87B0-680CC175CA0A}"/>
                </a:ext>
              </a:extLst>
            </p:cNvPr>
            <p:cNvCxnSpPr/>
            <p:nvPr/>
          </p:nvCxnSpPr>
          <p:spPr>
            <a:xfrm>
              <a:off x="11723921" y="6527425"/>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483DFBE-AB73-438A-BB93-0B86CDBA4F84}"/>
                </a:ext>
              </a:extLst>
            </p:cNvPr>
            <p:cNvCxnSpPr/>
            <p:nvPr/>
          </p:nvCxnSpPr>
          <p:spPr>
            <a:xfrm>
              <a:off x="11723921" y="6612356"/>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grpSp>
      <p:grpSp>
        <p:nvGrpSpPr>
          <p:cNvPr id="11" name="组合 46">
            <a:extLst>
              <a:ext uri="{FF2B5EF4-FFF2-40B4-BE49-F238E27FC236}">
                <a16:creationId xmlns:a16="http://schemas.microsoft.com/office/drawing/2014/main" id="{471F6FDD-3896-4901-AB4D-FEF9C4244050}"/>
              </a:ext>
            </a:extLst>
          </p:cNvPr>
          <p:cNvGrpSpPr/>
          <p:nvPr/>
        </p:nvGrpSpPr>
        <p:grpSpPr>
          <a:xfrm>
            <a:off x="3440446" y="2005973"/>
            <a:ext cx="3667268" cy="1594463"/>
            <a:chOff x="4706509" y="2552348"/>
            <a:chExt cx="2208398" cy="805101"/>
          </a:xfrm>
          <a:solidFill>
            <a:srgbClr val="C00000"/>
          </a:solidFill>
        </p:grpSpPr>
        <p:sp>
          <p:nvSpPr>
            <p:cNvPr id="12" name="AutoShape 8">
              <a:extLst>
                <a:ext uri="{FF2B5EF4-FFF2-40B4-BE49-F238E27FC236}">
                  <a16:creationId xmlns:a16="http://schemas.microsoft.com/office/drawing/2014/main" id="{DD2E79C9-CA6B-493C-98B0-4D945A883CD2}"/>
                </a:ext>
              </a:extLst>
            </p:cNvPr>
            <p:cNvSpPr>
              <a:spLocks noChangeArrowheads="1"/>
            </p:cNvSpPr>
            <p:nvPr/>
          </p:nvSpPr>
          <p:spPr bwMode="gray">
            <a:xfrm>
              <a:off x="4706509" y="2552348"/>
              <a:ext cx="2208398" cy="805101"/>
            </a:xfrm>
            <a:prstGeom prst="roundRect">
              <a:avLst>
                <a:gd name="adj" fmla="val 19773"/>
              </a:avLst>
            </a:pr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3905"/>
              <a:endParaRPr lang="zh-CN" altLang="en-US" sz="1725">
                <a:solidFill>
                  <a:srgbClr val="FFFFFF"/>
                </a:solidFill>
                <a:latin typeface="微软雅黑" panose="020B0503020204020204" charset="-122"/>
              </a:endParaRPr>
            </a:p>
          </p:txBody>
        </p:sp>
        <p:sp>
          <p:nvSpPr>
            <p:cNvPr id="13" name="Text Box 13">
              <a:extLst>
                <a:ext uri="{FF2B5EF4-FFF2-40B4-BE49-F238E27FC236}">
                  <a16:creationId xmlns:a16="http://schemas.microsoft.com/office/drawing/2014/main" id="{221E221B-ABF1-45CC-96A4-9DE81BD9D1FC}"/>
                </a:ext>
              </a:extLst>
            </p:cNvPr>
            <p:cNvSpPr txBox="1">
              <a:spLocks noChangeArrowheads="1"/>
            </p:cNvSpPr>
            <p:nvPr/>
          </p:nvSpPr>
          <p:spPr bwMode="gray">
            <a:xfrm>
              <a:off x="4824532" y="2762374"/>
              <a:ext cx="1988358" cy="410639"/>
            </a:xfrm>
            <a:prstGeom prst="rect">
              <a:avLst/>
            </a:prstGeom>
            <a:noFill/>
            <a:ln>
              <a:noFill/>
            </a:ln>
            <a:effectLst>
              <a:outerShdw blurRad="444500" dist="254000" dir="8100000" algn="tr" rotWithShape="0">
                <a:prstClr val="black">
                  <a:alpha val="50000"/>
                </a:prstClr>
              </a:outerShdw>
            </a:effectLst>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stStyle>
            <a:p>
              <a:pPr defTabSz="763905"/>
              <a:r>
                <a:rPr lang="zh-CN" altLang="en-US" sz="3150" b="1" dirty="0">
                  <a:solidFill>
                    <a:srgbClr val="FFFFFF">
                      <a:lumMod val="95000"/>
                    </a:srgbClr>
                  </a:solidFill>
                </a:rPr>
                <a:t>大数据分析</a:t>
              </a:r>
            </a:p>
          </p:txBody>
        </p:sp>
      </p:grpSp>
      <p:sp>
        <p:nvSpPr>
          <p:cNvPr id="14" name="标题 2">
            <a:extLst>
              <a:ext uri="{FF2B5EF4-FFF2-40B4-BE49-F238E27FC236}">
                <a16:creationId xmlns:a16="http://schemas.microsoft.com/office/drawing/2014/main" id="{B9B6582D-9948-4EE8-9EDD-B7D9DAB8CF07}"/>
              </a:ext>
            </a:extLst>
          </p:cNvPr>
          <p:cNvSpPr txBox="1">
            <a:spLocks/>
          </p:cNvSpPr>
          <p:nvPr/>
        </p:nvSpPr>
        <p:spPr>
          <a:xfrm>
            <a:off x="685489" y="300181"/>
            <a:ext cx="2623148" cy="6440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微软雅黑" panose="020B0503020204020204" charset="-122"/>
                <a:ea typeface="微软雅黑" panose="020B0503020204020204" charset="-122"/>
              </a:rPr>
              <a:t>超星发现</a:t>
            </a:r>
          </a:p>
        </p:txBody>
      </p:sp>
      <p:grpSp>
        <p:nvGrpSpPr>
          <p:cNvPr id="15" name="组合 37">
            <a:extLst>
              <a:ext uri="{FF2B5EF4-FFF2-40B4-BE49-F238E27FC236}">
                <a16:creationId xmlns:a16="http://schemas.microsoft.com/office/drawing/2014/main" id="{3282C99D-1CAE-4B1A-9772-34F34EA96059}"/>
              </a:ext>
            </a:extLst>
          </p:cNvPr>
          <p:cNvGrpSpPr/>
          <p:nvPr/>
        </p:nvGrpSpPr>
        <p:grpSpPr>
          <a:xfrm>
            <a:off x="1383075" y="2133997"/>
            <a:ext cx="1694119" cy="1338419"/>
            <a:chOff x="3679937" y="1512218"/>
            <a:chExt cx="1905000" cy="1505025"/>
          </a:xfrm>
        </p:grpSpPr>
        <p:sp>
          <p:nvSpPr>
            <p:cNvPr id="16" name="椭圆 15">
              <a:extLst>
                <a:ext uri="{FF2B5EF4-FFF2-40B4-BE49-F238E27FC236}">
                  <a16:creationId xmlns:a16="http://schemas.microsoft.com/office/drawing/2014/main" id="{2C0A01BB-7EF8-423E-B953-B30638584CD5}"/>
                </a:ext>
              </a:extLst>
            </p:cNvPr>
            <p:cNvSpPr/>
            <p:nvPr/>
          </p:nvSpPr>
          <p:spPr>
            <a:xfrm>
              <a:off x="3895972" y="1512218"/>
              <a:ext cx="1505025" cy="1505025"/>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3905"/>
              <a:endParaRPr lang="zh-CN" altLang="en-US" sz="2850">
                <a:solidFill>
                  <a:srgbClr val="FFFFFF"/>
                </a:solidFill>
                <a:latin typeface="微软雅黑" panose="020B0503020204020204" charset="-122"/>
              </a:endParaRPr>
            </a:p>
          </p:txBody>
        </p:sp>
        <p:sp>
          <p:nvSpPr>
            <p:cNvPr id="17" name="Text Box 41">
              <a:extLst>
                <a:ext uri="{FF2B5EF4-FFF2-40B4-BE49-F238E27FC236}">
                  <a16:creationId xmlns:a16="http://schemas.microsoft.com/office/drawing/2014/main" id="{9D76078E-5EC6-407B-A0D2-CE231857C9E9}"/>
                </a:ext>
              </a:extLst>
            </p:cNvPr>
            <p:cNvSpPr txBox="1">
              <a:spLocks noChangeArrowheads="1"/>
            </p:cNvSpPr>
            <p:nvPr/>
          </p:nvSpPr>
          <p:spPr bwMode="auto">
            <a:xfrm>
              <a:off x="3679937" y="1883619"/>
              <a:ext cx="1905000" cy="76174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763905"/>
              <a:r>
                <a:rPr lang="en-US" altLang="zh-CN" sz="4725" dirty="0">
                  <a:solidFill>
                    <a:srgbClr val="FFFFFF"/>
                  </a:solidFill>
                </a:rPr>
                <a:t>2</a:t>
              </a:r>
              <a:endParaRPr lang="zh-CN" altLang="en-US" sz="4725" dirty="0">
                <a:solidFill>
                  <a:srgbClr val="FFFFFF"/>
                </a:solidFill>
              </a:endParaRPr>
            </a:p>
          </p:txBody>
        </p:sp>
      </p:grpSp>
    </p:spTree>
    <p:extLst>
      <p:ext uri="{BB962C8B-B14F-4D97-AF65-F5344CB8AC3E}">
        <p14:creationId xmlns:p14="http://schemas.microsoft.com/office/powerpoint/2010/main" val="2919204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3014857" y="1552609"/>
            <a:ext cx="3114286" cy="2085714"/>
          </a:xfrm>
          <a:prstGeom prst="ellipse">
            <a:avLst/>
          </a:prstGeom>
          <a:ln>
            <a:noFill/>
          </a:ln>
          <a:effectLst>
            <a:softEdge rad="112500"/>
          </a:effectLst>
        </p:spPr>
      </p:pic>
      <p:sp>
        <p:nvSpPr>
          <p:cNvPr id="31" name="文本框 30"/>
          <p:cNvSpPr txBox="1"/>
          <p:nvPr/>
        </p:nvSpPr>
        <p:spPr>
          <a:xfrm>
            <a:off x="8048367" y="4886298"/>
            <a:ext cx="1252151" cy="215444"/>
          </a:xfrm>
          <a:prstGeom prst="rect">
            <a:avLst/>
          </a:prstGeom>
          <a:noFill/>
        </p:spPr>
        <p:txBody>
          <a:bodyPr wrap="square" rtlCol="0">
            <a:spAutoFit/>
          </a:bodyPr>
          <a:lstStyle/>
          <a:p>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图片来自百度</a:t>
            </a:r>
          </a:p>
        </p:txBody>
      </p:sp>
      <p:sp>
        <p:nvSpPr>
          <p:cNvPr id="2" name="文本框 1"/>
          <p:cNvSpPr txBox="1"/>
          <p:nvPr/>
        </p:nvSpPr>
        <p:spPr>
          <a:xfrm>
            <a:off x="2612116" y="632607"/>
            <a:ext cx="3919768" cy="646331"/>
          </a:xfrm>
          <a:prstGeom prst="rect">
            <a:avLst/>
          </a:prstGeom>
          <a:noFill/>
        </p:spPr>
        <p:txBody>
          <a:bodyPr wrap="square" rtlCol="0">
            <a:spAutoFit/>
          </a:bodyPr>
          <a:lstStyle/>
          <a:p>
            <a:pPr algn="ctr"/>
            <a:r>
              <a:rPr lang="zh-CN" altLang="en-US" sz="3600" dirty="0">
                <a:solidFill>
                  <a:srgbClr val="FF5050"/>
                </a:solidFill>
                <a:latin typeface="微软雅黑" panose="020B0503020204020204" pitchFamily="34" charset="-122"/>
                <a:ea typeface="微软雅黑" panose="020B0503020204020204" pitchFamily="34" charset="-122"/>
              </a:rPr>
              <a:t>大数据</a:t>
            </a:r>
          </a:p>
        </p:txBody>
      </p:sp>
      <p:sp>
        <p:nvSpPr>
          <p:cNvPr id="8" name="文本框 7"/>
          <p:cNvSpPr txBox="1"/>
          <p:nvPr/>
        </p:nvSpPr>
        <p:spPr>
          <a:xfrm>
            <a:off x="1497339" y="1446111"/>
            <a:ext cx="2040166" cy="584775"/>
          </a:xfrm>
          <a:prstGeom prst="rect">
            <a:avLst/>
          </a:prstGeom>
          <a:noFill/>
        </p:spPr>
        <p:txBody>
          <a:bodyPr wrap="square" rtlCol="0">
            <a:spAutoFit/>
          </a:bodyPr>
          <a:lstStyle/>
          <a:p>
            <a:r>
              <a:rPr lang="zh-CN" altLang="en-US" sz="3200" dirty="0">
                <a:solidFill>
                  <a:srgbClr val="01ACBE"/>
                </a:solidFill>
                <a:latin typeface="微软雅黑" panose="020B0503020204020204" pitchFamily="34" charset="-122"/>
                <a:ea typeface="微软雅黑" panose="020B0503020204020204" pitchFamily="34" charset="-122"/>
              </a:rPr>
              <a:t>互联网</a:t>
            </a:r>
            <a:r>
              <a:rPr lang="en-US" altLang="zh-CN" sz="3200" dirty="0">
                <a:solidFill>
                  <a:srgbClr val="01ACBE"/>
                </a:solidFill>
                <a:latin typeface="微软雅黑" panose="020B0503020204020204" pitchFamily="34" charset="-122"/>
                <a:ea typeface="微软雅黑" panose="020B0503020204020204" pitchFamily="34" charset="-122"/>
              </a:rPr>
              <a:t>+</a:t>
            </a:r>
            <a:endParaRPr lang="zh-CN" altLang="en-US" sz="3200" dirty="0">
              <a:solidFill>
                <a:srgbClr val="01ACBE"/>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012286" y="2796678"/>
            <a:ext cx="2897466" cy="461665"/>
          </a:xfrm>
          <a:prstGeom prst="rect">
            <a:avLst/>
          </a:prstGeom>
          <a:noFill/>
        </p:spPr>
        <p:txBody>
          <a:bodyPr wrap="square" rtlCol="0">
            <a:spAutoFit/>
          </a:bodyPr>
          <a:lstStyle/>
          <a:p>
            <a:r>
              <a:rPr lang="zh-CN" altLang="en-US" sz="2400" dirty="0">
                <a:solidFill>
                  <a:srgbClr val="FFC000"/>
                </a:solidFill>
                <a:latin typeface="微软雅黑" panose="020B0503020204020204" pitchFamily="34" charset="-122"/>
                <a:ea typeface="微软雅黑" panose="020B0503020204020204" pitchFamily="34" charset="-122"/>
              </a:rPr>
              <a:t>信息化</a:t>
            </a:r>
          </a:p>
        </p:txBody>
      </p:sp>
      <p:sp>
        <p:nvSpPr>
          <p:cNvPr id="10" name="文本框 9"/>
          <p:cNvSpPr txBox="1"/>
          <p:nvPr/>
        </p:nvSpPr>
        <p:spPr>
          <a:xfrm>
            <a:off x="5978139" y="1600196"/>
            <a:ext cx="2512081" cy="523220"/>
          </a:xfrm>
          <a:prstGeom prst="rect">
            <a:avLst/>
          </a:prstGeom>
          <a:noFill/>
        </p:spPr>
        <p:txBody>
          <a:bodyPr wrap="square" rtlCol="0">
            <a:spAutoFit/>
          </a:bodyPr>
          <a:lstStyle/>
          <a:p>
            <a:r>
              <a:rPr lang="zh-CN" altLang="en-US" sz="2800" dirty="0">
                <a:solidFill>
                  <a:srgbClr val="6C407D"/>
                </a:solidFill>
                <a:latin typeface="微软雅黑" panose="020B0503020204020204" pitchFamily="34" charset="-122"/>
                <a:ea typeface="微软雅黑" panose="020B0503020204020204" pitchFamily="34" charset="-122"/>
              </a:rPr>
              <a:t>整合</a:t>
            </a:r>
          </a:p>
        </p:txBody>
      </p:sp>
      <p:sp>
        <p:nvSpPr>
          <p:cNvPr id="11" name="文本框 10"/>
          <p:cNvSpPr txBox="1"/>
          <p:nvPr/>
        </p:nvSpPr>
        <p:spPr>
          <a:xfrm>
            <a:off x="5393225" y="3633159"/>
            <a:ext cx="1738489" cy="400110"/>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2916742" y="3744821"/>
            <a:ext cx="2897466" cy="646331"/>
          </a:xfrm>
          <a:prstGeom prst="rect">
            <a:avLst/>
          </a:prstGeom>
          <a:noFill/>
        </p:spPr>
        <p:txBody>
          <a:bodyPr wrap="square" rtlCol="0">
            <a:spAutoFit/>
          </a:bodyPr>
          <a:lstStyle/>
          <a:p>
            <a:r>
              <a:rPr lang="zh-CN" altLang="en-US" sz="3600" dirty="0">
                <a:latin typeface="微软雅黑" panose="020B0503020204020204" pitchFamily="34" charset="-122"/>
                <a:ea typeface="微软雅黑" panose="020B0503020204020204" pitchFamily="34" charset="-122"/>
              </a:rPr>
              <a:t>碎片化</a:t>
            </a:r>
          </a:p>
        </p:txBody>
      </p:sp>
      <p:sp>
        <p:nvSpPr>
          <p:cNvPr id="13" name="文本框 12"/>
          <p:cNvSpPr txBox="1"/>
          <p:nvPr/>
        </p:nvSpPr>
        <p:spPr>
          <a:xfrm>
            <a:off x="6129143" y="2595466"/>
            <a:ext cx="2897466" cy="584775"/>
          </a:xfrm>
          <a:prstGeom prst="rect">
            <a:avLst/>
          </a:prstGeom>
          <a:noFill/>
        </p:spPr>
        <p:txBody>
          <a:bodyPr wrap="square" rtlCol="0">
            <a:spAutoFit/>
          </a:bodyPr>
          <a:lstStyle/>
          <a:p>
            <a:r>
              <a:rPr lang="zh-CN" altLang="en-US" sz="3200" dirty="0">
                <a:solidFill>
                  <a:srgbClr val="FFB03D"/>
                </a:solidFill>
                <a:latin typeface="微软雅黑" panose="020B0503020204020204" pitchFamily="34" charset="-122"/>
                <a:ea typeface="微软雅黑" panose="020B0503020204020204" pitchFamily="34" charset="-122"/>
              </a:rPr>
              <a:t>知识经济</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 name="组合 98"/>
          <p:cNvGrpSpPr/>
          <p:nvPr/>
        </p:nvGrpSpPr>
        <p:grpSpPr>
          <a:xfrm>
            <a:off x="1630325" y="1027988"/>
            <a:ext cx="2095864" cy="2613314"/>
            <a:chOff x="1630325" y="1027988"/>
            <a:chExt cx="2095864" cy="2613314"/>
          </a:xfrm>
        </p:grpSpPr>
        <p:grpSp>
          <p:nvGrpSpPr>
            <p:cNvPr id="100" name="组合 99"/>
            <p:cNvGrpSpPr/>
            <p:nvPr/>
          </p:nvGrpSpPr>
          <p:grpSpPr>
            <a:xfrm>
              <a:off x="1630325" y="1027988"/>
              <a:ext cx="2095864" cy="2613314"/>
              <a:chOff x="3295850" y="1908877"/>
              <a:chExt cx="3738030" cy="4660916"/>
            </a:xfrm>
          </p:grpSpPr>
          <p:sp>
            <p:nvSpPr>
              <p:cNvPr id="102" name="圆角矩形 101"/>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3"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4" name="圆角矩形 103"/>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5"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101" name="文本框 100"/>
            <p:cNvSpPr txBox="1"/>
            <p:nvPr/>
          </p:nvSpPr>
          <p:spPr>
            <a:xfrm>
              <a:off x="1985058" y="1479214"/>
              <a:ext cx="772855"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超</a:t>
              </a:r>
            </a:p>
          </p:txBody>
        </p:sp>
      </p:grpSp>
      <p:grpSp>
        <p:nvGrpSpPr>
          <p:cNvPr id="106" name="组合 105"/>
          <p:cNvGrpSpPr/>
          <p:nvPr/>
        </p:nvGrpSpPr>
        <p:grpSpPr>
          <a:xfrm>
            <a:off x="3099413" y="1027988"/>
            <a:ext cx="2088642" cy="2613314"/>
            <a:chOff x="3099413" y="1027988"/>
            <a:chExt cx="2088642" cy="2613314"/>
          </a:xfrm>
        </p:grpSpPr>
        <p:grpSp>
          <p:nvGrpSpPr>
            <p:cNvPr id="107" name="组合 106"/>
            <p:cNvGrpSpPr/>
            <p:nvPr/>
          </p:nvGrpSpPr>
          <p:grpSpPr>
            <a:xfrm>
              <a:off x="3099413" y="1027988"/>
              <a:ext cx="2088642" cy="2613314"/>
              <a:chOff x="3295850" y="1895995"/>
              <a:chExt cx="3725149" cy="4660916"/>
            </a:xfrm>
          </p:grpSpPr>
          <p:sp>
            <p:nvSpPr>
              <p:cNvPr id="109" name="圆角矩形 108"/>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0"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1" name="圆角矩形 110"/>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2"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108" name="文本框 107"/>
            <p:cNvSpPr txBox="1"/>
            <p:nvPr/>
          </p:nvSpPr>
          <p:spPr>
            <a:xfrm>
              <a:off x="3435010" y="1483285"/>
              <a:ext cx="804376"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星</a:t>
              </a:r>
            </a:p>
          </p:txBody>
        </p:sp>
      </p:grpSp>
      <p:grpSp>
        <p:nvGrpSpPr>
          <p:cNvPr id="113" name="组合 112"/>
          <p:cNvGrpSpPr/>
          <p:nvPr/>
        </p:nvGrpSpPr>
        <p:grpSpPr>
          <a:xfrm>
            <a:off x="4589518" y="1003554"/>
            <a:ext cx="2088642" cy="2613314"/>
            <a:chOff x="4589518" y="1003554"/>
            <a:chExt cx="2088642" cy="2613314"/>
          </a:xfrm>
        </p:grpSpPr>
        <p:grpSp>
          <p:nvGrpSpPr>
            <p:cNvPr id="114" name="组合 113"/>
            <p:cNvGrpSpPr/>
            <p:nvPr/>
          </p:nvGrpSpPr>
          <p:grpSpPr>
            <a:xfrm>
              <a:off x="4589518" y="1003554"/>
              <a:ext cx="2088642" cy="2613314"/>
              <a:chOff x="3295850" y="1895995"/>
              <a:chExt cx="3725149" cy="4660916"/>
            </a:xfrm>
          </p:grpSpPr>
          <p:sp>
            <p:nvSpPr>
              <p:cNvPr id="116" name="圆角矩形 115"/>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7"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8" name="圆角矩形 117"/>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9"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115" name="文本框 114"/>
            <p:cNvSpPr txBox="1"/>
            <p:nvPr/>
          </p:nvSpPr>
          <p:spPr>
            <a:xfrm>
              <a:off x="4944235" y="1483284"/>
              <a:ext cx="785256"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发</a:t>
              </a:r>
            </a:p>
          </p:txBody>
        </p:sp>
      </p:grpSp>
      <p:grpSp>
        <p:nvGrpSpPr>
          <p:cNvPr id="120" name="组合 119"/>
          <p:cNvGrpSpPr/>
          <p:nvPr/>
        </p:nvGrpSpPr>
        <p:grpSpPr>
          <a:xfrm>
            <a:off x="6054605" y="1003554"/>
            <a:ext cx="2088642" cy="2613314"/>
            <a:chOff x="6054605" y="1003554"/>
            <a:chExt cx="2088642" cy="2613314"/>
          </a:xfrm>
        </p:grpSpPr>
        <p:grpSp>
          <p:nvGrpSpPr>
            <p:cNvPr id="121" name="组合 120"/>
            <p:cNvGrpSpPr/>
            <p:nvPr/>
          </p:nvGrpSpPr>
          <p:grpSpPr>
            <a:xfrm>
              <a:off x="6054605" y="1003554"/>
              <a:ext cx="2088642" cy="2613314"/>
              <a:chOff x="3295850" y="1895995"/>
              <a:chExt cx="3725149" cy="4660916"/>
            </a:xfrm>
          </p:grpSpPr>
          <p:sp>
            <p:nvSpPr>
              <p:cNvPr id="123" name="圆角矩形 122"/>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4"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5" name="圆角矩形 124"/>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6"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77468A"/>
                  </a:gs>
                  <a:gs pos="100000">
                    <a:srgbClr val="553363"/>
                  </a:gs>
                </a:gsLst>
                <a:lin ang="2700000" scaled="1"/>
                <a:tileRect/>
              </a:gradFill>
              <a:ln w="25400">
                <a:gradFill flip="none" rotWithShape="1">
                  <a:gsLst>
                    <a:gs pos="100000">
                      <a:srgbClr val="8F54A6"/>
                    </a:gs>
                    <a:gs pos="0">
                      <a:srgbClr val="4A2C56"/>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122" name="文本框 121"/>
            <p:cNvSpPr txBox="1"/>
            <p:nvPr/>
          </p:nvSpPr>
          <p:spPr>
            <a:xfrm>
              <a:off x="6429759" y="1463128"/>
              <a:ext cx="819633"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现</a:t>
              </a:r>
            </a:p>
          </p:txBody>
        </p:sp>
      </p:grpSp>
      <p:sp>
        <p:nvSpPr>
          <p:cNvPr id="127" name="TextBox 37"/>
          <p:cNvSpPr txBox="1"/>
          <p:nvPr/>
        </p:nvSpPr>
        <p:spPr>
          <a:xfrm>
            <a:off x="2732487" y="3730242"/>
            <a:ext cx="3833101"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2B3C1"/>
                </a:solidFill>
                <a:effectLst/>
                <a:uLnTx/>
                <a:uFillTx/>
                <a:latin typeface="微软雅黑" panose="020B0503020204020204" pitchFamily="34" charset="-122"/>
                <a:ea typeface="微软雅黑" panose="020B0503020204020204" pitchFamily="34" charset="-122"/>
                <a:cs typeface="+mn-cs"/>
              </a:rPr>
              <a:t>查阅资源  课题研究  论文考研  成果统计</a:t>
            </a:r>
          </a:p>
        </p:txBody>
      </p:sp>
      <p:sp>
        <p:nvSpPr>
          <p:cNvPr id="129" name="圆角矩形 128"/>
          <p:cNvSpPr/>
          <p:nvPr/>
        </p:nvSpPr>
        <p:spPr>
          <a:xfrm>
            <a:off x="1991871" y="3082292"/>
            <a:ext cx="4962545" cy="504056"/>
          </a:xfrm>
          <a:prstGeom prst="roundRect">
            <a:avLst>
              <a:gd name="adj" fmla="val 42270"/>
            </a:avLst>
          </a:prstGeom>
          <a:gradFill>
            <a:gsLst>
              <a:gs pos="99000">
                <a:schemeClr val="bg1"/>
              </a:gs>
              <a:gs pos="0">
                <a:schemeClr val="bg1">
                  <a:lumMod val="8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0" name="TextBox 40"/>
          <p:cNvSpPr txBox="1"/>
          <p:nvPr/>
        </p:nvSpPr>
        <p:spPr>
          <a:xfrm>
            <a:off x="2635895" y="3167199"/>
            <a:ext cx="3877985" cy="369332"/>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5050"/>
                </a:solidFill>
                <a:effectLst/>
                <a:uLnTx/>
                <a:uFillTx/>
                <a:latin typeface="微软雅黑" panose="020B0503020204020204" pitchFamily="34" charset="-122"/>
                <a:ea typeface="微软雅黑" panose="020B0503020204020204" pitchFamily="34" charset="-122"/>
                <a:cs typeface="+mn-cs"/>
              </a:rPr>
              <a:t>读者知识发现服务的一站式解决方案</a:t>
            </a:r>
          </a:p>
        </p:txBody>
      </p:sp>
      <p:grpSp>
        <p:nvGrpSpPr>
          <p:cNvPr id="131" name="组合 130"/>
          <p:cNvGrpSpPr/>
          <p:nvPr/>
        </p:nvGrpSpPr>
        <p:grpSpPr>
          <a:xfrm>
            <a:off x="1831438" y="3075817"/>
            <a:ext cx="720079" cy="574619"/>
            <a:chOff x="899592" y="2377261"/>
            <a:chExt cx="720079" cy="574619"/>
          </a:xfrm>
          <a:effectLst>
            <a:outerShdw blurRad="50800" dist="38100" dir="2700000" algn="tl" rotWithShape="0">
              <a:prstClr val="black">
                <a:alpha val="40000"/>
              </a:prstClr>
            </a:outerShdw>
          </a:effectLst>
        </p:grpSpPr>
        <p:sp>
          <p:nvSpPr>
            <p:cNvPr id="132" name="圆角矩形 131"/>
            <p:cNvSpPr/>
            <p:nvPr/>
          </p:nvSpPr>
          <p:spPr>
            <a:xfrm>
              <a:off x="899592" y="2377261"/>
              <a:ext cx="720079" cy="574619"/>
            </a:xfrm>
            <a:prstGeom prst="roundRect">
              <a:avLst>
                <a:gd name="adj" fmla="val 42270"/>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133" name="圆角矩形 132"/>
            <p:cNvSpPr/>
            <p:nvPr/>
          </p:nvSpPr>
          <p:spPr>
            <a:xfrm>
              <a:off x="920241" y="2397813"/>
              <a:ext cx="681258" cy="533516"/>
            </a:xfrm>
            <a:prstGeom prst="roundRect">
              <a:avLst>
                <a:gd name="adj" fmla="val 42270"/>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pic>
        <p:nvPicPr>
          <p:cNvPr id="134" name="Picture 2" descr="C:\Users\Administrator\Desktop\手.png"/>
          <p:cNvPicPr>
            <a:picLocks noChangeAspect="1" noChangeArrowheads="1"/>
          </p:cNvPicPr>
          <p:nvPr/>
        </p:nvPicPr>
        <p:blipFill>
          <a:blip r:embed="rId3"/>
          <a:srcRect/>
          <a:stretch>
            <a:fillRect/>
          </a:stretch>
        </p:blipFill>
        <p:spPr bwMode="auto">
          <a:xfrm flipH="1">
            <a:off x="1710429" y="3285552"/>
            <a:ext cx="2959860" cy="2876318"/>
          </a:xfrm>
          <a:prstGeom prst="rect">
            <a:avLst/>
          </a:prstGeom>
          <a:noFill/>
        </p:spPr>
      </p:pic>
      <p:sp>
        <p:nvSpPr>
          <p:cNvPr id="135" name="Freeform 5"/>
          <p:cNvSpPr/>
          <p:nvPr/>
        </p:nvSpPr>
        <p:spPr bwMode="auto">
          <a:xfrm rot="10800000">
            <a:off x="8242371" y="1103460"/>
            <a:ext cx="239180" cy="21198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6" name="Freeform 5"/>
          <p:cNvSpPr/>
          <p:nvPr/>
        </p:nvSpPr>
        <p:spPr bwMode="auto">
          <a:xfrm rot="10800000">
            <a:off x="6071842" y="1049999"/>
            <a:ext cx="210992" cy="18700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7" name="Freeform 5"/>
          <p:cNvSpPr/>
          <p:nvPr/>
        </p:nvSpPr>
        <p:spPr bwMode="auto">
          <a:xfrm rot="10800000">
            <a:off x="7742892" y="1932175"/>
            <a:ext cx="118950" cy="10542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8" name="Freeform 5"/>
          <p:cNvSpPr/>
          <p:nvPr/>
        </p:nvSpPr>
        <p:spPr bwMode="auto">
          <a:xfrm rot="10800000">
            <a:off x="4375925" y="2569330"/>
            <a:ext cx="213593" cy="18930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77468A"/>
              </a:gs>
              <a:gs pos="100000">
                <a:srgbClr val="553363"/>
              </a:gs>
            </a:gsLst>
            <a:lin ang="2700000" scaled="1"/>
            <a:tileRect/>
          </a:gradFill>
          <a:ln w="25400">
            <a:gradFill flip="none" rotWithShape="1">
              <a:gsLst>
                <a:gs pos="100000">
                  <a:srgbClr val="8F54A6"/>
                </a:gs>
                <a:gs pos="0">
                  <a:srgbClr val="4A2C56"/>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9" name="Freeform 5"/>
          <p:cNvSpPr/>
          <p:nvPr/>
        </p:nvSpPr>
        <p:spPr bwMode="auto">
          <a:xfrm rot="10800000">
            <a:off x="5880039" y="2554121"/>
            <a:ext cx="195587" cy="17334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0" name="Freeform 5"/>
          <p:cNvSpPr/>
          <p:nvPr/>
        </p:nvSpPr>
        <p:spPr bwMode="auto">
          <a:xfrm rot="10800000">
            <a:off x="8022776" y="2209273"/>
            <a:ext cx="210992" cy="18700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1" name="Freeform 5"/>
          <p:cNvSpPr/>
          <p:nvPr/>
        </p:nvSpPr>
        <p:spPr bwMode="auto">
          <a:xfrm rot="10800000">
            <a:off x="1052312" y="946436"/>
            <a:ext cx="213593" cy="18930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77468A"/>
              </a:gs>
              <a:gs pos="100000">
                <a:srgbClr val="553363"/>
              </a:gs>
            </a:gsLst>
            <a:lin ang="2700000" scaled="1"/>
            <a:tileRect/>
          </a:gradFill>
          <a:ln w="25400">
            <a:gradFill flip="none" rotWithShape="1">
              <a:gsLst>
                <a:gs pos="100000">
                  <a:srgbClr val="8F54A6"/>
                </a:gs>
                <a:gs pos="0">
                  <a:srgbClr val="4A2C56"/>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2" name="Freeform 5"/>
          <p:cNvSpPr/>
          <p:nvPr/>
        </p:nvSpPr>
        <p:spPr bwMode="auto">
          <a:xfrm rot="10800000">
            <a:off x="2980642" y="1342435"/>
            <a:ext cx="195587" cy="17334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3" name="Freeform 5"/>
          <p:cNvSpPr/>
          <p:nvPr/>
        </p:nvSpPr>
        <p:spPr bwMode="auto">
          <a:xfrm rot="10800000">
            <a:off x="1360213" y="1833919"/>
            <a:ext cx="136710" cy="12116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4" name="Freeform 5"/>
          <p:cNvSpPr/>
          <p:nvPr/>
        </p:nvSpPr>
        <p:spPr bwMode="auto">
          <a:xfrm rot="10800000">
            <a:off x="995851" y="2287636"/>
            <a:ext cx="202443" cy="17942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45" name="Picture 3" descr="D:\360data\重要数据\桌面\未标题-1.png"/>
          <p:cNvPicPr>
            <a:picLocks noChangeAspect="1" noChangeArrowheads="1"/>
          </p:cNvPicPr>
          <p:nvPr/>
        </p:nvPicPr>
        <p:blipFill>
          <a:blip r:embed="rId4"/>
          <a:srcRect/>
          <a:stretch>
            <a:fillRect/>
          </a:stretch>
        </p:blipFill>
        <p:spPr bwMode="auto">
          <a:xfrm>
            <a:off x="4248459" y="1295963"/>
            <a:ext cx="3149031" cy="4232459"/>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 descr="D:\360data\重要数据\桌面\未标题2-1.png"/>
          <p:cNvPicPr>
            <a:picLocks noChangeAspect="1" noChangeArrowheads="1"/>
          </p:cNvPicPr>
          <p:nvPr/>
        </p:nvPicPr>
        <p:blipFill>
          <a:blip r:embed="rId5"/>
          <a:srcRect/>
          <a:stretch>
            <a:fillRect/>
          </a:stretch>
        </p:blipFill>
        <p:spPr bwMode="auto">
          <a:xfrm>
            <a:off x="1345651" y="1268415"/>
            <a:ext cx="3250286" cy="427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324770"/>
      </p:ext>
    </p:extLst>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additive="base">
                                        <p:cTn id="7" dur="500" fill="hold"/>
                                        <p:tgtEl>
                                          <p:spTgt spid="145"/>
                                        </p:tgtEl>
                                        <p:attrNameLst>
                                          <p:attrName>ppt_x</p:attrName>
                                        </p:attrNameLst>
                                      </p:cBhvr>
                                      <p:tavLst>
                                        <p:tav tm="0">
                                          <p:val>
                                            <p:strVal val="#ppt_x"/>
                                          </p:val>
                                        </p:tav>
                                        <p:tav tm="100000">
                                          <p:val>
                                            <p:strVal val="#ppt_x"/>
                                          </p:val>
                                        </p:tav>
                                      </p:tavLst>
                                    </p:anim>
                                    <p:anim calcmode="lin" valueType="num">
                                      <p:cBhvr additive="base">
                                        <p:cTn id="8" dur="500" fill="hold"/>
                                        <p:tgtEl>
                                          <p:spTgt spid="14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46"/>
                                        </p:tgtEl>
                                        <p:attrNameLst>
                                          <p:attrName>style.visibility</p:attrName>
                                        </p:attrNameLst>
                                      </p:cBhvr>
                                      <p:to>
                                        <p:strVal val="visible"/>
                                      </p:to>
                                    </p:set>
                                    <p:anim calcmode="lin" valueType="num">
                                      <p:cBhvr additive="base">
                                        <p:cTn id="11" dur="500" fill="hold"/>
                                        <p:tgtEl>
                                          <p:spTgt spid="146"/>
                                        </p:tgtEl>
                                        <p:attrNameLst>
                                          <p:attrName>ppt_x</p:attrName>
                                        </p:attrNameLst>
                                      </p:cBhvr>
                                      <p:tavLst>
                                        <p:tav tm="0">
                                          <p:val>
                                            <p:strVal val="#ppt_x"/>
                                          </p:val>
                                        </p:tav>
                                        <p:tav tm="100000">
                                          <p:val>
                                            <p:strVal val="#ppt_x"/>
                                          </p:val>
                                        </p:tav>
                                      </p:tavLst>
                                    </p:anim>
                                    <p:anim calcmode="lin" valueType="num">
                                      <p:cBhvr additive="base">
                                        <p:cTn id="12" dur="500" fill="hold"/>
                                        <p:tgtEl>
                                          <p:spTgt spid="146"/>
                                        </p:tgtEl>
                                        <p:attrNameLst>
                                          <p:attrName>ppt_y</p:attrName>
                                        </p:attrNameLst>
                                      </p:cBhvr>
                                      <p:tavLst>
                                        <p:tav tm="0">
                                          <p:val>
                                            <p:strVal val="1+#ppt_h/2"/>
                                          </p:val>
                                        </p:tav>
                                        <p:tav tm="100000">
                                          <p:val>
                                            <p:strVal val="#ppt_y"/>
                                          </p:val>
                                        </p:tav>
                                      </p:tavLst>
                                    </p:anim>
                                  </p:childTnLst>
                                </p:cTn>
                              </p:par>
                              <p:par>
                                <p:cTn id="13" presetID="63" presetClass="path" presetSubtype="0" fill="hold" nodeType="withEffect">
                                  <p:stCondLst>
                                    <p:cond delay="500"/>
                                  </p:stCondLst>
                                  <p:childTnLst>
                                    <p:animMotion origin="layout" path="M -4.16667E-6 -3.45679E-6 L 0.33334 -3.45679E-6 " pathEditMode="relative" rAng="0" ptsTypes="AA">
                                      <p:cBhvr>
                                        <p:cTn id="14" dur="500" fill="hold"/>
                                        <p:tgtEl>
                                          <p:spTgt spid="145"/>
                                        </p:tgtEl>
                                        <p:attrNameLst>
                                          <p:attrName>ppt_x</p:attrName>
                                          <p:attrName>ppt_y</p:attrName>
                                        </p:attrNameLst>
                                      </p:cBhvr>
                                      <p:rCtr x="16667" y="0"/>
                                    </p:animMotion>
                                  </p:childTnLst>
                                </p:cTn>
                              </p:par>
                              <p:par>
                                <p:cTn id="15" presetID="35" presetClass="path" presetSubtype="0" fill="hold" nodeType="withEffect">
                                  <p:stCondLst>
                                    <p:cond delay="500"/>
                                  </p:stCondLst>
                                  <p:childTnLst>
                                    <p:animMotion origin="layout" path="M -4.16667E-6 4.19753E-6 L -0.33333 4.19753E-6 " pathEditMode="relative" rAng="0" ptsTypes="AA">
                                      <p:cBhvr>
                                        <p:cTn id="16" dur="500" fill="hold"/>
                                        <p:tgtEl>
                                          <p:spTgt spid="146"/>
                                        </p:tgtEl>
                                        <p:attrNameLst>
                                          <p:attrName>ppt_x</p:attrName>
                                          <p:attrName>ppt_y</p:attrName>
                                        </p:attrNameLst>
                                      </p:cBhvr>
                                      <p:rCtr x="-16667" y="0"/>
                                    </p:animMotion>
                                  </p:childTnLst>
                                </p:cTn>
                              </p:par>
                              <p:par>
                                <p:cTn id="17" presetID="10" presetClass="exit" presetSubtype="0" fill="hold" nodeType="withEffect">
                                  <p:stCondLst>
                                    <p:cond delay="700"/>
                                  </p:stCondLst>
                                  <p:childTnLst>
                                    <p:animEffect transition="out" filter="fade">
                                      <p:cBhvr>
                                        <p:cTn id="18" dur="300"/>
                                        <p:tgtEl>
                                          <p:spTgt spid="146"/>
                                        </p:tgtEl>
                                      </p:cBhvr>
                                    </p:animEffect>
                                    <p:set>
                                      <p:cBhvr>
                                        <p:cTn id="19" dur="1" fill="hold">
                                          <p:stCondLst>
                                            <p:cond delay="299"/>
                                          </p:stCondLst>
                                        </p:cTn>
                                        <p:tgtEl>
                                          <p:spTgt spid="146"/>
                                        </p:tgtEl>
                                        <p:attrNameLst>
                                          <p:attrName>style.visibility</p:attrName>
                                        </p:attrNameLst>
                                      </p:cBhvr>
                                      <p:to>
                                        <p:strVal val="hidden"/>
                                      </p:to>
                                    </p:set>
                                  </p:childTnLst>
                                </p:cTn>
                              </p:par>
                              <p:par>
                                <p:cTn id="20" presetID="10" presetClass="exit" presetSubtype="0" fill="hold" nodeType="withEffect">
                                  <p:stCondLst>
                                    <p:cond delay="700"/>
                                  </p:stCondLst>
                                  <p:childTnLst>
                                    <p:animEffect transition="out" filter="fade">
                                      <p:cBhvr>
                                        <p:cTn id="21" dur="300"/>
                                        <p:tgtEl>
                                          <p:spTgt spid="145"/>
                                        </p:tgtEl>
                                      </p:cBhvr>
                                    </p:animEffect>
                                    <p:set>
                                      <p:cBhvr>
                                        <p:cTn id="22" dur="1" fill="hold">
                                          <p:stCondLst>
                                            <p:cond delay="299"/>
                                          </p:stCondLst>
                                        </p:cTn>
                                        <p:tgtEl>
                                          <p:spTgt spid="145"/>
                                        </p:tgtEl>
                                        <p:attrNameLst>
                                          <p:attrName>style.visibility</p:attrName>
                                        </p:attrNameLst>
                                      </p:cBhvr>
                                      <p:to>
                                        <p:strVal val="hidden"/>
                                      </p:to>
                                    </p:set>
                                  </p:childTnLst>
                                </p:cTn>
                              </p:par>
                            </p:childTnLst>
                          </p:cTn>
                        </p:par>
                        <p:par>
                          <p:cTn id="23" fill="hold">
                            <p:stCondLst>
                              <p:cond delay="500"/>
                            </p:stCondLst>
                            <p:childTnLst>
                              <p:par>
                                <p:cTn id="24" presetID="23" presetClass="entr" presetSubtype="288" fill="hold" nodeType="afterEffect">
                                  <p:stCondLst>
                                    <p:cond delay="0"/>
                                  </p:stCondLst>
                                  <p:childTnLst>
                                    <p:set>
                                      <p:cBhvr>
                                        <p:cTn id="25" dur="1" fill="hold">
                                          <p:stCondLst>
                                            <p:cond delay="0"/>
                                          </p:stCondLst>
                                        </p:cTn>
                                        <p:tgtEl>
                                          <p:spTgt spid="99"/>
                                        </p:tgtEl>
                                        <p:attrNameLst>
                                          <p:attrName>style.visibility</p:attrName>
                                        </p:attrNameLst>
                                      </p:cBhvr>
                                      <p:to>
                                        <p:strVal val="visible"/>
                                      </p:to>
                                    </p:set>
                                    <p:anim calcmode="lin" valueType="num">
                                      <p:cBhvr>
                                        <p:cTn id="26" dur="500" fill="hold"/>
                                        <p:tgtEl>
                                          <p:spTgt spid="99"/>
                                        </p:tgtEl>
                                        <p:attrNameLst>
                                          <p:attrName>ppt_w</p:attrName>
                                        </p:attrNameLst>
                                      </p:cBhvr>
                                      <p:tavLst>
                                        <p:tav tm="0">
                                          <p:val>
                                            <p:strVal val="4/3*#ppt_w"/>
                                          </p:val>
                                        </p:tav>
                                        <p:tav tm="100000">
                                          <p:val>
                                            <p:strVal val="#ppt_w"/>
                                          </p:val>
                                        </p:tav>
                                      </p:tavLst>
                                    </p:anim>
                                    <p:anim calcmode="lin" valueType="num">
                                      <p:cBhvr>
                                        <p:cTn id="27" dur="500" fill="hold"/>
                                        <p:tgtEl>
                                          <p:spTgt spid="99"/>
                                        </p:tgtEl>
                                        <p:attrNameLst>
                                          <p:attrName>ppt_h</p:attrName>
                                        </p:attrNameLst>
                                      </p:cBhvr>
                                      <p:tavLst>
                                        <p:tav tm="0">
                                          <p:val>
                                            <p:strVal val="4/3*#ppt_h"/>
                                          </p:val>
                                        </p:tav>
                                        <p:tav tm="100000">
                                          <p:val>
                                            <p:strVal val="#ppt_h"/>
                                          </p:val>
                                        </p:tav>
                                      </p:tavLst>
                                    </p:anim>
                                  </p:childTnLst>
                                </p:cTn>
                              </p:par>
                              <p:par>
                                <p:cTn id="28" presetID="23" presetClass="entr" presetSubtype="288" fill="hold" nodeType="withEffect">
                                  <p:stCondLst>
                                    <p:cond delay="0"/>
                                  </p:stCondLst>
                                  <p:childTnLst>
                                    <p:set>
                                      <p:cBhvr>
                                        <p:cTn id="29" dur="1" fill="hold">
                                          <p:stCondLst>
                                            <p:cond delay="0"/>
                                          </p:stCondLst>
                                        </p:cTn>
                                        <p:tgtEl>
                                          <p:spTgt spid="106"/>
                                        </p:tgtEl>
                                        <p:attrNameLst>
                                          <p:attrName>style.visibility</p:attrName>
                                        </p:attrNameLst>
                                      </p:cBhvr>
                                      <p:to>
                                        <p:strVal val="visible"/>
                                      </p:to>
                                    </p:set>
                                    <p:anim calcmode="lin" valueType="num">
                                      <p:cBhvr>
                                        <p:cTn id="30" dur="500" fill="hold"/>
                                        <p:tgtEl>
                                          <p:spTgt spid="106"/>
                                        </p:tgtEl>
                                        <p:attrNameLst>
                                          <p:attrName>ppt_w</p:attrName>
                                        </p:attrNameLst>
                                      </p:cBhvr>
                                      <p:tavLst>
                                        <p:tav tm="0">
                                          <p:val>
                                            <p:strVal val="4/3*#ppt_w"/>
                                          </p:val>
                                        </p:tav>
                                        <p:tav tm="100000">
                                          <p:val>
                                            <p:strVal val="#ppt_w"/>
                                          </p:val>
                                        </p:tav>
                                      </p:tavLst>
                                    </p:anim>
                                    <p:anim calcmode="lin" valueType="num">
                                      <p:cBhvr>
                                        <p:cTn id="31" dur="500" fill="hold"/>
                                        <p:tgtEl>
                                          <p:spTgt spid="106"/>
                                        </p:tgtEl>
                                        <p:attrNameLst>
                                          <p:attrName>ppt_h</p:attrName>
                                        </p:attrNameLst>
                                      </p:cBhvr>
                                      <p:tavLst>
                                        <p:tav tm="0">
                                          <p:val>
                                            <p:strVal val="4/3*#ppt_h"/>
                                          </p:val>
                                        </p:tav>
                                        <p:tav tm="100000">
                                          <p:val>
                                            <p:strVal val="#ppt_h"/>
                                          </p:val>
                                        </p:tav>
                                      </p:tavLst>
                                    </p:anim>
                                  </p:childTnLst>
                                </p:cTn>
                              </p:par>
                              <p:par>
                                <p:cTn id="32" presetID="23" presetClass="entr" presetSubtype="288" fill="hold" nodeType="withEffect">
                                  <p:stCondLst>
                                    <p:cond delay="0"/>
                                  </p:stCondLst>
                                  <p:childTnLst>
                                    <p:set>
                                      <p:cBhvr>
                                        <p:cTn id="33" dur="1" fill="hold">
                                          <p:stCondLst>
                                            <p:cond delay="0"/>
                                          </p:stCondLst>
                                        </p:cTn>
                                        <p:tgtEl>
                                          <p:spTgt spid="113"/>
                                        </p:tgtEl>
                                        <p:attrNameLst>
                                          <p:attrName>style.visibility</p:attrName>
                                        </p:attrNameLst>
                                      </p:cBhvr>
                                      <p:to>
                                        <p:strVal val="visible"/>
                                      </p:to>
                                    </p:set>
                                    <p:anim calcmode="lin" valueType="num">
                                      <p:cBhvr>
                                        <p:cTn id="34" dur="500" fill="hold"/>
                                        <p:tgtEl>
                                          <p:spTgt spid="113"/>
                                        </p:tgtEl>
                                        <p:attrNameLst>
                                          <p:attrName>ppt_w</p:attrName>
                                        </p:attrNameLst>
                                      </p:cBhvr>
                                      <p:tavLst>
                                        <p:tav tm="0">
                                          <p:val>
                                            <p:strVal val="4/3*#ppt_w"/>
                                          </p:val>
                                        </p:tav>
                                        <p:tav tm="100000">
                                          <p:val>
                                            <p:strVal val="#ppt_w"/>
                                          </p:val>
                                        </p:tav>
                                      </p:tavLst>
                                    </p:anim>
                                    <p:anim calcmode="lin" valueType="num">
                                      <p:cBhvr>
                                        <p:cTn id="35" dur="500" fill="hold"/>
                                        <p:tgtEl>
                                          <p:spTgt spid="113"/>
                                        </p:tgtEl>
                                        <p:attrNameLst>
                                          <p:attrName>ppt_h</p:attrName>
                                        </p:attrNameLst>
                                      </p:cBhvr>
                                      <p:tavLst>
                                        <p:tav tm="0">
                                          <p:val>
                                            <p:strVal val="4/3*#ppt_h"/>
                                          </p:val>
                                        </p:tav>
                                        <p:tav tm="100000">
                                          <p:val>
                                            <p:strVal val="#ppt_h"/>
                                          </p:val>
                                        </p:tav>
                                      </p:tavLst>
                                    </p:anim>
                                  </p:childTnLst>
                                </p:cTn>
                              </p:par>
                              <p:par>
                                <p:cTn id="36" presetID="23" presetClass="entr" presetSubtype="288" fill="hold" nodeType="withEffect">
                                  <p:stCondLst>
                                    <p:cond delay="0"/>
                                  </p:stCondLst>
                                  <p:childTnLst>
                                    <p:set>
                                      <p:cBhvr>
                                        <p:cTn id="37" dur="1" fill="hold">
                                          <p:stCondLst>
                                            <p:cond delay="0"/>
                                          </p:stCondLst>
                                        </p:cTn>
                                        <p:tgtEl>
                                          <p:spTgt spid="120"/>
                                        </p:tgtEl>
                                        <p:attrNameLst>
                                          <p:attrName>style.visibility</p:attrName>
                                        </p:attrNameLst>
                                      </p:cBhvr>
                                      <p:to>
                                        <p:strVal val="visible"/>
                                      </p:to>
                                    </p:set>
                                    <p:anim calcmode="lin" valueType="num">
                                      <p:cBhvr>
                                        <p:cTn id="38" dur="500" fill="hold"/>
                                        <p:tgtEl>
                                          <p:spTgt spid="120"/>
                                        </p:tgtEl>
                                        <p:attrNameLst>
                                          <p:attrName>ppt_w</p:attrName>
                                        </p:attrNameLst>
                                      </p:cBhvr>
                                      <p:tavLst>
                                        <p:tav tm="0">
                                          <p:val>
                                            <p:strVal val="4/3*#ppt_w"/>
                                          </p:val>
                                        </p:tav>
                                        <p:tav tm="100000">
                                          <p:val>
                                            <p:strVal val="#ppt_w"/>
                                          </p:val>
                                        </p:tav>
                                      </p:tavLst>
                                    </p:anim>
                                    <p:anim calcmode="lin" valueType="num">
                                      <p:cBhvr>
                                        <p:cTn id="39" dur="500" fill="hold"/>
                                        <p:tgtEl>
                                          <p:spTgt spid="120"/>
                                        </p:tgtEl>
                                        <p:attrNameLst>
                                          <p:attrName>ppt_h</p:attrName>
                                        </p:attrNameLst>
                                      </p:cBhvr>
                                      <p:tavLst>
                                        <p:tav tm="0">
                                          <p:val>
                                            <p:strVal val="4/3*#ppt_h"/>
                                          </p:val>
                                        </p:tav>
                                        <p:tav tm="100000">
                                          <p:val>
                                            <p:strVal val="#ppt_h"/>
                                          </p:val>
                                        </p:tav>
                                      </p:tavLst>
                                    </p:anim>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135"/>
                                        </p:tgtEl>
                                        <p:attrNameLst>
                                          <p:attrName>style.visibility</p:attrName>
                                        </p:attrNameLst>
                                      </p:cBhvr>
                                      <p:to>
                                        <p:strVal val="visible"/>
                                      </p:to>
                                    </p:set>
                                    <p:anim calcmode="lin" valueType="num">
                                      <p:cBhvr>
                                        <p:cTn id="43" dur="500" fill="hold"/>
                                        <p:tgtEl>
                                          <p:spTgt spid="135"/>
                                        </p:tgtEl>
                                        <p:attrNameLst>
                                          <p:attrName>ppt_w</p:attrName>
                                        </p:attrNameLst>
                                      </p:cBhvr>
                                      <p:tavLst>
                                        <p:tav tm="0">
                                          <p:val>
                                            <p:fltVal val="0"/>
                                          </p:val>
                                        </p:tav>
                                        <p:tav tm="100000">
                                          <p:val>
                                            <p:strVal val="#ppt_w"/>
                                          </p:val>
                                        </p:tav>
                                      </p:tavLst>
                                    </p:anim>
                                    <p:anim calcmode="lin" valueType="num">
                                      <p:cBhvr>
                                        <p:cTn id="44" dur="500" fill="hold"/>
                                        <p:tgtEl>
                                          <p:spTgt spid="135"/>
                                        </p:tgtEl>
                                        <p:attrNameLst>
                                          <p:attrName>ppt_h</p:attrName>
                                        </p:attrNameLst>
                                      </p:cBhvr>
                                      <p:tavLst>
                                        <p:tav tm="0">
                                          <p:val>
                                            <p:fltVal val="0"/>
                                          </p:val>
                                        </p:tav>
                                        <p:tav tm="100000">
                                          <p:val>
                                            <p:strVal val="#ppt_h"/>
                                          </p:val>
                                        </p:tav>
                                      </p:tavLst>
                                    </p:anim>
                                    <p:animEffect transition="in" filter="fade">
                                      <p:cBhvr>
                                        <p:cTn id="45" dur="500"/>
                                        <p:tgtEl>
                                          <p:spTgt spid="135"/>
                                        </p:tgtEl>
                                      </p:cBhvr>
                                    </p:animEffect>
                                  </p:childTnLst>
                                </p:cTn>
                              </p:par>
                              <p:par>
                                <p:cTn id="46" presetID="53" presetClass="entr" presetSubtype="16" fill="hold" grpId="0" nodeType="withEffect">
                                  <p:stCondLst>
                                    <p:cond delay="100"/>
                                  </p:stCondLst>
                                  <p:childTnLst>
                                    <p:set>
                                      <p:cBhvr>
                                        <p:cTn id="47" dur="1" fill="hold">
                                          <p:stCondLst>
                                            <p:cond delay="0"/>
                                          </p:stCondLst>
                                        </p:cTn>
                                        <p:tgtEl>
                                          <p:spTgt spid="136"/>
                                        </p:tgtEl>
                                        <p:attrNameLst>
                                          <p:attrName>style.visibility</p:attrName>
                                        </p:attrNameLst>
                                      </p:cBhvr>
                                      <p:to>
                                        <p:strVal val="visible"/>
                                      </p:to>
                                    </p:set>
                                    <p:anim calcmode="lin" valueType="num">
                                      <p:cBhvr>
                                        <p:cTn id="48" dur="500" fill="hold"/>
                                        <p:tgtEl>
                                          <p:spTgt spid="136"/>
                                        </p:tgtEl>
                                        <p:attrNameLst>
                                          <p:attrName>ppt_w</p:attrName>
                                        </p:attrNameLst>
                                      </p:cBhvr>
                                      <p:tavLst>
                                        <p:tav tm="0">
                                          <p:val>
                                            <p:fltVal val="0"/>
                                          </p:val>
                                        </p:tav>
                                        <p:tav tm="100000">
                                          <p:val>
                                            <p:strVal val="#ppt_w"/>
                                          </p:val>
                                        </p:tav>
                                      </p:tavLst>
                                    </p:anim>
                                    <p:anim calcmode="lin" valueType="num">
                                      <p:cBhvr>
                                        <p:cTn id="49" dur="500" fill="hold"/>
                                        <p:tgtEl>
                                          <p:spTgt spid="136"/>
                                        </p:tgtEl>
                                        <p:attrNameLst>
                                          <p:attrName>ppt_h</p:attrName>
                                        </p:attrNameLst>
                                      </p:cBhvr>
                                      <p:tavLst>
                                        <p:tav tm="0">
                                          <p:val>
                                            <p:fltVal val="0"/>
                                          </p:val>
                                        </p:tav>
                                        <p:tav tm="100000">
                                          <p:val>
                                            <p:strVal val="#ppt_h"/>
                                          </p:val>
                                        </p:tav>
                                      </p:tavLst>
                                    </p:anim>
                                    <p:animEffect transition="in" filter="fade">
                                      <p:cBhvr>
                                        <p:cTn id="50" dur="500"/>
                                        <p:tgtEl>
                                          <p:spTgt spid="136"/>
                                        </p:tgtEl>
                                      </p:cBhvr>
                                    </p:animEffect>
                                  </p:childTnLst>
                                </p:cTn>
                              </p:par>
                              <p:par>
                                <p:cTn id="51" presetID="53" presetClass="entr" presetSubtype="16" fill="hold" grpId="0" nodeType="withEffect">
                                  <p:stCondLst>
                                    <p:cond delay="200"/>
                                  </p:stCondLst>
                                  <p:childTnLst>
                                    <p:set>
                                      <p:cBhvr>
                                        <p:cTn id="52" dur="1" fill="hold">
                                          <p:stCondLst>
                                            <p:cond delay="0"/>
                                          </p:stCondLst>
                                        </p:cTn>
                                        <p:tgtEl>
                                          <p:spTgt spid="137"/>
                                        </p:tgtEl>
                                        <p:attrNameLst>
                                          <p:attrName>style.visibility</p:attrName>
                                        </p:attrNameLst>
                                      </p:cBhvr>
                                      <p:to>
                                        <p:strVal val="visible"/>
                                      </p:to>
                                    </p:set>
                                    <p:anim calcmode="lin" valueType="num">
                                      <p:cBhvr>
                                        <p:cTn id="53" dur="500" fill="hold"/>
                                        <p:tgtEl>
                                          <p:spTgt spid="137"/>
                                        </p:tgtEl>
                                        <p:attrNameLst>
                                          <p:attrName>ppt_w</p:attrName>
                                        </p:attrNameLst>
                                      </p:cBhvr>
                                      <p:tavLst>
                                        <p:tav tm="0">
                                          <p:val>
                                            <p:fltVal val="0"/>
                                          </p:val>
                                        </p:tav>
                                        <p:tav tm="100000">
                                          <p:val>
                                            <p:strVal val="#ppt_w"/>
                                          </p:val>
                                        </p:tav>
                                      </p:tavLst>
                                    </p:anim>
                                    <p:anim calcmode="lin" valueType="num">
                                      <p:cBhvr>
                                        <p:cTn id="54" dur="500" fill="hold"/>
                                        <p:tgtEl>
                                          <p:spTgt spid="137"/>
                                        </p:tgtEl>
                                        <p:attrNameLst>
                                          <p:attrName>ppt_h</p:attrName>
                                        </p:attrNameLst>
                                      </p:cBhvr>
                                      <p:tavLst>
                                        <p:tav tm="0">
                                          <p:val>
                                            <p:fltVal val="0"/>
                                          </p:val>
                                        </p:tav>
                                        <p:tav tm="100000">
                                          <p:val>
                                            <p:strVal val="#ppt_h"/>
                                          </p:val>
                                        </p:tav>
                                      </p:tavLst>
                                    </p:anim>
                                    <p:animEffect transition="in" filter="fade">
                                      <p:cBhvr>
                                        <p:cTn id="55" dur="500"/>
                                        <p:tgtEl>
                                          <p:spTgt spid="137"/>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38"/>
                                        </p:tgtEl>
                                        <p:attrNameLst>
                                          <p:attrName>style.visibility</p:attrName>
                                        </p:attrNameLst>
                                      </p:cBhvr>
                                      <p:to>
                                        <p:strVal val="visible"/>
                                      </p:to>
                                    </p:set>
                                    <p:anim calcmode="lin" valueType="num">
                                      <p:cBhvr>
                                        <p:cTn id="58" dur="500" fill="hold"/>
                                        <p:tgtEl>
                                          <p:spTgt spid="138"/>
                                        </p:tgtEl>
                                        <p:attrNameLst>
                                          <p:attrName>ppt_w</p:attrName>
                                        </p:attrNameLst>
                                      </p:cBhvr>
                                      <p:tavLst>
                                        <p:tav tm="0">
                                          <p:val>
                                            <p:fltVal val="0"/>
                                          </p:val>
                                        </p:tav>
                                        <p:tav tm="100000">
                                          <p:val>
                                            <p:strVal val="#ppt_w"/>
                                          </p:val>
                                        </p:tav>
                                      </p:tavLst>
                                    </p:anim>
                                    <p:anim calcmode="lin" valueType="num">
                                      <p:cBhvr>
                                        <p:cTn id="59" dur="500" fill="hold"/>
                                        <p:tgtEl>
                                          <p:spTgt spid="138"/>
                                        </p:tgtEl>
                                        <p:attrNameLst>
                                          <p:attrName>ppt_h</p:attrName>
                                        </p:attrNameLst>
                                      </p:cBhvr>
                                      <p:tavLst>
                                        <p:tav tm="0">
                                          <p:val>
                                            <p:fltVal val="0"/>
                                          </p:val>
                                        </p:tav>
                                        <p:tav tm="100000">
                                          <p:val>
                                            <p:strVal val="#ppt_h"/>
                                          </p:val>
                                        </p:tav>
                                      </p:tavLst>
                                    </p:anim>
                                    <p:animEffect transition="in" filter="fade">
                                      <p:cBhvr>
                                        <p:cTn id="60" dur="500"/>
                                        <p:tgtEl>
                                          <p:spTgt spid="138"/>
                                        </p:tgtEl>
                                      </p:cBhvr>
                                    </p:animEffect>
                                  </p:childTnLst>
                                </p:cTn>
                              </p:par>
                              <p:par>
                                <p:cTn id="61" presetID="53" presetClass="entr" presetSubtype="16" fill="hold" grpId="0" nodeType="withEffect">
                                  <p:stCondLst>
                                    <p:cond delay="300"/>
                                  </p:stCondLst>
                                  <p:childTnLst>
                                    <p:set>
                                      <p:cBhvr>
                                        <p:cTn id="62" dur="1" fill="hold">
                                          <p:stCondLst>
                                            <p:cond delay="0"/>
                                          </p:stCondLst>
                                        </p:cTn>
                                        <p:tgtEl>
                                          <p:spTgt spid="139"/>
                                        </p:tgtEl>
                                        <p:attrNameLst>
                                          <p:attrName>style.visibility</p:attrName>
                                        </p:attrNameLst>
                                      </p:cBhvr>
                                      <p:to>
                                        <p:strVal val="visible"/>
                                      </p:to>
                                    </p:set>
                                    <p:anim calcmode="lin" valueType="num">
                                      <p:cBhvr>
                                        <p:cTn id="63" dur="500" fill="hold"/>
                                        <p:tgtEl>
                                          <p:spTgt spid="139"/>
                                        </p:tgtEl>
                                        <p:attrNameLst>
                                          <p:attrName>ppt_w</p:attrName>
                                        </p:attrNameLst>
                                      </p:cBhvr>
                                      <p:tavLst>
                                        <p:tav tm="0">
                                          <p:val>
                                            <p:fltVal val="0"/>
                                          </p:val>
                                        </p:tav>
                                        <p:tav tm="100000">
                                          <p:val>
                                            <p:strVal val="#ppt_w"/>
                                          </p:val>
                                        </p:tav>
                                      </p:tavLst>
                                    </p:anim>
                                    <p:anim calcmode="lin" valueType="num">
                                      <p:cBhvr>
                                        <p:cTn id="64" dur="500" fill="hold"/>
                                        <p:tgtEl>
                                          <p:spTgt spid="139"/>
                                        </p:tgtEl>
                                        <p:attrNameLst>
                                          <p:attrName>ppt_h</p:attrName>
                                        </p:attrNameLst>
                                      </p:cBhvr>
                                      <p:tavLst>
                                        <p:tav tm="0">
                                          <p:val>
                                            <p:fltVal val="0"/>
                                          </p:val>
                                        </p:tav>
                                        <p:tav tm="100000">
                                          <p:val>
                                            <p:strVal val="#ppt_h"/>
                                          </p:val>
                                        </p:tav>
                                      </p:tavLst>
                                    </p:anim>
                                    <p:animEffect transition="in" filter="fade">
                                      <p:cBhvr>
                                        <p:cTn id="65" dur="500"/>
                                        <p:tgtEl>
                                          <p:spTgt spid="139"/>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40"/>
                                        </p:tgtEl>
                                        <p:attrNameLst>
                                          <p:attrName>style.visibility</p:attrName>
                                        </p:attrNameLst>
                                      </p:cBhvr>
                                      <p:to>
                                        <p:strVal val="visible"/>
                                      </p:to>
                                    </p:set>
                                    <p:anim calcmode="lin" valueType="num">
                                      <p:cBhvr>
                                        <p:cTn id="68" dur="500" fill="hold"/>
                                        <p:tgtEl>
                                          <p:spTgt spid="140"/>
                                        </p:tgtEl>
                                        <p:attrNameLst>
                                          <p:attrName>ppt_w</p:attrName>
                                        </p:attrNameLst>
                                      </p:cBhvr>
                                      <p:tavLst>
                                        <p:tav tm="0">
                                          <p:val>
                                            <p:fltVal val="0"/>
                                          </p:val>
                                        </p:tav>
                                        <p:tav tm="100000">
                                          <p:val>
                                            <p:strVal val="#ppt_w"/>
                                          </p:val>
                                        </p:tav>
                                      </p:tavLst>
                                    </p:anim>
                                    <p:anim calcmode="lin" valueType="num">
                                      <p:cBhvr>
                                        <p:cTn id="69" dur="500" fill="hold"/>
                                        <p:tgtEl>
                                          <p:spTgt spid="140"/>
                                        </p:tgtEl>
                                        <p:attrNameLst>
                                          <p:attrName>ppt_h</p:attrName>
                                        </p:attrNameLst>
                                      </p:cBhvr>
                                      <p:tavLst>
                                        <p:tav tm="0">
                                          <p:val>
                                            <p:fltVal val="0"/>
                                          </p:val>
                                        </p:tav>
                                        <p:tav tm="100000">
                                          <p:val>
                                            <p:strVal val="#ppt_h"/>
                                          </p:val>
                                        </p:tav>
                                      </p:tavLst>
                                    </p:anim>
                                    <p:animEffect transition="in" filter="fade">
                                      <p:cBhvr>
                                        <p:cTn id="70" dur="500"/>
                                        <p:tgtEl>
                                          <p:spTgt spid="140"/>
                                        </p:tgtEl>
                                      </p:cBhvr>
                                    </p:animEffect>
                                  </p:childTnLst>
                                </p:cTn>
                              </p:par>
                              <p:par>
                                <p:cTn id="71" presetID="53" presetClass="entr" presetSubtype="16" fill="hold" grpId="0" nodeType="withEffect">
                                  <p:stCondLst>
                                    <p:cond delay="200"/>
                                  </p:stCondLst>
                                  <p:childTnLst>
                                    <p:set>
                                      <p:cBhvr>
                                        <p:cTn id="72" dur="1" fill="hold">
                                          <p:stCondLst>
                                            <p:cond delay="0"/>
                                          </p:stCondLst>
                                        </p:cTn>
                                        <p:tgtEl>
                                          <p:spTgt spid="142"/>
                                        </p:tgtEl>
                                        <p:attrNameLst>
                                          <p:attrName>style.visibility</p:attrName>
                                        </p:attrNameLst>
                                      </p:cBhvr>
                                      <p:to>
                                        <p:strVal val="visible"/>
                                      </p:to>
                                    </p:set>
                                    <p:anim calcmode="lin" valueType="num">
                                      <p:cBhvr>
                                        <p:cTn id="73" dur="500" fill="hold"/>
                                        <p:tgtEl>
                                          <p:spTgt spid="142"/>
                                        </p:tgtEl>
                                        <p:attrNameLst>
                                          <p:attrName>ppt_w</p:attrName>
                                        </p:attrNameLst>
                                      </p:cBhvr>
                                      <p:tavLst>
                                        <p:tav tm="0">
                                          <p:val>
                                            <p:fltVal val="0"/>
                                          </p:val>
                                        </p:tav>
                                        <p:tav tm="100000">
                                          <p:val>
                                            <p:strVal val="#ppt_w"/>
                                          </p:val>
                                        </p:tav>
                                      </p:tavLst>
                                    </p:anim>
                                    <p:anim calcmode="lin" valueType="num">
                                      <p:cBhvr>
                                        <p:cTn id="74" dur="500" fill="hold"/>
                                        <p:tgtEl>
                                          <p:spTgt spid="142"/>
                                        </p:tgtEl>
                                        <p:attrNameLst>
                                          <p:attrName>ppt_h</p:attrName>
                                        </p:attrNameLst>
                                      </p:cBhvr>
                                      <p:tavLst>
                                        <p:tav tm="0">
                                          <p:val>
                                            <p:fltVal val="0"/>
                                          </p:val>
                                        </p:tav>
                                        <p:tav tm="100000">
                                          <p:val>
                                            <p:strVal val="#ppt_h"/>
                                          </p:val>
                                        </p:tav>
                                      </p:tavLst>
                                    </p:anim>
                                    <p:animEffect transition="in" filter="fade">
                                      <p:cBhvr>
                                        <p:cTn id="75" dur="500"/>
                                        <p:tgtEl>
                                          <p:spTgt spid="142"/>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43"/>
                                        </p:tgtEl>
                                        <p:attrNameLst>
                                          <p:attrName>style.visibility</p:attrName>
                                        </p:attrNameLst>
                                      </p:cBhvr>
                                      <p:to>
                                        <p:strVal val="visible"/>
                                      </p:to>
                                    </p:set>
                                    <p:anim calcmode="lin" valueType="num">
                                      <p:cBhvr>
                                        <p:cTn id="78" dur="500" fill="hold"/>
                                        <p:tgtEl>
                                          <p:spTgt spid="143"/>
                                        </p:tgtEl>
                                        <p:attrNameLst>
                                          <p:attrName>ppt_w</p:attrName>
                                        </p:attrNameLst>
                                      </p:cBhvr>
                                      <p:tavLst>
                                        <p:tav tm="0">
                                          <p:val>
                                            <p:fltVal val="0"/>
                                          </p:val>
                                        </p:tav>
                                        <p:tav tm="100000">
                                          <p:val>
                                            <p:strVal val="#ppt_w"/>
                                          </p:val>
                                        </p:tav>
                                      </p:tavLst>
                                    </p:anim>
                                    <p:anim calcmode="lin" valueType="num">
                                      <p:cBhvr>
                                        <p:cTn id="79" dur="500" fill="hold"/>
                                        <p:tgtEl>
                                          <p:spTgt spid="143"/>
                                        </p:tgtEl>
                                        <p:attrNameLst>
                                          <p:attrName>ppt_h</p:attrName>
                                        </p:attrNameLst>
                                      </p:cBhvr>
                                      <p:tavLst>
                                        <p:tav tm="0">
                                          <p:val>
                                            <p:fltVal val="0"/>
                                          </p:val>
                                        </p:tav>
                                        <p:tav tm="100000">
                                          <p:val>
                                            <p:strVal val="#ppt_h"/>
                                          </p:val>
                                        </p:tav>
                                      </p:tavLst>
                                    </p:anim>
                                    <p:animEffect transition="in" filter="fade">
                                      <p:cBhvr>
                                        <p:cTn id="80" dur="500"/>
                                        <p:tgtEl>
                                          <p:spTgt spid="143"/>
                                        </p:tgtEl>
                                      </p:cBhvr>
                                    </p:animEffect>
                                  </p:childTnLst>
                                </p:cTn>
                              </p:par>
                              <p:par>
                                <p:cTn id="81" presetID="53" presetClass="entr" presetSubtype="16" fill="hold" grpId="0" nodeType="withEffect">
                                  <p:stCondLst>
                                    <p:cond delay="300"/>
                                  </p:stCondLst>
                                  <p:childTnLst>
                                    <p:set>
                                      <p:cBhvr>
                                        <p:cTn id="82" dur="1" fill="hold">
                                          <p:stCondLst>
                                            <p:cond delay="0"/>
                                          </p:stCondLst>
                                        </p:cTn>
                                        <p:tgtEl>
                                          <p:spTgt spid="144"/>
                                        </p:tgtEl>
                                        <p:attrNameLst>
                                          <p:attrName>style.visibility</p:attrName>
                                        </p:attrNameLst>
                                      </p:cBhvr>
                                      <p:to>
                                        <p:strVal val="visible"/>
                                      </p:to>
                                    </p:set>
                                    <p:anim calcmode="lin" valueType="num">
                                      <p:cBhvr>
                                        <p:cTn id="83" dur="500" fill="hold"/>
                                        <p:tgtEl>
                                          <p:spTgt spid="144"/>
                                        </p:tgtEl>
                                        <p:attrNameLst>
                                          <p:attrName>ppt_w</p:attrName>
                                        </p:attrNameLst>
                                      </p:cBhvr>
                                      <p:tavLst>
                                        <p:tav tm="0">
                                          <p:val>
                                            <p:fltVal val="0"/>
                                          </p:val>
                                        </p:tav>
                                        <p:tav tm="100000">
                                          <p:val>
                                            <p:strVal val="#ppt_w"/>
                                          </p:val>
                                        </p:tav>
                                      </p:tavLst>
                                    </p:anim>
                                    <p:anim calcmode="lin" valueType="num">
                                      <p:cBhvr>
                                        <p:cTn id="84" dur="500" fill="hold"/>
                                        <p:tgtEl>
                                          <p:spTgt spid="144"/>
                                        </p:tgtEl>
                                        <p:attrNameLst>
                                          <p:attrName>ppt_h</p:attrName>
                                        </p:attrNameLst>
                                      </p:cBhvr>
                                      <p:tavLst>
                                        <p:tav tm="0">
                                          <p:val>
                                            <p:fltVal val="0"/>
                                          </p:val>
                                        </p:tav>
                                        <p:tav tm="100000">
                                          <p:val>
                                            <p:strVal val="#ppt_h"/>
                                          </p:val>
                                        </p:tav>
                                      </p:tavLst>
                                    </p:anim>
                                    <p:animEffect transition="in" filter="fade">
                                      <p:cBhvr>
                                        <p:cTn id="85" dur="500"/>
                                        <p:tgtEl>
                                          <p:spTgt spid="144"/>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41"/>
                                        </p:tgtEl>
                                        <p:attrNameLst>
                                          <p:attrName>style.visibility</p:attrName>
                                        </p:attrNameLst>
                                      </p:cBhvr>
                                      <p:to>
                                        <p:strVal val="visible"/>
                                      </p:to>
                                    </p:set>
                                    <p:anim calcmode="lin" valueType="num">
                                      <p:cBhvr>
                                        <p:cTn id="88" dur="500" fill="hold"/>
                                        <p:tgtEl>
                                          <p:spTgt spid="141"/>
                                        </p:tgtEl>
                                        <p:attrNameLst>
                                          <p:attrName>ppt_w</p:attrName>
                                        </p:attrNameLst>
                                      </p:cBhvr>
                                      <p:tavLst>
                                        <p:tav tm="0">
                                          <p:val>
                                            <p:fltVal val="0"/>
                                          </p:val>
                                        </p:tav>
                                        <p:tav tm="100000">
                                          <p:val>
                                            <p:strVal val="#ppt_w"/>
                                          </p:val>
                                        </p:tav>
                                      </p:tavLst>
                                    </p:anim>
                                    <p:anim calcmode="lin" valueType="num">
                                      <p:cBhvr>
                                        <p:cTn id="89" dur="500" fill="hold"/>
                                        <p:tgtEl>
                                          <p:spTgt spid="141"/>
                                        </p:tgtEl>
                                        <p:attrNameLst>
                                          <p:attrName>ppt_h</p:attrName>
                                        </p:attrNameLst>
                                      </p:cBhvr>
                                      <p:tavLst>
                                        <p:tav tm="0">
                                          <p:val>
                                            <p:fltVal val="0"/>
                                          </p:val>
                                        </p:tav>
                                        <p:tav tm="100000">
                                          <p:val>
                                            <p:strVal val="#ppt_h"/>
                                          </p:val>
                                        </p:tav>
                                      </p:tavLst>
                                    </p:anim>
                                    <p:animEffect transition="in" filter="fade">
                                      <p:cBhvr>
                                        <p:cTn id="90" dur="500"/>
                                        <p:tgtEl>
                                          <p:spTgt spid="141"/>
                                        </p:tgtEl>
                                      </p:cBhvr>
                                    </p:animEffect>
                                  </p:childTnLst>
                                </p:cTn>
                              </p:par>
                            </p:childTnLst>
                          </p:cTn>
                        </p:par>
                        <p:par>
                          <p:cTn id="91" fill="hold">
                            <p:stCondLst>
                              <p:cond delay="1500"/>
                            </p:stCondLst>
                            <p:childTnLst>
                              <p:par>
                                <p:cTn id="92" presetID="10" presetClass="entr" presetSubtype="0" fill="hold" grpId="0" nodeType="afterEffect">
                                  <p:stCondLst>
                                    <p:cond delay="400"/>
                                  </p:stCondLst>
                                  <p:childTnLst>
                                    <p:set>
                                      <p:cBhvr>
                                        <p:cTn id="93" dur="1" fill="hold">
                                          <p:stCondLst>
                                            <p:cond delay="0"/>
                                          </p:stCondLst>
                                        </p:cTn>
                                        <p:tgtEl>
                                          <p:spTgt spid="129"/>
                                        </p:tgtEl>
                                        <p:attrNameLst>
                                          <p:attrName>style.visibility</p:attrName>
                                        </p:attrNameLst>
                                      </p:cBhvr>
                                      <p:to>
                                        <p:strVal val="visible"/>
                                      </p:to>
                                    </p:set>
                                    <p:animEffect transition="in" filter="fade">
                                      <p:cBhvr>
                                        <p:cTn id="94" dur="500"/>
                                        <p:tgtEl>
                                          <p:spTgt spid="129"/>
                                        </p:tgtEl>
                                      </p:cBhvr>
                                    </p:animEffect>
                                  </p:childTnLst>
                                </p:cTn>
                              </p:par>
                              <p:par>
                                <p:cTn id="95" presetID="10" presetClass="entr" presetSubtype="0" fill="hold" nodeType="withEffect">
                                  <p:stCondLst>
                                    <p:cond delay="400"/>
                                  </p:stCondLst>
                                  <p:childTnLst>
                                    <p:set>
                                      <p:cBhvr>
                                        <p:cTn id="96" dur="1" fill="hold">
                                          <p:stCondLst>
                                            <p:cond delay="0"/>
                                          </p:stCondLst>
                                        </p:cTn>
                                        <p:tgtEl>
                                          <p:spTgt spid="131"/>
                                        </p:tgtEl>
                                        <p:attrNameLst>
                                          <p:attrName>style.visibility</p:attrName>
                                        </p:attrNameLst>
                                      </p:cBhvr>
                                      <p:to>
                                        <p:strVal val="visible"/>
                                      </p:to>
                                    </p:set>
                                    <p:animEffect transition="in" filter="fade">
                                      <p:cBhvr>
                                        <p:cTn id="97" dur="500"/>
                                        <p:tgtEl>
                                          <p:spTgt spid="131"/>
                                        </p:tgtEl>
                                      </p:cBhvr>
                                    </p:animEffect>
                                  </p:childTnLst>
                                </p:cTn>
                              </p:par>
                            </p:childTnLst>
                          </p:cTn>
                        </p:par>
                        <p:par>
                          <p:cTn id="98" fill="hold">
                            <p:stCondLst>
                              <p:cond delay="2400"/>
                            </p:stCondLst>
                            <p:childTnLst>
                              <p:par>
                                <p:cTn id="99" presetID="1" presetClass="entr" presetSubtype="0" fill="hold" nodeType="afterEffect">
                                  <p:stCondLst>
                                    <p:cond delay="0"/>
                                  </p:stCondLst>
                                  <p:childTnLst>
                                    <p:set>
                                      <p:cBhvr>
                                        <p:cTn id="100" dur="1" fill="hold">
                                          <p:stCondLst>
                                            <p:cond delay="0"/>
                                          </p:stCondLst>
                                        </p:cTn>
                                        <p:tgtEl>
                                          <p:spTgt spid="131"/>
                                        </p:tgtEl>
                                        <p:attrNameLst>
                                          <p:attrName>style.visibility</p:attrName>
                                        </p:attrNameLst>
                                      </p:cBhvr>
                                      <p:to>
                                        <p:strVal val="visible"/>
                                      </p:to>
                                    </p:set>
                                  </p:childTnLst>
                                </p:cTn>
                              </p:par>
                              <p:par>
                                <p:cTn id="101" presetID="63" presetClass="path" presetSubtype="0" accel="50000" decel="50000" fill="hold" nodeType="withEffect">
                                  <p:stCondLst>
                                    <p:cond delay="0"/>
                                  </p:stCondLst>
                                  <p:childTnLst>
                                    <p:animMotion origin="layout" path="M 0.00677 -0.00463 L 0.5283 -0.00463 " pathEditMode="relative" rAng="0" ptsTypes="AA">
                                      <p:cBhvr>
                                        <p:cTn id="102" dur="2000" fill="hold"/>
                                        <p:tgtEl>
                                          <p:spTgt spid="131"/>
                                        </p:tgtEl>
                                        <p:attrNameLst>
                                          <p:attrName>ppt_x</p:attrName>
                                          <p:attrName>ppt_y</p:attrName>
                                        </p:attrNameLst>
                                      </p:cBhvr>
                                      <p:rCtr x="26076" y="0"/>
                                    </p:animMotion>
                                  </p:childTnLst>
                                </p:cTn>
                              </p:par>
                              <p:par>
                                <p:cTn id="103" presetID="22" presetClass="entr" presetSubtype="8" fill="hold" grpId="0" nodeType="withEffect">
                                  <p:stCondLst>
                                    <p:cond delay="250"/>
                                  </p:stCondLst>
                                  <p:childTnLst>
                                    <p:set>
                                      <p:cBhvr>
                                        <p:cTn id="104" dur="1" fill="hold">
                                          <p:stCondLst>
                                            <p:cond delay="0"/>
                                          </p:stCondLst>
                                        </p:cTn>
                                        <p:tgtEl>
                                          <p:spTgt spid="130"/>
                                        </p:tgtEl>
                                        <p:attrNameLst>
                                          <p:attrName>style.visibility</p:attrName>
                                        </p:attrNameLst>
                                      </p:cBhvr>
                                      <p:to>
                                        <p:strVal val="visible"/>
                                      </p:to>
                                    </p:set>
                                    <p:animEffect transition="in" filter="wipe(left)">
                                      <p:cBhvr>
                                        <p:cTn id="105" dur="1750"/>
                                        <p:tgtEl>
                                          <p:spTgt spid="130"/>
                                        </p:tgtEl>
                                      </p:cBhvr>
                                    </p:animEffect>
                                  </p:childTnLst>
                                </p:cTn>
                              </p:par>
                              <p:par>
                                <p:cTn id="106" presetID="1" presetClass="entr" presetSubtype="0" fill="hold" nodeType="withEffect">
                                  <p:stCondLst>
                                    <p:cond delay="0"/>
                                  </p:stCondLst>
                                  <p:childTnLst>
                                    <p:set>
                                      <p:cBhvr>
                                        <p:cTn id="107" dur="1" fill="hold">
                                          <p:stCondLst>
                                            <p:cond delay="0"/>
                                          </p:stCondLst>
                                        </p:cTn>
                                        <p:tgtEl>
                                          <p:spTgt spid="134"/>
                                        </p:tgtEl>
                                        <p:attrNameLst>
                                          <p:attrName>style.visibility</p:attrName>
                                        </p:attrNameLst>
                                      </p:cBhvr>
                                      <p:to>
                                        <p:strVal val="visible"/>
                                      </p:to>
                                    </p:set>
                                  </p:childTnLst>
                                </p:cTn>
                              </p:par>
                              <p:par>
                                <p:cTn id="108" presetID="63" presetClass="path" presetSubtype="0" accel="50000" decel="50000" fill="hold" nodeType="withEffect">
                                  <p:stCondLst>
                                    <p:cond delay="0"/>
                                  </p:stCondLst>
                                  <p:childTnLst>
                                    <p:animMotion origin="layout" path="M 2.22222E-6 -4.44444E-6 L 0.5335 -4.44444E-6 " pathEditMode="relative" rAng="0" ptsTypes="AA">
                                      <p:cBhvr>
                                        <p:cTn id="109" dur="2000" fill="hold"/>
                                        <p:tgtEl>
                                          <p:spTgt spid="134"/>
                                        </p:tgtEl>
                                        <p:attrNameLst>
                                          <p:attrName>ppt_x</p:attrName>
                                          <p:attrName>ppt_y</p:attrName>
                                        </p:attrNameLst>
                                      </p:cBhvr>
                                      <p:rCtr x="26667" y="0"/>
                                    </p:animMotion>
                                  </p:childTnLst>
                                </p:cTn>
                              </p:par>
                            </p:childTnLst>
                          </p:cTn>
                        </p:par>
                        <p:par>
                          <p:cTn id="110" fill="hold">
                            <p:stCondLst>
                              <p:cond delay="4400"/>
                            </p:stCondLst>
                            <p:childTnLst>
                              <p:par>
                                <p:cTn id="111" presetID="42" presetClass="entr" presetSubtype="0" fill="hold" grpId="0" nodeType="afterEffect">
                                  <p:stCondLst>
                                    <p:cond delay="0"/>
                                  </p:stCondLst>
                                  <p:childTnLst>
                                    <p:set>
                                      <p:cBhvr>
                                        <p:cTn id="112" dur="1" fill="hold">
                                          <p:stCondLst>
                                            <p:cond delay="0"/>
                                          </p:stCondLst>
                                        </p:cTn>
                                        <p:tgtEl>
                                          <p:spTgt spid="127"/>
                                        </p:tgtEl>
                                        <p:attrNameLst>
                                          <p:attrName>style.visibility</p:attrName>
                                        </p:attrNameLst>
                                      </p:cBhvr>
                                      <p:to>
                                        <p:strVal val="visible"/>
                                      </p:to>
                                    </p:set>
                                    <p:animEffect transition="in" filter="fade">
                                      <p:cBhvr>
                                        <p:cTn id="113" dur="1000"/>
                                        <p:tgtEl>
                                          <p:spTgt spid="127"/>
                                        </p:tgtEl>
                                      </p:cBhvr>
                                    </p:animEffect>
                                    <p:anim calcmode="lin" valueType="num">
                                      <p:cBhvr>
                                        <p:cTn id="114" dur="1000" fill="hold"/>
                                        <p:tgtEl>
                                          <p:spTgt spid="127"/>
                                        </p:tgtEl>
                                        <p:attrNameLst>
                                          <p:attrName>ppt_x</p:attrName>
                                        </p:attrNameLst>
                                      </p:cBhvr>
                                      <p:tavLst>
                                        <p:tav tm="0">
                                          <p:val>
                                            <p:strVal val="#ppt_x"/>
                                          </p:val>
                                        </p:tav>
                                        <p:tav tm="100000">
                                          <p:val>
                                            <p:strVal val="#ppt_x"/>
                                          </p:val>
                                        </p:tav>
                                      </p:tavLst>
                                    </p:anim>
                                    <p:anim calcmode="lin" valueType="num">
                                      <p:cBhvr>
                                        <p:cTn id="115" dur="1000" fill="hold"/>
                                        <p:tgtEl>
                                          <p:spTgt spid="127"/>
                                        </p:tgtEl>
                                        <p:attrNameLst>
                                          <p:attrName>ppt_y</p:attrName>
                                        </p:attrNameLst>
                                      </p:cBhvr>
                                      <p:tavLst>
                                        <p:tav tm="0">
                                          <p:val>
                                            <p:strVal val="#ppt_y+.1"/>
                                          </p:val>
                                        </p:tav>
                                        <p:tav tm="100000">
                                          <p:val>
                                            <p:strVal val="#ppt_y"/>
                                          </p:val>
                                        </p:tav>
                                      </p:tavLst>
                                    </p:anim>
                                  </p:childTnLst>
                                </p:cTn>
                              </p:par>
                              <p:par>
                                <p:cTn id="116" presetID="42" presetClass="exit" presetSubtype="0" fill="hold" nodeType="withEffect">
                                  <p:stCondLst>
                                    <p:cond delay="0"/>
                                  </p:stCondLst>
                                  <p:childTnLst>
                                    <p:animEffect transition="out" filter="fade">
                                      <p:cBhvr>
                                        <p:cTn id="117" dur="1000"/>
                                        <p:tgtEl>
                                          <p:spTgt spid="134"/>
                                        </p:tgtEl>
                                      </p:cBhvr>
                                    </p:animEffect>
                                    <p:anim calcmode="lin" valueType="num">
                                      <p:cBhvr>
                                        <p:cTn id="118" dur="1000"/>
                                        <p:tgtEl>
                                          <p:spTgt spid="134"/>
                                        </p:tgtEl>
                                        <p:attrNameLst>
                                          <p:attrName>ppt_x</p:attrName>
                                        </p:attrNameLst>
                                      </p:cBhvr>
                                      <p:tavLst>
                                        <p:tav tm="0">
                                          <p:val>
                                            <p:strVal val="ppt_x"/>
                                          </p:val>
                                        </p:tav>
                                        <p:tav tm="100000">
                                          <p:val>
                                            <p:strVal val="ppt_x"/>
                                          </p:val>
                                        </p:tav>
                                      </p:tavLst>
                                    </p:anim>
                                    <p:anim calcmode="lin" valueType="num">
                                      <p:cBhvr>
                                        <p:cTn id="119" dur="1000"/>
                                        <p:tgtEl>
                                          <p:spTgt spid="134"/>
                                        </p:tgtEl>
                                        <p:attrNameLst>
                                          <p:attrName>ppt_y</p:attrName>
                                        </p:attrNameLst>
                                      </p:cBhvr>
                                      <p:tavLst>
                                        <p:tav tm="0">
                                          <p:val>
                                            <p:strVal val="ppt_y"/>
                                          </p:val>
                                        </p:tav>
                                        <p:tav tm="100000">
                                          <p:val>
                                            <p:strVal val="ppt_y+.1"/>
                                          </p:val>
                                        </p:tav>
                                      </p:tavLst>
                                    </p:anim>
                                    <p:set>
                                      <p:cBhvr>
                                        <p:cTn id="120" dur="1" fill="hold">
                                          <p:stCondLst>
                                            <p:cond delay="999"/>
                                          </p:stCondLst>
                                        </p:cTn>
                                        <p:tgtEl>
                                          <p:spTgt spid="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9" grpId="0" animBg="1"/>
      <p:bldP spid="130" grpId="0"/>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988" y="2108400"/>
            <a:ext cx="3137554" cy="1269984"/>
          </a:xfrm>
          <a:prstGeom prst="rect">
            <a:avLst/>
          </a:prstGeom>
        </p:spPr>
      </p:pic>
      <p:pic>
        <p:nvPicPr>
          <p:cNvPr id="11" name="图片 10"/>
          <p:cNvPicPr>
            <a:picLocks noChangeAspect="1"/>
          </p:cNvPicPr>
          <p:nvPr/>
        </p:nvPicPr>
        <p:blipFill>
          <a:blip r:embed="rId4"/>
          <a:stretch>
            <a:fillRect/>
          </a:stretch>
        </p:blipFill>
        <p:spPr>
          <a:xfrm>
            <a:off x="5236275" y="2987119"/>
            <a:ext cx="2628167" cy="1273251"/>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a:blip r:embed="rId5"/>
          <a:stretch>
            <a:fillRect/>
          </a:stretch>
        </p:blipFill>
        <p:spPr>
          <a:xfrm>
            <a:off x="1436878" y="596397"/>
            <a:ext cx="3945226" cy="510434"/>
          </a:xfrm>
          <a:prstGeom prst="rect">
            <a:avLst/>
          </a:prstGeom>
          <a:ln>
            <a:noFill/>
          </a:ln>
          <a:effectLst>
            <a:outerShdw blurRad="190500" algn="tl" rotWithShape="0">
              <a:srgbClr val="000000">
                <a:alpha val="70000"/>
              </a:srgbClr>
            </a:outerShdw>
          </a:effectLst>
        </p:spPr>
      </p:pic>
      <p:pic>
        <p:nvPicPr>
          <p:cNvPr id="6" name="图片 5"/>
          <p:cNvPicPr>
            <a:picLocks noChangeAspect="1"/>
          </p:cNvPicPr>
          <p:nvPr/>
        </p:nvPicPr>
        <p:blipFill>
          <a:blip r:embed="rId6"/>
          <a:stretch>
            <a:fillRect/>
          </a:stretch>
        </p:blipFill>
        <p:spPr>
          <a:xfrm>
            <a:off x="4572000" y="1237805"/>
            <a:ext cx="3056851" cy="1580957"/>
          </a:xfrm>
          <a:prstGeom prst="rect">
            <a:avLst/>
          </a:prstGeom>
        </p:spPr>
      </p:pic>
      <p:pic>
        <p:nvPicPr>
          <p:cNvPr id="7" name="图片 6"/>
          <p:cNvPicPr>
            <a:picLocks noChangeAspect="1"/>
          </p:cNvPicPr>
          <p:nvPr/>
        </p:nvPicPr>
        <p:blipFill>
          <a:blip r:embed="rId7"/>
          <a:stretch>
            <a:fillRect/>
          </a:stretch>
        </p:blipFill>
        <p:spPr>
          <a:xfrm>
            <a:off x="1852939" y="1443192"/>
            <a:ext cx="1884450" cy="1676640"/>
          </a:xfrm>
          <a:prstGeom prst="rect">
            <a:avLst/>
          </a:prstGeom>
          <a:ln>
            <a:noFill/>
          </a:ln>
          <a:effectLst>
            <a:outerShdw blurRad="190500" algn="tl" rotWithShape="0">
              <a:srgbClr val="000000">
                <a:alpha val="70000"/>
              </a:srgbClr>
            </a:outerShdw>
          </a:effectLst>
        </p:spPr>
      </p:pic>
      <p:pic>
        <p:nvPicPr>
          <p:cNvPr id="8" name="图片 7"/>
          <p:cNvPicPr>
            <a:picLocks noChangeAspect="1"/>
          </p:cNvPicPr>
          <p:nvPr/>
        </p:nvPicPr>
        <p:blipFill>
          <a:blip r:embed="rId8"/>
          <a:stretch>
            <a:fillRect/>
          </a:stretch>
        </p:blipFill>
        <p:spPr>
          <a:xfrm>
            <a:off x="1599264" y="3378384"/>
            <a:ext cx="2973937" cy="1363771"/>
          </a:xfrm>
          <a:prstGeom prst="rect">
            <a:avLst/>
          </a:prstGeom>
          <a:ln>
            <a:noFill/>
          </a:ln>
          <a:effectLst>
            <a:outerShdw blurRad="190500" algn="tl" rotWithShape="0">
              <a:srgbClr val="000000">
                <a:alpha val="70000"/>
              </a:srgbClr>
            </a:outerShdw>
          </a:effectLst>
        </p:spPr>
      </p:pic>
      <p:sp>
        <p:nvSpPr>
          <p:cNvPr id="10" name="文本框 9"/>
          <p:cNvSpPr txBox="1"/>
          <p:nvPr/>
        </p:nvSpPr>
        <p:spPr>
          <a:xfrm>
            <a:off x="354053" y="1478554"/>
            <a:ext cx="2897466" cy="461665"/>
          </a:xfrm>
          <a:prstGeom prst="rect">
            <a:avLst/>
          </a:prstGeom>
          <a:noFill/>
        </p:spPr>
        <p:txBody>
          <a:bodyPr wrap="square" rtlCol="0">
            <a:spAutoFit/>
          </a:bodyPr>
          <a:lstStyle/>
          <a:p>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可视化</a:t>
            </a:r>
          </a:p>
        </p:txBody>
      </p:sp>
      <p:sp>
        <p:nvSpPr>
          <p:cNvPr id="12" name="文本框 11"/>
          <p:cNvSpPr txBox="1"/>
          <p:nvPr/>
        </p:nvSpPr>
        <p:spPr>
          <a:xfrm>
            <a:off x="340878" y="2161947"/>
            <a:ext cx="2897466" cy="461665"/>
          </a:xfrm>
          <a:prstGeom prst="rect">
            <a:avLst/>
          </a:prstGeom>
          <a:noFill/>
        </p:spPr>
        <p:txBody>
          <a:bodyPr wrap="square" rtlCol="0">
            <a:spAutoFit/>
          </a:bodyPr>
          <a:lstStyle/>
          <a:p>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数据挖掘</a:t>
            </a:r>
          </a:p>
        </p:txBody>
      </p:sp>
      <p:sp>
        <p:nvSpPr>
          <p:cNvPr id="13" name="文本框 12"/>
          <p:cNvSpPr txBox="1"/>
          <p:nvPr/>
        </p:nvSpPr>
        <p:spPr>
          <a:xfrm>
            <a:off x="348227" y="2916719"/>
            <a:ext cx="2897466" cy="461665"/>
          </a:xfrm>
          <a:prstGeom prst="rect">
            <a:avLst/>
          </a:prstGeom>
          <a:noFill/>
        </p:spPr>
        <p:txBody>
          <a:bodyPr wrap="square" rtlCol="0">
            <a:spAutoFit/>
          </a:bodyPr>
          <a:lstStyle/>
          <a:p>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知识关联</a:t>
            </a:r>
          </a:p>
        </p:txBody>
      </p:sp>
      <p:sp>
        <p:nvSpPr>
          <p:cNvPr id="14" name="文本框 13"/>
          <p:cNvSpPr txBox="1"/>
          <p:nvPr/>
        </p:nvSpPr>
        <p:spPr>
          <a:xfrm>
            <a:off x="7628851" y="1365383"/>
            <a:ext cx="2897466" cy="461665"/>
          </a:xfrm>
          <a:prstGeom prst="rect">
            <a:avLst/>
          </a:prstGeom>
          <a:noFill/>
        </p:spPr>
        <p:txBody>
          <a:bodyPr wrap="square" rtlCol="0">
            <a:spAutoFit/>
          </a:bodyPr>
          <a:lstStyle/>
          <a:p>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学术动态</a:t>
            </a:r>
          </a:p>
        </p:txBody>
      </p:sp>
      <p:sp>
        <p:nvSpPr>
          <p:cNvPr id="15" name="文本框 14"/>
          <p:cNvSpPr txBox="1"/>
          <p:nvPr/>
        </p:nvSpPr>
        <p:spPr>
          <a:xfrm>
            <a:off x="7628851" y="2086093"/>
            <a:ext cx="2897466" cy="461665"/>
          </a:xfrm>
          <a:prstGeom prst="rect">
            <a:avLst/>
          </a:prstGeom>
          <a:noFill/>
        </p:spPr>
        <p:txBody>
          <a:bodyPr wrap="square" rtlCol="0">
            <a:spAutoFit/>
          </a:bodyPr>
          <a:lstStyle/>
          <a:p>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资源分布</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5"/>
                                        </p:tgtEl>
                                      </p:cBhvr>
                                    </p:animEffect>
                                    <p:set>
                                      <p:cBhvr>
                                        <p:cTn id="8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3" grpId="0"/>
      <p:bldP spid="13" grpId="1"/>
      <p:bldP spid="14" grpId="0"/>
      <p:bldP spid="14" grpId="1"/>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3"/>
          <p:cNvSpPr/>
          <p:nvPr/>
        </p:nvSpPr>
        <p:spPr>
          <a:xfrm>
            <a:off x="2522221" y="339091"/>
            <a:ext cx="409955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大数据分析</a:t>
            </a:r>
          </a:p>
        </p:txBody>
      </p:sp>
      <p:pic>
        <p:nvPicPr>
          <p:cNvPr id="9" name="Picture 2">
            <a:extLst>
              <a:ext uri="{FF2B5EF4-FFF2-40B4-BE49-F238E27FC236}">
                <a16:creationId xmlns:a16="http://schemas.microsoft.com/office/drawing/2014/main" id="{1DB61D54-2A4C-4E72-866A-00C03C008B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82918" y="1049098"/>
            <a:ext cx="8394123" cy="5543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圆角矩形标注 15">
            <a:extLst>
              <a:ext uri="{FF2B5EF4-FFF2-40B4-BE49-F238E27FC236}">
                <a16:creationId xmlns:a16="http://schemas.microsoft.com/office/drawing/2014/main" id="{56F6EAC5-94EC-47C5-837B-35B954744C0A}"/>
              </a:ext>
            </a:extLst>
          </p:cNvPr>
          <p:cNvSpPr>
            <a:spLocks noChangeArrowheads="1"/>
          </p:cNvSpPr>
          <p:nvPr/>
        </p:nvSpPr>
        <p:spPr bwMode="auto">
          <a:xfrm>
            <a:off x="0" y="3502557"/>
            <a:ext cx="1803043" cy="473875"/>
          </a:xfrm>
          <a:prstGeom prst="wedgeRoundRectCallout">
            <a:avLst>
              <a:gd name="adj1" fmla="val 66057"/>
              <a:gd name="adj2" fmla="val -204477"/>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87071" tIns="43535" rIns="87071" bIns="43535" anchor="ctr"/>
          <a:lstStyle/>
          <a:p>
            <a:pPr algn="ctr" defTabSz="1018540" rtl="0" eaLnBrk="1" fontAlgn="auto" hangingPunct="1">
              <a:spcBef>
                <a:spcPts val="0"/>
              </a:spcBef>
              <a:spcAft>
                <a:spcPts val="0"/>
              </a:spcAft>
              <a:defRPr/>
            </a:pPr>
            <a:r>
              <a:rPr lang="zh-CN" altLang="en-US" sz="2000" b="1" dirty="0">
                <a:solidFill>
                  <a:srgbClr val="C00000"/>
                </a:solidFill>
                <a:latin typeface="黑体" panose="02010609060101010101" pitchFamily="49" charset="-122"/>
                <a:ea typeface="黑体" panose="02010609060101010101" pitchFamily="49" charset="-122"/>
              </a:rPr>
              <a:t>学术趋势分析</a:t>
            </a:r>
            <a:endParaRPr lang="zh-CN" altLang="en-US" sz="2400" b="1" dirty="0">
              <a:solidFill>
                <a:srgbClr val="C00000"/>
              </a:solidFill>
              <a:latin typeface="黑体" panose="02010609060101010101" pitchFamily="49" charset="-122"/>
              <a:ea typeface="黑体" panose="02010609060101010101" pitchFamily="49" charset="-122"/>
            </a:endParaRPr>
          </a:p>
        </p:txBody>
      </p:sp>
      <p:sp>
        <p:nvSpPr>
          <p:cNvPr id="11" name="矩形: 圆角 10">
            <a:extLst>
              <a:ext uri="{FF2B5EF4-FFF2-40B4-BE49-F238E27FC236}">
                <a16:creationId xmlns:a16="http://schemas.microsoft.com/office/drawing/2014/main" id="{F4C33B4C-477A-4529-903B-B3028434BE3C}"/>
              </a:ext>
            </a:extLst>
          </p:cNvPr>
          <p:cNvSpPr/>
          <p:nvPr/>
        </p:nvSpPr>
        <p:spPr>
          <a:xfrm>
            <a:off x="2220341" y="2140362"/>
            <a:ext cx="6065179" cy="6414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014CE47A-7C2A-44E6-8E7C-796D0F752184}"/>
              </a:ext>
            </a:extLst>
          </p:cNvPr>
          <p:cNvSpPr/>
          <p:nvPr/>
        </p:nvSpPr>
        <p:spPr>
          <a:xfrm>
            <a:off x="7925444" y="1769161"/>
            <a:ext cx="379394" cy="3692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标注 15">
            <a:extLst>
              <a:ext uri="{FF2B5EF4-FFF2-40B4-BE49-F238E27FC236}">
                <a16:creationId xmlns:a16="http://schemas.microsoft.com/office/drawing/2014/main" id="{13E39ABC-C36C-4D52-B924-F088A11746EF}"/>
              </a:ext>
            </a:extLst>
          </p:cNvPr>
          <p:cNvSpPr>
            <a:spLocks noChangeArrowheads="1"/>
          </p:cNvSpPr>
          <p:nvPr/>
        </p:nvSpPr>
        <p:spPr bwMode="auto">
          <a:xfrm>
            <a:off x="7313837" y="890337"/>
            <a:ext cx="1602607" cy="433445"/>
          </a:xfrm>
          <a:prstGeom prst="wedgeRoundRectCallout">
            <a:avLst>
              <a:gd name="adj1" fmla="val 2025"/>
              <a:gd name="adj2" fmla="val 151776"/>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87071" tIns="43535" rIns="87071" bIns="43535" anchor="ctr"/>
          <a:lstStyle/>
          <a:p>
            <a:pPr algn="ctr" defTabSz="1018540" rtl="0" eaLnBrk="1" fontAlgn="auto" hangingPunct="1">
              <a:spcBef>
                <a:spcPts val="0"/>
              </a:spcBef>
              <a:spcAft>
                <a:spcPts val="0"/>
              </a:spcAft>
              <a:defRPr/>
            </a:pPr>
            <a:r>
              <a:rPr lang="zh-CN" altLang="en-US" sz="2000" b="1" dirty="0">
                <a:solidFill>
                  <a:srgbClr val="C00000"/>
                </a:solidFill>
                <a:latin typeface="黑体" panose="02010609060101010101" pitchFamily="49" charset="-122"/>
                <a:ea typeface="黑体" panose="02010609060101010101" pitchFamily="49" charset="-122"/>
              </a:rPr>
              <a:t>可视化图谱</a:t>
            </a:r>
            <a:endParaRPr lang="zh-CN" altLang="en-US" sz="2400" b="1" dirty="0">
              <a:solidFill>
                <a:srgbClr val="C00000"/>
              </a:solidFill>
              <a:latin typeface="黑体" panose="02010609060101010101" pitchFamily="49" charset="-122"/>
              <a:ea typeface="黑体" panose="02010609060101010101" pitchFamily="49" charset="-122"/>
            </a:endParaRPr>
          </a:p>
        </p:txBody>
      </p:sp>
      <p:sp>
        <p:nvSpPr>
          <p:cNvPr id="14" name="矩形: 圆角 13">
            <a:extLst>
              <a:ext uri="{FF2B5EF4-FFF2-40B4-BE49-F238E27FC236}">
                <a16:creationId xmlns:a16="http://schemas.microsoft.com/office/drawing/2014/main" id="{C91F0A28-BDE9-45B6-B159-07613130947D}"/>
              </a:ext>
            </a:extLst>
          </p:cNvPr>
          <p:cNvSpPr/>
          <p:nvPr/>
        </p:nvSpPr>
        <p:spPr>
          <a:xfrm>
            <a:off x="8394351" y="3054782"/>
            <a:ext cx="382690" cy="45144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标注 15">
            <a:extLst>
              <a:ext uri="{FF2B5EF4-FFF2-40B4-BE49-F238E27FC236}">
                <a16:creationId xmlns:a16="http://schemas.microsoft.com/office/drawing/2014/main" id="{D2A5223C-0D01-4ED7-A988-6A01DD4076AF}"/>
              </a:ext>
            </a:extLst>
          </p:cNvPr>
          <p:cNvSpPr>
            <a:spLocks noChangeArrowheads="1"/>
          </p:cNvSpPr>
          <p:nvPr/>
        </p:nvSpPr>
        <p:spPr bwMode="auto">
          <a:xfrm>
            <a:off x="6787166" y="3976432"/>
            <a:ext cx="1803043" cy="641407"/>
          </a:xfrm>
          <a:prstGeom prst="wedgeRoundRectCallout">
            <a:avLst>
              <a:gd name="adj1" fmla="val 36346"/>
              <a:gd name="adj2" fmla="val -142213"/>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87071" tIns="43535" rIns="87071" bIns="43535" anchor="ctr"/>
          <a:lstStyle/>
          <a:p>
            <a:pPr algn="ctr" defTabSz="1018540" rtl="0" eaLnBrk="1" fontAlgn="auto" hangingPunct="1">
              <a:spcBef>
                <a:spcPts val="0"/>
              </a:spcBef>
              <a:spcAft>
                <a:spcPts val="0"/>
              </a:spcAft>
              <a:defRPr/>
            </a:pPr>
            <a:r>
              <a:rPr lang="zh-CN" altLang="en-US" sz="2000" b="1" dirty="0">
                <a:solidFill>
                  <a:srgbClr val="C00000"/>
                </a:solidFill>
                <a:latin typeface="黑体" panose="02010609060101010101" pitchFamily="49" charset="-122"/>
                <a:ea typeface="黑体" panose="02010609060101010101" pitchFamily="49" charset="-122"/>
              </a:rPr>
              <a:t>多主题对比、学术成果统计</a:t>
            </a:r>
            <a:endParaRPr lang="zh-CN" altLang="en-US" sz="2400" b="1" dirty="0">
              <a:solidFill>
                <a:srgbClr val="C00000"/>
              </a:solidFill>
              <a:latin typeface="黑体" panose="02010609060101010101" pitchFamily="49" charset="-122"/>
              <a:ea typeface="黑体" panose="02010609060101010101" pitchFamily="49" charset="-122"/>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3"/>
          <p:cNvSpPr/>
          <p:nvPr/>
        </p:nvSpPr>
        <p:spPr>
          <a:xfrm>
            <a:off x="2522221" y="339091"/>
            <a:ext cx="409955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大数据分析</a:t>
            </a:r>
            <a:r>
              <a:rPr lang="en-US" altLang="zh-CN"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① 学术趋势分析</a:t>
            </a:r>
            <a:endParaRPr lang="zh-CN" altLang="en-US" sz="1800" b="1" dirty="0">
              <a:solidFill>
                <a:srgbClr val="01ACBE"/>
              </a:solidFill>
              <a:latin typeface="微软雅黑" panose="020B0503020204020204" pitchFamily="34" charset="-122"/>
              <a:ea typeface="微软雅黑" panose="020B0503020204020204" pitchFamily="34" charset="-122"/>
            </a:endParaRPr>
          </a:p>
        </p:txBody>
      </p:sp>
      <p:pic>
        <p:nvPicPr>
          <p:cNvPr id="17" name="Picture 4">
            <a:extLst>
              <a:ext uri="{FF2B5EF4-FFF2-40B4-BE49-F238E27FC236}">
                <a16:creationId xmlns:a16="http://schemas.microsoft.com/office/drawing/2014/main" id="{DAE3F222-B86E-4BA9-8A6C-AC5A5CD50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23159" y="1988195"/>
            <a:ext cx="8545391" cy="136898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矩形 17">
            <a:extLst>
              <a:ext uri="{FF2B5EF4-FFF2-40B4-BE49-F238E27FC236}">
                <a16:creationId xmlns:a16="http://schemas.microsoft.com/office/drawing/2014/main" id="{CA75611C-E4D7-4AEE-8605-66938D8B9D71}"/>
              </a:ext>
            </a:extLst>
          </p:cNvPr>
          <p:cNvSpPr/>
          <p:nvPr/>
        </p:nvSpPr>
        <p:spPr>
          <a:xfrm>
            <a:off x="375450" y="2356581"/>
            <a:ext cx="8268090" cy="101736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a:solidFill>
                <a:srgbClr val="FFFFFF"/>
              </a:solidFill>
            </a:endParaRPr>
          </a:p>
        </p:txBody>
      </p:sp>
      <p:pic>
        <p:nvPicPr>
          <p:cNvPr id="20" name="Picture 6">
            <a:extLst>
              <a:ext uri="{FF2B5EF4-FFF2-40B4-BE49-F238E27FC236}">
                <a16:creationId xmlns:a16="http://schemas.microsoft.com/office/drawing/2014/main" id="{E060D536-C0DD-4065-A5B8-8EF9DCCB8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90791" y="1080741"/>
            <a:ext cx="3841491" cy="356904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a:extLst>
              <a:ext uri="{FF2B5EF4-FFF2-40B4-BE49-F238E27FC236}">
                <a16:creationId xmlns:a16="http://schemas.microsoft.com/office/drawing/2014/main" id="{A79E9B1A-2EFD-4C09-869E-AFDEDB0422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78494" y="1988415"/>
            <a:ext cx="8656320" cy="151161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圆角矩形标注 9">
            <a:extLst>
              <a:ext uri="{FF2B5EF4-FFF2-40B4-BE49-F238E27FC236}">
                <a16:creationId xmlns:a16="http://schemas.microsoft.com/office/drawing/2014/main" id="{25EA3950-137D-4373-976B-7367A90BE859}"/>
              </a:ext>
            </a:extLst>
          </p:cNvPr>
          <p:cNvSpPr>
            <a:spLocks noChangeArrowheads="1"/>
          </p:cNvSpPr>
          <p:nvPr/>
        </p:nvSpPr>
        <p:spPr bwMode="auto">
          <a:xfrm>
            <a:off x="7258518" y="3764880"/>
            <a:ext cx="1317084" cy="746776"/>
          </a:xfrm>
          <a:prstGeom prst="wedgeRoundRectCallout">
            <a:avLst>
              <a:gd name="adj1" fmla="val 41367"/>
              <a:gd name="adj2" fmla="val -159225"/>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87071" tIns="43535" rIns="87071" bIns="43535" anchor="ctr"/>
          <a:lstStyle/>
          <a:p>
            <a:pPr algn="ctr" defTabSz="1018540" rtl="0" eaLnBrk="1" fontAlgn="auto" hangingPunct="1">
              <a:spcBef>
                <a:spcPts val="0"/>
              </a:spcBef>
              <a:spcAft>
                <a:spcPts val="0"/>
              </a:spcAft>
              <a:defRPr/>
            </a:pPr>
            <a:r>
              <a:rPr lang="zh-CN" altLang="en-US" sz="2000" b="1" dirty="0">
                <a:solidFill>
                  <a:srgbClr val="FF9900"/>
                </a:solidFill>
                <a:latin typeface="黑体" panose="02010609060101010101" pitchFamily="49" charset="-122"/>
                <a:ea typeface="黑体" panose="02010609060101010101" pitchFamily="49" charset="-122"/>
              </a:rPr>
              <a:t>鼠标悬停，点击左键</a:t>
            </a:r>
          </a:p>
        </p:txBody>
      </p:sp>
      <p:pic>
        <p:nvPicPr>
          <p:cNvPr id="23" name="Picture 3">
            <a:extLst>
              <a:ext uri="{FF2B5EF4-FFF2-40B4-BE49-F238E27FC236}">
                <a16:creationId xmlns:a16="http://schemas.microsoft.com/office/drawing/2014/main" id="{83563555-D3E0-4BF5-92E3-B3893F84CE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768063" y="2281076"/>
            <a:ext cx="4274328" cy="1614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圆角矩形标注 10">
            <a:extLst>
              <a:ext uri="{FF2B5EF4-FFF2-40B4-BE49-F238E27FC236}">
                <a16:creationId xmlns:a16="http://schemas.microsoft.com/office/drawing/2014/main" id="{3D68798C-0051-4883-BB5B-DE3B761ED33B}"/>
              </a:ext>
            </a:extLst>
          </p:cNvPr>
          <p:cNvSpPr>
            <a:spLocks noChangeArrowheads="1"/>
          </p:cNvSpPr>
          <p:nvPr/>
        </p:nvSpPr>
        <p:spPr bwMode="auto">
          <a:xfrm>
            <a:off x="3655505" y="4183883"/>
            <a:ext cx="2135695" cy="503050"/>
          </a:xfrm>
          <a:prstGeom prst="wedgeRoundRectCallout">
            <a:avLst>
              <a:gd name="adj1" fmla="val -55275"/>
              <a:gd name="adj2" fmla="val -160395"/>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87071" tIns="43535" rIns="87071" bIns="43535" anchor="ctr"/>
          <a:lstStyle/>
          <a:p>
            <a:pPr algn="ctr" defTabSz="1018540" rtl="0" eaLnBrk="1" fontAlgn="auto" hangingPunct="1">
              <a:spcBef>
                <a:spcPts val="0"/>
              </a:spcBef>
              <a:spcAft>
                <a:spcPts val="0"/>
              </a:spcAft>
              <a:defRPr/>
            </a:pPr>
            <a:r>
              <a:rPr lang="zh-CN" altLang="en-US" sz="2000" b="1" dirty="0">
                <a:solidFill>
                  <a:srgbClr val="FF9900"/>
                </a:solidFill>
                <a:latin typeface="黑体" panose="02010609060101010101" pitchFamily="49" charset="-122"/>
                <a:ea typeface="黑体" panose="02010609060101010101" pitchFamily="49" charset="-122"/>
              </a:rPr>
              <a:t>查看</a:t>
            </a:r>
            <a:r>
              <a:rPr lang="en-US" altLang="zh-CN" sz="2000" b="1" dirty="0">
                <a:solidFill>
                  <a:srgbClr val="FF9900"/>
                </a:solidFill>
                <a:latin typeface="黑体" panose="02010609060101010101" pitchFamily="49" charset="-122"/>
                <a:ea typeface="黑体" panose="02010609060101010101" pitchFamily="49" charset="-122"/>
              </a:rPr>
              <a:t>2020</a:t>
            </a:r>
            <a:r>
              <a:rPr lang="zh-CN" altLang="en-US" sz="2000" b="1" dirty="0">
                <a:solidFill>
                  <a:srgbClr val="FF9900"/>
                </a:solidFill>
                <a:latin typeface="黑体" panose="02010609060101010101" pitchFamily="49" charset="-122"/>
                <a:ea typeface="黑体" panose="02010609060101010101" pitchFamily="49" charset="-122"/>
              </a:rPr>
              <a:t>年文献</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35" presetClass="emph" presetSubtype="0" fill="hold" grpId="1" nodeType="afterEffect">
                                  <p:stCondLst>
                                    <p:cond delay="0"/>
                                  </p:stCondLst>
                                  <p:childTnLst>
                                    <p:anim calcmode="discrete" valueType="str">
                                      <p:cBhvr>
                                        <p:cTn id="10" dur="500" fill="hold"/>
                                        <p:tgtEl>
                                          <p:spTgt spid="18"/>
                                        </p:tgtEl>
                                        <p:attrNameLst>
                                          <p:attrName>style.visibility</p:attrName>
                                        </p:attrNameLst>
                                      </p:cBhvr>
                                      <p:tavLst>
                                        <p:tav tm="0">
                                          <p:val>
                                            <p:strVal val="hidden"/>
                                          </p:val>
                                        </p:tav>
                                        <p:tav tm="50000">
                                          <p:val>
                                            <p:strVal val="visible"/>
                                          </p:val>
                                        </p:tav>
                                      </p:tavLst>
                                    </p:anim>
                                  </p:childTnLst>
                                </p:cTn>
                              </p:par>
                            </p:childTnLst>
                          </p:cTn>
                        </p:par>
                        <p:par>
                          <p:cTn id="11" fill="hold">
                            <p:stCondLst>
                              <p:cond delay="1500"/>
                            </p:stCondLst>
                            <p:childTnLst>
                              <p:par>
                                <p:cTn id="12" presetID="35" presetClass="emph" presetSubtype="0" fill="hold" grpId="2" nodeType="afterEffect">
                                  <p:stCondLst>
                                    <p:cond delay="0"/>
                                  </p:stCondLst>
                                  <p:childTnLst>
                                    <p:anim calcmode="discrete" valueType="str">
                                      <p:cBhvr>
                                        <p:cTn id="13" dur="5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22"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3"/>
          <p:cNvSpPr/>
          <p:nvPr/>
        </p:nvSpPr>
        <p:spPr>
          <a:xfrm>
            <a:off x="2522221" y="339091"/>
            <a:ext cx="409955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大数据分析</a:t>
            </a:r>
            <a:r>
              <a:rPr lang="en-US" altLang="zh-CN"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② 多主题对比</a:t>
            </a:r>
            <a:endParaRPr lang="zh-CN" altLang="en-US" sz="1800" b="1" dirty="0">
              <a:solidFill>
                <a:srgbClr val="01ACBE"/>
              </a:solidFill>
              <a:latin typeface="微软雅黑" panose="020B0503020204020204" pitchFamily="34" charset="-122"/>
              <a:ea typeface="微软雅黑" panose="020B0503020204020204" pitchFamily="34" charset="-122"/>
            </a:endParaRPr>
          </a:p>
        </p:txBody>
      </p:sp>
      <p:sp>
        <p:nvSpPr>
          <p:cNvPr id="3" name="文本框 26">
            <a:extLst>
              <a:ext uri="{FF2B5EF4-FFF2-40B4-BE49-F238E27FC236}">
                <a16:creationId xmlns:a16="http://schemas.microsoft.com/office/drawing/2014/main" id="{CCE44976-9498-40DB-ADCB-C5969E4E94AE}"/>
              </a:ext>
            </a:extLst>
          </p:cNvPr>
          <p:cNvSpPr txBox="1"/>
          <p:nvPr/>
        </p:nvSpPr>
        <p:spPr>
          <a:xfrm>
            <a:off x="-1047674" y="1722140"/>
            <a:ext cx="11109806" cy="2211579"/>
          </a:xfrm>
          <a:prstGeom prst="rect">
            <a:avLst/>
          </a:prstGeom>
          <a:noFill/>
          <a:ln>
            <a:noFill/>
          </a:ln>
        </p:spPr>
        <p:txBody>
          <a:bodyPr wrap="square" lIns="87071" tIns="43535" rIns="87071" bIns="43535">
            <a:spAutoFit/>
          </a:bodyPr>
          <a:lstStyle/>
          <a:p>
            <a:pPr algn="ctr" defTabSz="1018540" rtl="0" eaLnBrk="1" fontAlgn="auto" hangingPunct="1">
              <a:spcBef>
                <a:spcPts val="0"/>
              </a:spcBef>
              <a:spcAft>
                <a:spcPts val="0"/>
              </a:spcAft>
              <a:defRPr/>
            </a:pPr>
            <a:r>
              <a:rPr lang="zh-CN" altLang="en-US" sz="4000" b="1" dirty="0">
                <a:solidFill>
                  <a:srgbClr val="FF0000"/>
                </a:solidFill>
                <a:latin typeface="楷体" panose="02010609060101010101" pitchFamily="49" charset="-122"/>
                <a:ea typeface="楷体" panose="02010609060101010101" pitchFamily="49" charset="-122"/>
              </a:rPr>
              <a:t>新型冠状病毒</a:t>
            </a:r>
            <a:endParaRPr lang="en-US" altLang="zh-CN" sz="4000" b="1" dirty="0">
              <a:solidFill>
                <a:srgbClr val="FF0000"/>
              </a:solidFill>
              <a:latin typeface="楷体" panose="02010609060101010101" pitchFamily="49" charset="-122"/>
              <a:ea typeface="楷体" panose="02010609060101010101" pitchFamily="49" charset="-122"/>
            </a:endParaRPr>
          </a:p>
          <a:p>
            <a:pPr algn="ctr" defTabSz="1018540" rtl="0" eaLnBrk="1" fontAlgn="auto" hangingPunct="1">
              <a:spcBef>
                <a:spcPts val="0"/>
              </a:spcBef>
              <a:spcAft>
                <a:spcPts val="0"/>
              </a:spcAft>
              <a:defRPr/>
            </a:pPr>
            <a:r>
              <a:rPr lang="en-US" altLang="zh-CN" sz="5400" b="1" dirty="0">
                <a:solidFill>
                  <a:srgbClr val="FF0000"/>
                </a:solidFill>
                <a:latin typeface="宋体" panose="02010600030101010101" pitchFamily="2" charset="-122"/>
              </a:rPr>
              <a:t>VS</a:t>
            </a:r>
          </a:p>
          <a:p>
            <a:pPr algn="ctr" defTabSz="1018540" rtl="0" eaLnBrk="1" fontAlgn="auto" hangingPunct="1">
              <a:spcBef>
                <a:spcPts val="0"/>
              </a:spcBef>
              <a:spcAft>
                <a:spcPts val="0"/>
              </a:spcAft>
              <a:defRPr/>
            </a:pPr>
            <a:r>
              <a:rPr lang="zh-CN" altLang="en-US" sz="4000" b="1" dirty="0">
                <a:solidFill>
                  <a:srgbClr val="FF0000"/>
                </a:solidFill>
                <a:latin typeface="楷体" panose="02010609060101010101" pitchFamily="49" charset="-122"/>
                <a:ea typeface="楷体" panose="02010609060101010101" pitchFamily="49" charset="-122"/>
              </a:rPr>
              <a:t>冠状病毒</a:t>
            </a:r>
          </a:p>
        </p:txBody>
      </p:sp>
    </p:spTree>
    <p:custDataLst>
      <p:tags r:id="rId1"/>
    </p:custDataLst>
    <p:extLst>
      <p:ext uri="{BB962C8B-B14F-4D97-AF65-F5344CB8AC3E}">
        <p14:creationId xmlns:p14="http://schemas.microsoft.com/office/powerpoint/2010/main" val="24196820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3"/>
          <p:cNvSpPr/>
          <p:nvPr/>
        </p:nvSpPr>
        <p:spPr>
          <a:xfrm>
            <a:off x="2522221" y="339091"/>
            <a:ext cx="409955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大数据分析</a:t>
            </a:r>
            <a:r>
              <a:rPr lang="en-US" altLang="zh-CN"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② 多主题对比</a:t>
            </a:r>
            <a:endParaRPr lang="zh-CN" altLang="en-US" sz="1800" b="1" dirty="0">
              <a:solidFill>
                <a:srgbClr val="01ACBE"/>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C8B62282-6CCB-4F82-ABA3-15A0603881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4848" y="946791"/>
            <a:ext cx="8634530" cy="5378364"/>
          </a:xfrm>
          <a:prstGeom prst="rect">
            <a:avLst/>
          </a:prstGeom>
        </p:spPr>
      </p:pic>
      <p:sp>
        <p:nvSpPr>
          <p:cNvPr id="4" name="矩形 3">
            <a:extLst>
              <a:ext uri="{FF2B5EF4-FFF2-40B4-BE49-F238E27FC236}">
                <a16:creationId xmlns:a16="http://schemas.microsoft.com/office/drawing/2014/main" id="{749DE2F1-CEB6-48B3-AF61-CA2DDA40C1C4}"/>
              </a:ext>
            </a:extLst>
          </p:cNvPr>
          <p:cNvSpPr/>
          <p:nvPr/>
        </p:nvSpPr>
        <p:spPr>
          <a:xfrm>
            <a:off x="7689850" y="3370995"/>
            <a:ext cx="1189302" cy="4001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a:solidFill>
                <a:srgbClr val="FFFFFF"/>
              </a:solidFill>
            </a:endParaRPr>
          </a:p>
        </p:txBody>
      </p:sp>
    </p:spTree>
    <p:custDataLst>
      <p:tags r:id="rId1"/>
    </p:custDataLst>
    <p:extLst>
      <p:ext uri="{BB962C8B-B14F-4D97-AF65-F5344CB8AC3E}">
        <p14:creationId xmlns:p14="http://schemas.microsoft.com/office/powerpoint/2010/main" val="5729623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35" presetClass="emph" presetSubtype="0" fill="hold" grpId="1" nodeType="afterEffect">
                                  <p:stCondLst>
                                    <p:cond delay="0"/>
                                  </p:stCondLst>
                                  <p:childTnLst>
                                    <p:anim calcmode="discrete" valueType="str">
                                      <p:cBhvr>
                                        <p:cTn id="10" dur="500" fill="hold"/>
                                        <p:tgtEl>
                                          <p:spTgt spid="4"/>
                                        </p:tgtEl>
                                        <p:attrNameLst>
                                          <p:attrName>style.visibility</p:attrName>
                                        </p:attrNameLst>
                                      </p:cBhvr>
                                      <p:tavLst>
                                        <p:tav tm="0">
                                          <p:val>
                                            <p:strVal val="hidden"/>
                                          </p:val>
                                        </p:tav>
                                        <p:tav tm="50000">
                                          <p:val>
                                            <p:strVal val="visible"/>
                                          </p:val>
                                        </p:tav>
                                      </p:tavLst>
                                    </p:anim>
                                  </p:childTnLst>
                                </p:cTn>
                              </p:par>
                            </p:childTnLst>
                          </p:cTn>
                        </p:par>
                        <p:par>
                          <p:cTn id="11" fill="hold">
                            <p:stCondLst>
                              <p:cond delay="1500"/>
                            </p:stCondLst>
                            <p:childTnLst>
                              <p:par>
                                <p:cTn id="12" presetID="35" presetClass="emph" presetSubtype="0" fill="hold" grpId="2" nodeType="afterEffect">
                                  <p:stCondLst>
                                    <p:cond delay="0"/>
                                  </p:stCondLst>
                                  <p:childTnLst>
                                    <p:anim calcmode="discrete" valueType="str">
                                      <p:cBhvr>
                                        <p:cTn id="13" dur="5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4" grpId="2"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3"/>
          <p:cNvSpPr/>
          <p:nvPr/>
        </p:nvSpPr>
        <p:spPr>
          <a:xfrm>
            <a:off x="2522221" y="339091"/>
            <a:ext cx="409955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大数据分析</a:t>
            </a:r>
            <a:r>
              <a:rPr lang="en-US" altLang="zh-CN"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② 多主题对比</a:t>
            </a:r>
            <a:endParaRPr lang="zh-CN" altLang="en-US" sz="1800" b="1" dirty="0">
              <a:solidFill>
                <a:srgbClr val="01ACBE"/>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E7E9F6B6-D69A-4B72-ADCD-E23630D8C5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91160" y="910145"/>
            <a:ext cx="5528137" cy="4093772"/>
          </a:xfrm>
          <a:prstGeom prst="rect">
            <a:avLst/>
          </a:prstGeom>
        </p:spPr>
      </p:pic>
      <p:sp>
        <p:nvSpPr>
          <p:cNvPr id="4" name="矩形 3">
            <a:extLst>
              <a:ext uri="{FF2B5EF4-FFF2-40B4-BE49-F238E27FC236}">
                <a16:creationId xmlns:a16="http://schemas.microsoft.com/office/drawing/2014/main" id="{3307772E-4EF0-42B1-B2F1-5F5B5F63F91B}"/>
              </a:ext>
            </a:extLst>
          </p:cNvPr>
          <p:cNvSpPr/>
          <p:nvPr/>
        </p:nvSpPr>
        <p:spPr>
          <a:xfrm>
            <a:off x="3512916" y="902369"/>
            <a:ext cx="3346049" cy="5557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a:solidFill>
                <a:srgbClr val="FFFFFF"/>
              </a:solidFill>
            </a:endParaRPr>
          </a:p>
        </p:txBody>
      </p:sp>
      <p:sp>
        <p:nvSpPr>
          <p:cNvPr id="5" name="圆角矩形标注 7">
            <a:extLst>
              <a:ext uri="{FF2B5EF4-FFF2-40B4-BE49-F238E27FC236}">
                <a16:creationId xmlns:a16="http://schemas.microsoft.com/office/drawing/2014/main" id="{196E8197-821B-488F-A193-194CF5339965}"/>
              </a:ext>
            </a:extLst>
          </p:cNvPr>
          <p:cNvSpPr>
            <a:spLocks noChangeArrowheads="1"/>
          </p:cNvSpPr>
          <p:nvPr/>
        </p:nvSpPr>
        <p:spPr bwMode="auto">
          <a:xfrm>
            <a:off x="7156450" y="1421891"/>
            <a:ext cx="1917701" cy="1022860"/>
          </a:xfrm>
          <a:prstGeom prst="wedgeRoundRectCallout">
            <a:avLst>
              <a:gd name="adj1" fmla="val -153330"/>
              <a:gd name="adj2" fmla="val -64291"/>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87071" tIns="43535" rIns="87071" bIns="43535" anchor="ctr"/>
          <a:lstStyle/>
          <a:p>
            <a:pPr algn="ctr" defTabSz="1018540" rtl="0" eaLnBrk="1" fontAlgn="auto" hangingPunct="1">
              <a:spcBef>
                <a:spcPts val="0"/>
              </a:spcBef>
              <a:spcAft>
                <a:spcPts val="0"/>
              </a:spcAft>
              <a:defRPr/>
            </a:pPr>
            <a:r>
              <a:rPr lang="zh-CN" altLang="en-US" sz="1800" b="1" dirty="0">
                <a:solidFill>
                  <a:srgbClr val="C00000"/>
                </a:solidFill>
                <a:latin typeface="黑体" panose="02010609060101010101" pitchFamily="49" charset="-122"/>
                <a:ea typeface="黑体" panose="02010609060101010101" pitchFamily="49" charset="-122"/>
              </a:rPr>
              <a:t>输入对比词：</a:t>
            </a:r>
            <a:endParaRPr lang="en-US" altLang="zh-CN" sz="1800" b="1" dirty="0">
              <a:solidFill>
                <a:srgbClr val="C00000"/>
              </a:solidFill>
              <a:latin typeface="黑体" panose="02010609060101010101" pitchFamily="49" charset="-122"/>
              <a:ea typeface="黑体" panose="02010609060101010101" pitchFamily="49" charset="-122"/>
            </a:endParaRPr>
          </a:p>
          <a:p>
            <a:pPr algn="ctr" defTabSz="1018540" rtl="0" eaLnBrk="1" fontAlgn="auto" hangingPunct="1">
              <a:spcBef>
                <a:spcPts val="0"/>
              </a:spcBef>
              <a:spcAft>
                <a:spcPts val="0"/>
              </a:spcAft>
              <a:defRPr/>
            </a:pPr>
            <a:r>
              <a:rPr lang="zh-CN" altLang="en-US" sz="1800" b="1" dirty="0">
                <a:solidFill>
                  <a:srgbClr val="C00000"/>
                </a:solidFill>
                <a:latin typeface="黑体" panose="02010609060101010101" pitchFamily="49" charset="-122"/>
                <a:ea typeface="黑体" panose="02010609060101010101" pitchFamily="49" charset="-122"/>
              </a:rPr>
              <a:t>“</a:t>
            </a:r>
            <a:r>
              <a:rPr lang="zh-CN" altLang="en-US" sz="1800" b="1" dirty="0">
                <a:solidFill>
                  <a:srgbClr val="FF9900"/>
                </a:solidFill>
                <a:latin typeface="黑体" panose="02010609060101010101" pitchFamily="49" charset="-122"/>
                <a:ea typeface="黑体" panose="02010609060101010101" pitchFamily="49" charset="-122"/>
              </a:rPr>
              <a:t>新型冠状病毒；</a:t>
            </a:r>
          </a:p>
          <a:p>
            <a:pPr algn="ctr" defTabSz="1018540" rtl="0" eaLnBrk="1" fontAlgn="auto" hangingPunct="1">
              <a:spcBef>
                <a:spcPts val="0"/>
              </a:spcBef>
              <a:spcAft>
                <a:spcPts val="0"/>
              </a:spcAft>
              <a:defRPr/>
            </a:pPr>
            <a:r>
              <a:rPr lang="zh-CN" altLang="en-US" sz="1800" b="1" dirty="0">
                <a:solidFill>
                  <a:srgbClr val="FF9900"/>
                </a:solidFill>
                <a:latin typeface="黑体" panose="02010609060101010101" pitchFamily="49" charset="-122"/>
                <a:ea typeface="黑体" panose="02010609060101010101" pitchFamily="49" charset="-122"/>
              </a:rPr>
              <a:t>冠状病毒</a:t>
            </a:r>
            <a:r>
              <a:rPr lang="zh-CN" altLang="en-US" sz="1800" b="1" dirty="0">
                <a:solidFill>
                  <a:srgbClr val="C00000"/>
                </a:solidFill>
                <a:latin typeface="黑体" panose="02010609060101010101" pitchFamily="49" charset="-122"/>
                <a:ea typeface="黑体" panose="02010609060101010101" pitchFamily="49" charset="-122"/>
              </a:rPr>
              <a:t>”</a:t>
            </a:r>
          </a:p>
        </p:txBody>
      </p:sp>
      <p:sp>
        <p:nvSpPr>
          <p:cNvPr id="6" name="圆角矩形标注 7">
            <a:extLst>
              <a:ext uri="{FF2B5EF4-FFF2-40B4-BE49-F238E27FC236}">
                <a16:creationId xmlns:a16="http://schemas.microsoft.com/office/drawing/2014/main" id="{F09DF458-AFCF-4796-90AD-B3AC70F5CC75}"/>
              </a:ext>
            </a:extLst>
          </p:cNvPr>
          <p:cNvSpPr>
            <a:spLocks noChangeArrowheads="1"/>
          </p:cNvSpPr>
          <p:nvPr/>
        </p:nvSpPr>
        <p:spPr bwMode="auto">
          <a:xfrm>
            <a:off x="190499" y="1548139"/>
            <a:ext cx="1418637" cy="896612"/>
          </a:xfrm>
          <a:prstGeom prst="wedgeRoundRectCallout">
            <a:avLst>
              <a:gd name="adj1" fmla="val 130526"/>
              <a:gd name="adj2" fmla="val 79140"/>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87071" tIns="43535" rIns="87071" bIns="43535" anchor="ctr"/>
          <a:lstStyle/>
          <a:p>
            <a:pPr algn="ctr" defTabSz="1018540" rtl="0" eaLnBrk="1" fontAlgn="auto" hangingPunct="1">
              <a:spcBef>
                <a:spcPts val="0"/>
              </a:spcBef>
              <a:spcAft>
                <a:spcPts val="0"/>
              </a:spcAft>
              <a:defRPr/>
            </a:pPr>
            <a:r>
              <a:rPr lang="zh-CN" altLang="en-US" sz="1800" b="1" dirty="0">
                <a:solidFill>
                  <a:srgbClr val="C00000"/>
                </a:solidFill>
                <a:latin typeface="黑体" panose="02010609060101010101" pitchFamily="49" charset="-122"/>
                <a:ea typeface="黑体" panose="02010609060101010101" pitchFamily="49" charset="-122"/>
              </a:rPr>
              <a:t>鼠标悬停，</a:t>
            </a:r>
            <a:endParaRPr lang="en-US" altLang="zh-CN" sz="1800" b="1" dirty="0">
              <a:solidFill>
                <a:srgbClr val="C00000"/>
              </a:solidFill>
              <a:latin typeface="黑体" panose="02010609060101010101" pitchFamily="49" charset="-122"/>
              <a:ea typeface="黑体" panose="02010609060101010101" pitchFamily="49" charset="-122"/>
            </a:endParaRPr>
          </a:p>
          <a:p>
            <a:pPr algn="ctr" defTabSz="1018540" rtl="0" eaLnBrk="1" fontAlgn="auto" hangingPunct="1">
              <a:spcBef>
                <a:spcPts val="0"/>
              </a:spcBef>
              <a:spcAft>
                <a:spcPts val="0"/>
              </a:spcAft>
              <a:defRPr/>
            </a:pPr>
            <a:r>
              <a:rPr lang="zh-CN" altLang="en-US" sz="1800" b="1" dirty="0">
                <a:solidFill>
                  <a:srgbClr val="C00000"/>
                </a:solidFill>
                <a:latin typeface="黑体" panose="02010609060101010101" pitchFamily="49" charset="-122"/>
                <a:ea typeface="黑体" panose="02010609060101010101" pitchFamily="49" charset="-122"/>
              </a:rPr>
              <a:t>显示对比，</a:t>
            </a:r>
            <a:endParaRPr lang="en-US" altLang="zh-CN" sz="1800" b="1" dirty="0">
              <a:solidFill>
                <a:srgbClr val="C00000"/>
              </a:solidFill>
              <a:latin typeface="黑体" panose="02010609060101010101" pitchFamily="49" charset="-122"/>
              <a:ea typeface="黑体" panose="02010609060101010101" pitchFamily="49" charset="-122"/>
            </a:endParaRPr>
          </a:p>
          <a:p>
            <a:pPr algn="ctr" defTabSz="1018540" rtl="0" eaLnBrk="1" fontAlgn="auto" hangingPunct="1">
              <a:spcBef>
                <a:spcPts val="0"/>
              </a:spcBef>
              <a:spcAft>
                <a:spcPts val="0"/>
              </a:spcAft>
              <a:defRPr/>
            </a:pPr>
            <a:r>
              <a:rPr lang="zh-CN" altLang="en-US" sz="1800" b="1" dirty="0">
                <a:solidFill>
                  <a:srgbClr val="FFC000"/>
                </a:solidFill>
                <a:latin typeface="黑体" panose="02010609060101010101" pitchFamily="49" charset="-122"/>
                <a:ea typeface="黑体" panose="02010609060101010101" pitchFamily="49" charset="-122"/>
              </a:rPr>
              <a:t>年份</a:t>
            </a:r>
            <a:r>
              <a:rPr lang="zh-CN" altLang="en-US" sz="1800" b="1" dirty="0">
                <a:solidFill>
                  <a:srgbClr val="C00000"/>
                </a:solidFill>
                <a:latin typeface="黑体" panose="02010609060101010101" pitchFamily="49" charset="-122"/>
                <a:ea typeface="黑体" panose="02010609060101010101" pitchFamily="49" charset="-122"/>
              </a:rPr>
              <a:t>和</a:t>
            </a:r>
            <a:r>
              <a:rPr lang="zh-CN" altLang="en-US" sz="1800" b="1" dirty="0">
                <a:solidFill>
                  <a:srgbClr val="FFC000"/>
                </a:solidFill>
                <a:latin typeface="黑体" panose="02010609060101010101" pitchFamily="49" charset="-122"/>
                <a:ea typeface="黑体" panose="02010609060101010101" pitchFamily="49" charset="-122"/>
              </a:rPr>
              <a:t>热度</a:t>
            </a:r>
          </a:p>
        </p:txBody>
      </p:sp>
      <p:sp>
        <p:nvSpPr>
          <p:cNvPr id="7" name="对话气泡: 矩形 6">
            <a:extLst>
              <a:ext uri="{FF2B5EF4-FFF2-40B4-BE49-F238E27FC236}">
                <a16:creationId xmlns:a16="http://schemas.microsoft.com/office/drawing/2014/main" id="{6954BD4F-0892-4497-90A0-860B62F197A2}"/>
              </a:ext>
            </a:extLst>
          </p:cNvPr>
          <p:cNvSpPr/>
          <p:nvPr/>
        </p:nvSpPr>
        <p:spPr>
          <a:xfrm>
            <a:off x="342512" y="3762371"/>
            <a:ext cx="1326398" cy="709617"/>
          </a:xfrm>
          <a:prstGeom prst="wedgeRectCallout">
            <a:avLst>
              <a:gd name="adj1" fmla="val 134577"/>
              <a:gd name="adj2" fmla="val -3184"/>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dirty="0"/>
          </a:p>
        </p:txBody>
      </p:sp>
      <p:sp>
        <p:nvSpPr>
          <p:cNvPr id="8" name="文本框 7">
            <a:extLst>
              <a:ext uri="{FF2B5EF4-FFF2-40B4-BE49-F238E27FC236}">
                <a16:creationId xmlns:a16="http://schemas.microsoft.com/office/drawing/2014/main" id="{3B17FE4B-1AE6-4D5B-83D6-D539C52C9772}"/>
              </a:ext>
            </a:extLst>
          </p:cNvPr>
          <p:cNvSpPr txBox="1"/>
          <p:nvPr/>
        </p:nvSpPr>
        <p:spPr>
          <a:xfrm>
            <a:off x="342511" y="3766497"/>
            <a:ext cx="1588467" cy="646331"/>
          </a:xfrm>
          <a:prstGeom prst="rect">
            <a:avLst/>
          </a:prstGeom>
          <a:noFill/>
        </p:spPr>
        <p:txBody>
          <a:bodyPr wrap="square" rtlCol="0">
            <a:spAutoFit/>
          </a:bodyPr>
          <a:lstStyle/>
          <a:p>
            <a:r>
              <a:rPr lang="en-US" altLang="zh-CN" sz="1200" b="1" dirty="0"/>
              <a:t>2003</a:t>
            </a:r>
            <a:r>
              <a:rPr lang="zh-CN" altLang="en-US" sz="1200" b="1" dirty="0"/>
              <a:t>年</a:t>
            </a:r>
            <a:endParaRPr lang="en-US" altLang="zh-CN" sz="1200" b="1" dirty="0"/>
          </a:p>
          <a:p>
            <a:r>
              <a:rPr lang="zh-CN" altLang="en-US" sz="1200" b="1" dirty="0"/>
              <a:t>新型冠状病毒</a:t>
            </a:r>
            <a:r>
              <a:rPr lang="en-US" altLang="zh-CN" sz="1200" b="1" dirty="0"/>
              <a:t>202</a:t>
            </a:r>
          </a:p>
          <a:p>
            <a:r>
              <a:rPr lang="zh-CN" altLang="en-US" sz="1200" b="1" dirty="0"/>
              <a:t>冠状病毒</a:t>
            </a:r>
            <a:r>
              <a:rPr lang="en-US" altLang="zh-CN" sz="1200" b="1" dirty="0"/>
              <a:t>1666</a:t>
            </a:r>
            <a:endParaRPr lang="zh-CN" altLang="en-US" sz="1200" b="1" dirty="0"/>
          </a:p>
        </p:txBody>
      </p:sp>
      <p:pic>
        <p:nvPicPr>
          <p:cNvPr id="9" name="图片 8">
            <a:extLst>
              <a:ext uri="{FF2B5EF4-FFF2-40B4-BE49-F238E27FC236}">
                <a16:creationId xmlns:a16="http://schemas.microsoft.com/office/drawing/2014/main" id="{234FC02B-B28A-4B5B-8865-1691FC3C7E7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48398" y="3442581"/>
            <a:ext cx="3682121" cy="1637765"/>
          </a:xfrm>
          <a:prstGeom prst="rect">
            <a:avLst/>
          </a:prstGeom>
        </p:spPr>
      </p:pic>
      <p:sp>
        <p:nvSpPr>
          <p:cNvPr id="10" name="对话气泡: 矩形 9">
            <a:extLst>
              <a:ext uri="{FF2B5EF4-FFF2-40B4-BE49-F238E27FC236}">
                <a16:creationId xmlns:a16="http://schemas.microsoft.com/office/drawing/2014/main" id="{A0F7B7E0-5DD2-44A4-927F-7B1192BBF06F}"/>
              </a:ext>
            </a:extLst>
          </p:cNvPr>
          <p:cNvSpPr/>
          <p:nvPr/>
        </p:nvSpPr>
        <p:spPr>
          <a:xfrm>
            <a:off x="6475208" y="3949952"/>
            <a:ext cx="1477838" cy="706900"/>
          </a:xfrm>
          <a:prstGeom prst="wedgeRectCallout">
            <a:avLst>
              <a:gd name="adj1" fmla="val -77437"/>
              <a:gd name="adj2" fmla="val -10498"/>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C07CD5A3-DF5F-4B53-9378-2DBBAB27DEB1}"/>
              </a:ext>
            </a:extLst>
          </p:cNvPr>
          <p:cNvSpPr txBox="1"/>
          <p:nvPr/>
        </p:nvSpPr>
        <p:spPr>
          <a:xfrm>
            <a:off x="6535060" y="3971070"/>
            <a:ext cx="1417986" cy="646331"/>
          </a:xfrm>
          <a:prstGeom prst="rect">
            <a:avLst/>
          </a:prstGeom>
          <a:noFill/>
        </p:spPr>
        <p:txBody>
          <a:bodyPr wrap="square" rtlCol="0">
            <a:spAutoFit/>
          </a:bodyPr>
          <a:lstStyle/>
          <a:p>
            <a:r>
              <a:rPr lang="en-US" altLang="zh-CN" sz="1200" b="1" dirty="0"/>
              <a:t>2019</a:t>
            </a:r>
            <a:r>
              <a:rPr lang="zh-CN" altLang="en-US" sz="1200" b="1" dirty="0"/>
              <a:t>年</a:t>
            </a:r>
            <a:endParaRPr lang="en-US" altLang="zh-CN" sz="1200" b="1" dirty="0"/>
          </a:p>
          <a:p>
            <a:r>
              <a:rPr lang="zh-CN" altLang="en-US" sz="1200" b="1" dirty="0"/>
              <a:t>新型冠状病毒</a:t>
            </a:r>
            <a:r>
              <a:rPr lang="en-US" altLang="zh-CN" sz="1200" b="1" dirty="0"/>
              <a:t>113</a:t>
            </a:r>
          </a:p>
          <a:p>
            <a:r>
              <a:rPr lang="zh-CN" altLang="en-US" sz="1200" b="1" dirty="0"/>
              <a:t>冠状病毒</a:t>
            </a:r>
            <a:r>
              <a:rPr lang="en-US" altLang="zh-CN" sz="1200" b="1" dirty="0"/>
              <a:t>381</a:t>
            </a:r>
            <a:endParaRPr lang="zh-CN" altLang="en-US" sz="1200" b="1" dirty="0"/>
          </a:p>
        </p:txBody>
      </p:sp>
      <p:pic>
        <p:nvPicPr>
          <p:cNvPr id="12" name="图片 11">
            <a:extLst>
              <a:ext uri="{FF2B5EF4-FFF2-40B4-BE49-F238E27FC236}">
                <a16:creationId xmlns:a16="http://schemas.microsoft.com/office/drawing/2014/main" id="{64180EC4-B15D-4D44-BCA8-65A819FAC20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803014" y="3419647"/>
            <a:ext cx="3798864" cy="1683632"/>
          </a:xfrm>
          <a:prstGeom prst="rect">
            <a:avLst/>
          </a:prstGeom>
        </p:spPr>
      </p:pic>
      <p:sp>
        <p:nvSpPr>
          <p:cNvPr id="13" name="对话气泡: 矩形 12">
            <a:extLst>
              <a:ext uri="{FF2B5EF4-FFF2-40B4-BE49-F238E27FC236}">
                <a16:creationId xmlns:a16="http://schemas.microsoft.com/office/drawing/2014/main" id="{46612148-3866-48B5-BC31-F892ECD7073D}"/>
              </a:ext>
            </a:extLst>
          </p:cNvPr>
          <p:cNvSpPr/>
          <p:nvPr/>
        </p:nvSpPr>
        <p:spPr>
          <a:xfrm>
            <a:off x="6781080" y="3316798"/>
            <a:ext cx="1477838" cy="706900"/>
          </a:xfrm>
          <a:prstGeom prst="wedgeRectCallout">
            <a:avLst>
              <a:gd name="adj1" fmla="val -88402"/>
              <a:gd name="adj2" fmla="val 38623"/>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444CAAB3-B220-4759-A5F2-C3BA000CFCF9}"/>
              </a:ext>
            </a:extLst>
          </p:cNvPr>
          <p:cNvSpPr txBox="1"/>
          <p:nvPr/>
        </p:nvSpPr>
        <p:spPr>
          <a:xfrm>
            <a:off x="6832628" y="3335541"/>
            <a:ext cx="1527436" cy="669414"/>
          </a:xfrm>
          <a:prstGeom prst="rect">
            <a:avLst/>
          </a:prstGeom>
          <a:noFill/>
        </p:spPr>
        <p:txBody>
          <a:bodyPr wrap="square" rtlCol="0">
            <a:spAutoFit/>
          </a:bodyPr>
          <a:lstStyle/>
          <a:p>
            <a:r>
              <a:rPr lang="en-US" altLang="zh-CN" sz="1200" b="1" dirty="0"/>
              <a:t>2020</a:t>
            </a:r>
            <a:r>
              <a:rPr lang="zh-CN" altLang="en-US" sz="1200" b="1" dirty="0"/>
              <a:t>年（预测值）</a:t>
            </a:r>
            <a:endParaRPr lang="en-US" altLang="zh-CN" sz="1200" b="1" dirty="0"/>
          </a:p>
          <a:p>
            <a:r>
              <a:rPr lang="zh-CN" altLang="en-US" sz="1200" b="1" dirty="0"/>
              <a:t>新型冠状病毒</a:t>
            </a:r>
            <a:r>
              <a:rPr lang="en-US" altLang="zh-CN" sz="1200" b="1" dirty="0"/>
              <a:t>28062</a:t>
            </a:r>
          </a:p>
          <a:p>
            <a:r>
              <a:rPr lang="zh-CN" altLang="en-US" sz="1200" b="1" dirty="0"/>
              <a:t>冠状病毒</a:t>
            </a:r>
            <a:r>
              <a:rPr lang="en-US" altLang="zh-CN" sz="1200" b="1" dirty="0"/>
              <a:t>533</a:t>
            </a:r>
            <a:endParaRPr lang="zh-CN" altLang="en-US" sz="1200" b="1" dirty="0"/>
          </a:p>
        </p:txBody>
      </p:sp>
    </p:spTree>
    <p:custDataLst>
      <p:tags r:id="rId1"/>
    </p:custDataLst>
    <p:extLst>
      <p:ext uri="{BB962C8B-B14F-4D97-AF65-F5344CB8AC3E}">
        <p14:creationId xmlns:p14="http://schemas.microsoft.com/office/powerpoint/2010/main" val="1624083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1+#ppt_w/2"/>
                                          </p:val>
                                        </p:tav>
                                        <p:tav tm="100000">
                                          <p:val>
                                            <p:strVal val="#ppt_x"/>
                                          </p:val>
                                        </p:tav>
                                      </p:tavLst>
                                    </p:anim>
                                    <p:anim calcmode="lin" valueType="num">
                                      <p:cBhvr additive="base">
                                        <p:cTn id="53" dur="500" fill="hold"/>
                                        <p:tgtEl>
                                          <p:spTgt spid="11"/>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1+#ppt_w/2"/>
                                          </p:val>
                                        </p:tav>
                                        <p:tav tm="100000">
                                          <p:val>
                                            <p:strVal val="#ppt_x"/>
                                          </p:val>
                                        </p:tav>
                                      </p:tavLst>
                                    </p:anim>
                                    <p:anim calcmode="lin" valueType="num">
                                      <p:cBhvr additive="base">
                                        <p:cTn id="5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2" presetClass="entr" presetSubtype="4"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additive="base">
                                        <p:cTn id="68" dur="500" fill="hold"/>
                                        <p:tgtEl>
                                          <p:spTgt spid="12"/>
                                        </p:tgtEl>
                                        <p:attrNameLst>
                                          <p:attrName>ppt_x</p:attrName>
                                        </p:attrNameLst>
                                      </p:cBhvr>
                                      <p:tavLst>
                                        <p:tav tm="0">
                                          <p:val>
                                            <p:strVal val="#ppt_x"/>
                                          </p:val>
                                        </p:tav>
                                        <p:tav tm="100000">
                                          <p:val>
                                            <p:strVal val="#ppt_x"/>
                                          </p:val>
                                        </p:tav>
                                      </p:tavLst>
                                    </p:anim>
                                    <p:anim calcmode="lin" valueType="num">
                                      <p:cBhvr additive="base">
                                        <p:cTn id="6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additive="base">
                                        <p:cTn id="74" dur="500" fill="hold"/>
                                        <p:tgtEl>
                                          <p:spTgt spid="14"/>
                                        </p:tgtEl>
                                        <p:attrNameLst>
                                          <p:attrName>ppt_x</p:attrName>
                                        </p:attrNameLst>
                                      </p:cBhvr>
                                      <p:tavLst>
                                        <p:tav tm="0">
                                          <p:val>
                                            <p:strVal val="1+#ppt_w/2"/>
                                          </p:val>
                                        </p:tav>
                                        <p:tav tm="100000">
                                          <p:val>
                                            <p:strVal val="#ppt_x"/>
                                          </p:val>
                                        </p:tav>
                                      </p:tavLst>
                                    </p:anim>
                                    <p:anim calcmode="lin" valueType="num">
                                      <p:cBhvr additive="base">
                                        <p:cTn id="75" dur="500" fill="hold"/>
                                        <p:tgtEl>
                                          <p:spTgt spid="14"/>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additive="base">
                                        <p:cTn id="78" dur="500" fill="hold"/>
                                        <p:tgtEl>
                                          <p:spTgt spid="13"/>
                                        </p:tgtEl>
                                        <p:attrNameLst>
                                          <p:attrName>ppt_x</p:attrName>
                                        </p:attrNameLst>
                                      </p:cBhvr>
                                      <p:tavLst>
                                        <p:tav tm="0">
                                          <p:val>
                                            <p:strVal val="1+#ppt_w/2"/>
                                          </p:val>
                                        </p:tav>
                                        <p:tav tm="100000">
                                          <p:val>
                                            <p:strVal val="#ppt_x"/>
                                          </p:val>
                                        </p:tav>
                                      </p:tavLst>
                                    </p:anim>
                                    <p:anim calcmode="lin" valueType="num">
                                      <p:cBhvr additive="base">
                                        <p:cTn id="7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animBg="1"/>
      <p:bldP spid="7" grpId="0" animBg="1"/>
      <p:bldP spid="7" grpId="1" animBg="1"/>
      <p:bldP spid="8" grpId="0"/>
      <p:bldP spid="8" grpId="1"/>
      <p:bldP spid="10" grpId="0" animBg="1"/>
      <p:bldP spid="10" grpId="1" animBg="1"/>
      <p:bldP spid="11" grpId="0"/>
      <p:bldP spid="11" grpId="1"/>
      <p:bldP spid="13" grpId="0" animBg="1"/>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3"/>
          <p:cNvSpPr/>
          <p:nvPr/>
        </p:nvSpPr>
        <p:spPr>
          <a:xfrm>
            <a:off x="2522221" y="339091"/>
            <a:ext cx="409955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大数据分析</a:t>
            </a:r>
            <a:r>
              <a:rPr lang="en-US" altLang="zh-CN"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③ 知识关联图谱</a:t>
            </a:r>
            <a:endParaRPr lang="zh-CN" altLang="en-US" sz="1800" b="1" dirty="0">
              <a:solidFill>
                <a:srgbClr val="01ACBE"/>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0903859C-9926-4C5C-9892-2D192B0AEC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826" y="1012639"/>
            <a:ext cx="8411945" cy="5743293"/>
          </a:xfrm>
          <a:prstGeom prst="rect">
            <a:avLst/>
          </a:prstGeom>
        </p:spPr>
      </p:pic>
      <p:sp>
        <p:nvSpPr>
          <p:cNvPr id="4" name="椭圆 3">
            <a:extLst>
              <a:ext uri="{FF2B5EF4-FFF2-40B4-BE49-F238E27FC236}">
                <a16:creationId xmlns:a16="http://schemas.microsoft.com/office/drawing/2014/main" id="{B69CD736-5EBB-4136-8C32-252A5ED86135}"/>
              </a:ext>
            </a:extLst>
          </p:cNvPr>
          <p:cNvSpPr/>
          <p:nvPr/>
        </p:nvSpPr>
        <p:spPr>
          <a:xfrm>
            <a:off x="7841331" y="1604461"/>
            <a:ext cx="707390" cy="689610"/>
          </a:xfrm>
          <a:prstGeom prst="ellipse">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B8D47CA-CD3F-4256-93B8-5CE63A49BCC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2468" y="1012639"/>
            <a:ext cx="7539064" cy="5284473"/>
          </a:xfrm>
          <a:prstGeom prst="rect">
            <a:avLst/>
          </a:prstGeom>
        </p:spPr>
      </p:pic>
    </p:spTree>
    <p:custDataLst>
      <p:tags r:id="rId1"/>
    </p:custDataLst>
    <p:extLst>
      <p:ext uri="{BB962C8B-B14F-4D97-AF65-F5344CB8AC3E}">
        <p14:creationId xmlns:p14="http://schemas.microsoft.com/office/powerpoint/2010/main" val="33536263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3"/>
          <p:cNvSpPr/>
          <p:nvPr/>
        </p:nvSpPr>
        <p:spPr>
          <a:xfrm>
            <a:off x="2522221" y="339091"/>
            <a:ext cx="409955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大数据分析</a:t>
            </a:r>
            <a:r>
              <a:rPr lang="en-US" altLang="zh-CN"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③ 知识关联图谱</a:t>
            </a:r>
            <a:endParaRPr lang="zh-CN" altLang="en-US" sz="1800" b="1" dirty="0">
              <a:solidFill>
                <a:srgbClr val="01ACBE"/>
              </a:solidFill>
              <a:latin typeface="微软雅黑" panose="020B0503020204020204" pitchFamily="34" charset="-122"/>
              <a:ea typeface="微软雅黑" panose="020B0503020204020204" pitchFamily="34" charset="-122"/>
            </a:endParaRPr>
          </a:p>
        </p:txBody>
      </p:sp>
      <p:pic>
        <p:nvPicPr>
          <p:cNvPr id="3" name="Picture 2">
            <a:extLst>
              <a:ext uri="{FF2B5EF4-FFF2-40B4-BE49-F238E27FC236}">
                <a16:creationId xmlns:a16="http://schemas.microsoft.com/office/drawing/2014/main" id="{BABF40D9-B73E-4898-85AA-9769EFF4E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248111" y="1134000"/>
            <a:ext cx="6821152" cy="386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椭圆 3">
            <a:extLst>
              <a:ext uri="{FF2B5EF4-FFF2-40B4-BE49-F238E27FC236}">
                <a16:creationId xmlns:a16="http://schemas.microsoft.com/office/drawing/2014/main" id="{46E385AD-F189-4423-9DDF-2FCBD231B299}"/>
              </a:ext>
            </a:extLst>
          </p:cNvPr>
          <p:cNvSpPr/>
          <p:nvPr/>
        </p:nvSpPr>
        <p:spPr>
          <a:xfrm>
            <a:off x="4609963" y="2239697"/>
            <a:ext cx="418088" cy="430377"/>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b="1" dirty="0">
              <a:solidFill>
                <a:srgbClr val="FFFFFF"/>
              </a:solidFill>
            </a:endParaRPr>
          </a:p>
        </p:txBody>
      </p:sp>
      <p:sp>
        <p:nvSpPr>
          <p:cNvPr id="5" name="椭圆 4">
            <a:extLst>
              <a:ext uri="{FF2B5EF4-FFF2-40B4-BE49-F238E27FC236}">
                <a16:creationId xmlns:a16="http://schemas.microsoft.com/office/drawing/2014/main" id="{45982EA5-27C4-41FA-B291-FE256DA81920}"/>
              </a:ext>
            </a:extLst>
          </p:cNvPr>
          <p:cNvSpPr/>
          <p:nvPr/>
        </p:nvSpPr>
        <p:spPr>
          <a:xfrm>
            <a:off x="5050510" y="3661239"/>
            <a:ext cx="440780" cy="430377"/>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dirty="0">
              <a:solidFill>
                <a:srgbClr val="FFFFFF"/>
              </a:solidFill>
            </a:endParaRPr>
          </a:p>
        </p:txBody>
      </p:sp>
      <p:sp>
        <p:nvSpPr>
          <p:cNvPr id="6" name="椭圆 5">
            <a:extLst>
              <a:ext uri="{FF2B5EF4-FFF2-40B4-BE49-F238E27FC236}">
                <a16:creationId xmlns:a16="http://schemas.microsoft.com/office/drawing/2014/main" id="{714D808D-E7A7-48EB-B2B1-AB4589085890}"/>
              </a:ext>
            </a:extLst>
          </p:cNvPr>
          <p:cNvSpPr/>
          <p:nvPr/>
        </p:nvSpPr>
        <p:spPr>
          <a:xfrm>
            <a:off x="4272520" y="3880450"/>
            <a:ext cx="440780" cy="430377"/>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b="1" dirty="0">
              <a:solidFill>
                <a:srgbClr val="FFFFFF"/>
              </a:solidFill>
            </a:endParaRPr>
          </a:p>
        </p:txBody>
      </p:sp>
      <p:sp>
        <p:nvSpPr>
          <p:cNvPr id="7" name="椭圆 6">
            <a:extLst>
              <a:ext uri="{FF2B5EF4-FFF2-40B4-BE49-F238E27FC236}">
                <a16:creationId xmlns:a16="http://schemas.microsoft.com/office/drawing/2014/main" id="{E9A02ABE-B791-461C-9CA3-9DDD3EF4C615}"/>
              </a:ext>
            </a:extLst>
          </p:cNvPr>
          <p:cNvSpPr/>
          <p:nvPr/>
        </p:nvSpPr>
        <p:spPr>
          <a:xfrm>
            <a:off x="4070322" y="2806376"/>
            <a:ext cx="431484" cy="430377"/>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b="1" dirty="0">
              <a:solidFill>
                <a:srgbClr val="FFFFFF"/>
              </a:solidFill>
            </a:endParaRPr>
          </a:p>
        </p:txBody>
      </p:sp>
      <p:grpSp>
        <p:nvGrpSpPr>
          <p:cNvPr id="8" name="组合 22">
            <a:extLst>
              <a:ext uri="{FF2B5EF4-FFF2-40B4-BE49-F238E27FC236}">
                <a16:creationId xmlns:a16="http://schemas.microsoft.com/office/drawing/2014/main" id="{197F8910-85E6-48C4-93D9-E1ECCF454BEA}"/>
              </a:ext>
            </a:extLst>
          </p:cNvPr>
          <p:cNvGrpSpPr>
            <a:grpSpLocks noChangeAspect="1"/>
          </p:cNvGrpSpPr>
          <p:nvPr/>
        </p:nvGrpSpPr>
        <p:grpSpPr>
          <a:xfrm>
            <a:off x="241406" y="1350271"/>
            <a:ext cx="1628191" cy="421002"/>
            <a:chOff x="8273008" y="1704195"/>
            <a:chExt cx="3504991" cy="864096"/>
          </a:xfrm>
        </p:grpSpPr>
        <p:sp>
          <p:nvSpPr>
            <p:cNvPr id="9" name="椭圆 8">
              <a:extLst>
                <a:ext uri="{FF2B5EF4-FFF2-40B4-BE49-F238E27FC236}">
                  <a16:creationId xmlns:a16="http://schemas.microsoft.com/office/drawing/2014/main" id="{BF9A77BD-8E6B-4EAE-BDDB-82C9AFDCDEC4}"/>
                </a:ext>
              </a:extLst>
            </p:cNvPr>
            <p:cNvSpPr/>
            <p:nvPr/>
          </p:nvSpPr>
          <p:spPr>
            <a:xfrm>
              <a:off x="8273008" y="1704195"/>
              <a:ext cx="864096" cy="864096"/>
            </a:xfrm>
            <a:prstGeom prst="ellipse">
              <a:avLst/>
            </a:prstGeom>
            <a:solidFill>
              <a:schemeClr val="accent2">
                <a:lumMod val="60000"/>
                <a:lumOff val="40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540" rtl="0" eaLnBrk="1" fontAlgn="auto" hangingPunct="1">
                <a:spcBef>
                  <a:spcPts val="0"/>
                </a:spcBef>
                <a:spcAft>
                  <a:spcPts val="0"/>
                </a:spcAft>
              </a:pPr>
              <a:endParaRPr lang="zh-CN" altLang="en-US" sz="3000" dirty="0">
                <a:solidFill>
                  <a:srgbClr val="FFFFFF"/>
                </a:solidFill>
                <a:latin typeface="微软雅黑" panose="020B0503020204020204" charset="-122"/>
              </a:endParaRPr>
            </a:p>
          </p:txBody>
        </p:sp>
        <p:sp>
          <p:nvSpPr>
            <p:cNvPr id="10" name="文本框 26">
              <a:extLst>
                <a:ext uri="{FF2B5EF4-FFF2-40B4-BE49-F238E27FC236}">
                  <a16:creationId xmlns:a16="http://schemas.microsoft.com/office/drawing/2014/main" id="{12DA4B8F-C0DA-4001-9F05-A18410A33DB5}"/>
                </a:ext>
              </a:extLst>
            </p:cNvPr>
            <p:cNvSpPr txBox="1"/>
            <p:nvPr/>
          </p:nvSpPr>
          <p:spPr>
            <a:xfrm>
              <a:off x="9137107" y="1704195"/>
              <a:ext cx="2640892" cy="821216"/>
            </a:xfrm>
            <a:prstGeom prst="rect">
              <a:avLst/>
            </a:prstGeom>
            <a:noFill/>
            <a:ln>
              <a:noFill/>
            </a:ln>
          </p:spPr>
          <p:txBody>
            <a:bodyPr wrap="square">
              <a:spAutoFit/>
            </a:bodyPr>
            <a:lstStyle/>
            <a:p>
              <a:pPr defTabSz="1018540" rtl="0" eaLnBrk="1" fontAlgn="auto" hangingPunct="1">
                <a:spcBef>
                  <a:spcPts val="0"/>
                </a:spcBef>
                <a:spcAft>
                  <a:spcPts val="0"/>
                </a:spcAft>
                <a:defRPr/>
              </a:pPr>
              <a:r>
                <a:rPr lang="zh-CN" altLang="en-US" sz="2000" b="1" dirty="0">
                  <a:solidFill>
                    <a:srgbClr val="C00000"/>
                  </a:solidFill>
                  <a:latin typeface="楷体" panose="02010609060101010101" pitchFamily="49" charset="-122"/>
                  <a:ea typeface="楷体" panose="02010609060101010101" pitchFamily="49" charset="-122"/>
                </a:rPr>
                <a:t>最相关</a:t>
              </a:r>
            </a:p>
          </p:txBody>
        </p:sp>
      </p:grpSp>
      <p:sp>
        <p:nvSpPr>
          <p:cNvPr id="11" name="文本框 26">
            <a:extLst>
              <a:ext uri="{FF2B5EF4-FFF2-40B4-BE49-F238E27FC236}">
                <a16:creationId xmlns:a16="http://schemas.microsoft.com/office/drawing/2014/main" id="{6305EDFD-18D3-42BC-85DC-190B87FAEB5D}"/>
              </a:ext>
            </a:extLst>
          </p:cNvPr>
          <p:cNvSpPr txBox="1"/>
          <p:nvPr/>
        </p:nvSpPr>
        <p:spPr>
          <a:xfrm>
            <a:off x="387134" y="3586369"/>
            <a:ext cx="1860977" cy="1195916"/>
          </a:xfrm>
          <a:prstGeom prst="rect">
            <a:avLst/>
          </a:prstGeom>
          <a:noFill/>
          <a:ln>
            <a:noFill/>
          </a:ln>
        </p:spPr>
        <p:txBody>
          <a:bodyPr wrap="square" lIns="87071" tIns="43535" rIns="87071" bIns="43535">
            <a:spAutoFit/>
          </a:bodyPr>
          <a:lstStyle/>
          <a:p>
            <a:pPr defTabSz="1018540" rtl="0" eaLnBrk="1" fontAlgn="auto" hangingPunct="1">
              <a:spcBef>
                <a:spcPts val="0"/>
              </a:spcBef>
              <a:spcAft>
                <a:spcPts val="0"/>
              </a:spcAft>
              <a:defRPr/>
            </a:pPr>
            <a:r>
              <a:rPr lang="zh-CN" altLang="en-US" sz="2400" b="1" dirty="0">
                <a:solidFill>
                  <a:srgbClr val="C00000"/>
                </a:solidFill>
                <a:latin typeface="华文行楷" panose="02010800040101010101" pitchFamily="2" charset="-122"/>
                <a:ea typeface="华文行楷" panose="02010800040101010101" pitchFamily="2" charset="-122"/>
              </a:rPr>
              <a:t>知识应用</a:t>
            </a:r>
            <a:endParaRPr lang="en-US" altLang="zh-CN" sz="2400" b="1" dirty="0">
              <a:solidFill>
                <a:srgbClr val="C00000"/>
              </a:solidFill>
              <a:latin typeface="华文行楷" panose="02010800040101010101" pitchFamily="2" charset="-122"/>
              <a:ea typeface="华文行楷" panose="02010800040101010101" pitchFamily="2" charset="-122"/>
            </a:endParaRPr>
          </a:p>
          <a:p>
            <a:pPr defTabSz="1018540" rtl="0" eaLnBrk="1" fontAlgn="auto" hangingPunct="1">
              <a:spcBef>
                <a:spcPts val="0"/>
              </a:spcBef>
              <a:spcAft>
                <a:spcPts val="0"/>
              </a:spcAft>
              <a:defRPr/>
            </a:pPr>
            <a:r>
              <a:rPr lang="zh-CN" altLang="en-US" sz="2400" b="1" dirty="0">
                <a:solidFill>
                  <a:srgbClr val="C00000"/>
                </a:solidFill>
                <a:latin typeface="华文行楷" panose="02010800040101010101" pitchFamily="2" charset="-122"/>
                <a:ea typeface="华文行楷" panose="02010800040101010101" pitchFamily="2" charset="-122"/>
              </a:rPr>
              <a:t>知识创新</a:t>
            </a:r>
            <a:endParaRPr lang="en-US" altLang="zh-CN" sz="2400" b="1" dirty="0">
              <a:solidFill>
                <a:srgbClr val="C00000"/>
              </a:solidFill>
              <a:latin typeface="华文行楷" panose="02010800040101010101" pitchFamily="2" charset="-122"/>
              <a:ea typeface="华文行楷" panose="02010800040101010101" pitchFamily="2" charset="-122"/>
            </a:endParaRPr>
          </a:p>
          <a:p>
            <a:pPr defTabSz="1018540" rtl="0" eaLnBrk="1" fontAlgn="auto" hangingPunct="1">
              <a:spcBef>
                <a:spcPts val="0"/>
              </a:spcBef>
              <a:spcAft>
                <a:spcPts val="0"/>
              </a:spcAft>
              <a:defRPr/>
            </a:pPr>
            <a:r>
              <a:rPr lang="zh-CN" altLang="en-US" sz="2400" b="1" dirty="0">
                <a:solidFill>
                  <a:srgbClr val="C00000"/>
                </a:solidFill>
                <a:latin typeface="黑体" panose="02010609060101010101" pitchFamily="49" charset="-122"/>
                <a:ea typeface="黑体" panose="02010609060101010101" pitchFamily="49" charset="-122"/>
              </a:rPr>
              <a:t>辅助检索</a:t>
            </a:r>
          </a:p>
        </p:txBody>
      </p:sp>
      <p:grpSp>
        <p:nvGrpSpPr>
          <p:cNvPr id="12" name="组合 11">
            <a:extLst>
              <a:ext uri="{FF2B5EF4-FFF2-40B4-BE49-F238E27FC236}">
                <a16:creationId xmlns:a16="http://schemas.microsoft.com/office/drawing/2014/main" id="{5AB1C39E-38AD-47D9-AAC1-BAD96B7E6BC6}"/>
              </a:ext>
            </a:extLst>
          </p:cNvPr>
          <p:cNvGrpSpPr>
            <a:grpSpLocks noChangeAspect="1"/>
          </p:cNvGrpSpPr>
          <p:nvPr/>
        </p:nvGrpSpPr>
        <p:grpSpPr>
          <a:xfrm>
            <a:off x="239248" y="2070453"/>
            <a:ext cx="1726869" cy="421002"/>
            <a:chOff x="8273008" y="1704195"/>
            <a:chExt cx="3717415" cy="864096"/>
          </a:xfrm>
        </p:grpSpPr>
        <p:sp>
          <p:nvSpPr>
            <p:cNvPr id="13" name="椭圆 12">
              <a:extLst>
                <a:ext uri="{FF2B5EF4-FFF2-40B4-BE49-F238E27FC236}">
                  <a16:creationId xmlns:a16="http://schemas.microsoft.com/office/drawing/2014/main" id="{D5922A25-3944-4A4C-8710-E48E48E7B529}"/>
                </a:ext>
              </a:extLst>
            </p:cNvPr>
            <p:cNvSpPr/>
            <p:nvPr/>
          </p:nvSpPr>
          <p:spPr>
            <a:xfrm>
              <a:off x="8273008" y="1704195"/>
              <a:ext cx="864096" cy="864096"/>
            </a:xfrm>
            <a:prstGeom prst="ellipse">
              <a:avLst/>
            </a:prstGeom>
            <a:solidFill>
              <a:schemeClr val="accent5"/>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540" rtl="0" eaLnBrk="1" fontAlgn="auto" hangingPunct="1">
                <a:spcBef>
                  <a:spcPts val="0"/>
                </a:spcBef>
                <a:spcAft>
                  <a:spcPts val="0"/>
                </a:spcAft>
              </a:pPr>
              <a:endParaRPr lang="zh-CN" altLang="en-US" sz="3000" dirty="0">
                <a:solidFill>
                  <a:srgbClr val="FFFFFF"/>
                </a:solidFill>
                <a:latin typeface="微软雅黑" panose="020B0503020204020204" charset="-122"/>
              </a:endParaRPr>
            </a:p>
          </p:txBody>
        </p:sp>
        <p:sp>
          <p:nvSpPr>
            <p:cNvPr id="14" name="文本框 26">
              <a:extLst>
                <a:ext uri="{FF2B5EF4-FFF2-40B4-BE49-F238E27FC236}">
                  <a16:creationId xmlns:a16="http://schemas.microsoft.com/office/drawing/2014/main" id="{4E46B069-91D3-4087-9441-F3BD55B50C67}"/>
                </a:ext>
              </a:extLst>
            </p:cNvPr>
            <p:cNvSpPr txBox="1"/>
            <p:nvPr/>
          </p:nvSpPr>
          <p:spPr>
            <a:xfrm>
              <a:off x="9137107" y="1704195"/>
              <a:ext cx="2853316" cy="821216"/>
            </a:xfrm>
            <a:prstGeom prst="rect">
              <a:avLst/>
            </a:prstGeom>
            <a:noFill/>
            <a:ln>
              <a:noFill/>
            </a:ln>
          </p:spPr>
          <p:txBody>
            <a:bodyPr wrap="square">
              <a:spAutoFit/>
            </a:bodyPr>
            <a:lstStyle/>
            <a:p>
              <a:pPr defTabSz="1018540" rtl="0" eaLnBrk="1" fontAlgn="auto" hangingPunct="1">
                <a:spcBef>
                  <a:spcPts val="0"/>
                </a:spcBef>
                <a:spcAft>
                  <a:spcPts val="0"/>
                </a:spcAft>
                <a:defRPr/>
              </a:pPr>
              <a:r>
                <a:rPr lang="zh-CN" altLang="en-US" sz="2000" b="1" dirty="0">
                  <a:solidFill>
                    <a:srgbClr val="C00000"/>
                  </a:solidFill>
                  <a:latin typeface="楷体" panose="02010609060101010101" pitchFamily="49" charset="-122"/>
                  <a:ea typeface="楷体" panose="02010609060101010101" pitchFamily="49" charset="-122"/>
                </a:rPr>
                <a:t>较为相关</a:t>
              </a:r>
            </a:p>
          </p:txBody>
        </p:sp>
      </p:grpSp>
      <p:grpSp>
        <p:nvGrpSpPr>
          <p:cNvPr id="15" name="组合 22">
            <a:extLst>
              <a:ext uri="{FF2B5EF4-FFF2-40B4-BE49-F238E27FC236}">
                <a16:creationId xmlns:a16="http://schemas.microsoft.com/office/drawing/2014/main" id="{C0AD34B5-1840-4849-9D33-3A5D2A28DCAB}"/>
              </a:ext>
            </a:extLst>
          </p:cNvPr>
          <p:cNvGrpSpPr>
            <a:grpSpLocks noChangeAspect="1"/>
          </p:cNvGrpSpPr>
          <p:nvPr/>
        </p:nvGrpSpPr>
        <p:grpSpPr>
          <a:xfrm>
            <a:off x="248544" y="2767299"/>
            <a:ext cx="1726869" cy="421002"/>
            <a:chOff x="8273008" y="1704195"/>
            <a:chExt cx="3717415" cy="864096"/>
          </a:xfrm>
        </p:grpSpPr>
        <p:sp>
          <p:nvSpPr>
            <p:cNvPr id="17" name="椭圆 16">
              <a:extLst>
                <a:ext uri="{FF2B5EF4-FFF2-40B4-BE49-F238E27FC236}">
                  <a16:creationId xmlns:a16="http://schemas.microsoft.com/office/drawing/2014/main" id="{E3609983-4D02-46EA-A30A-0C9FC8BD203D}"/>
                </a:ext>
              </a:extLst>
            </p:cNvPr>
            <p:cNvSpPr/>
            <p:nvPr/>
          </p:nvSpPr>
          <p:spPr>
            <a:xfrm>
              <a:off x="8273008" y="1704195"/>
              <a:ext cx="864096" cy="864096"/>
            </a:xfrm>
            <a:prstGeom prst="ellipse">
              <a:avLst/>
            </a:prstGeom>
            <a:solidFill>
              <a:srgbClr val="8BC1B7"/>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8540" rtl="0" eaLnBrk="1" fontAlgn="auto" hangingPunct="1">
                <a:spcBef>
                  <a:spcPts val="0"/>
                </a:spcBef>
                <a:spcAft>
                  <a:spcPts val="0"/>
                </a:spcAft>
              </a:pPr>
              <a:endParaRPr lang="zh-CN" altLang="en-US" sz="3000" dirty="0">
                <a:solidFill>
                  <a:srgbClr val="FFFFFF"/>
                </a:solidFill>
                <a:latin typeface="微软雅黑" panose="020B0503020204020204" charset="-122"/>
              </a:endParaRPr>
            </a:p>
          </p:txBody>
        </p:sp>
        <p:sp>
          <p:nvSpPr>
            <p:cNvPr id="18" name="文本框 26">
              <a:extLst>
                <a:ext uri="{FF2B5EF4-FFF2-40B4-BE49-F238E27FC236}">
                  <a16:creationId xmlns:a16="http://schemas.microsoft.com/office/drawing/2014/main" id="{ADD339E6-FBF4-4FFE-BCB7-2012628562F1}"/>
                </a:ext>
              </a:extLst>
            </p:cNvPr>
            <p:cNvSpPr txBox="1"/>
            <p:nvPr/>
          </p:nvSpPr>
          <p:spPr>
            <a:xfrm>
              <a:off x="9137107" y="1704195"/>
              <a:ext cx="2853316" cy="821216"/>
            </a:xfrm>
            <a:prstGeom prst="rect">
              <a:avLst/>
            </a:prstGeom>
            <a:noFill/>
            <a:ln>
              <a:noFill/>
            </a:ln>
          </p:spPr>
          <p:txBody>
            <a:bodyPr wrap="square">
              <a:spAutoFit/>
            </a:bodyPr>
            <a:lstStyle/>
            <a:p>
              <a:pPr defTabSz="1018540" rtl="0" eaLnBrk="1" fontAlgn="auto" hangingPunct="1">
                <a:spcBef>
                  <a:spcPts val="0"/>
                </a:spcBef>
                <a:spcAft>
                  <a:spcPts val="0"/>
                </a:spcAft>
                <a:defRPr/>
              </a:pPr>
              <a:r>
                <a:rPr lang="zh-CN" altLang="en-US" sz="2000" b="1" dirty="0">
                  <a:solidFill>
                    <a:srgbClr val="C00000"/>
                  </a:solidFill>
                  <a:latin typeface="楷体" panose="02010609060101010101" pitchFamily="49" charset="-122"/>
                  <a:ea typeface="楷体" panose="02010609060101010101" pitchFamily="49" charset="-122"/>
                </a:rPr>
                <a:t>相关度小</a:t>
              </a:r>
            </a:p>
          </p:txBody>
        </p:sp>
      </p:grpSp>
      <p:sp>
        <p:nvSpPr>
          <p:cNvPr id="19" name="椭圆 18">
            <a:extLst>
              <a:ext uri="{FF2B5EF4-FFF2-40B4-BE49-F238E27FC236}">
                <a16:creationId xmlns:a16="http://schemas.microsoft.com/office/drawing/2014/main" id="{282FE6CC-4DC6-4C21-800C-E9E38840290C}"/>
              </a:ext>
            </a:extLst>
          </p:cNvPr>
          <p:cNvSpPr/>
          <p:nvPr/>
        </p:nvSpPr>
        <p:spPr>
          <a:xfrm>
            <a:off x="5270900" y="2576436"/>
            <a:ext cx="418088" cy="430377"/>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a:solidFill>
                <a:srgbClr val="FFFFFF"/>
              </a:solidFill>
            </a:endParaRPr>
          </a:p>
        </p:txBody>
      </p:sp>
      <p:sp>
        <p:nvSpPr>
          <p:cNvPr id="20" name="椭圆 19">
            <a:extLst>
              <a:ext uri="{FF2B5EF4-FFF2-40B4-BE49-F238E27FC236}">
                <a16:creationId xmlns:a16="http://schemas.microsoft.com/office/drawing/2014/main" id="{47B7F9D2-EB12-4022-9B5C-C6704CDC5C13}"/>
              </a:ext>
            </a:extLst>
          </p:cNvPr>
          <p:cNvSpPr/>
          <p:nvPr/>
        </p:nvSpPr>
        <p:spPr>
          <a:xfrm>
            <a:off x="4133660" y="2236379"/>
            <a:ext cx="393328" cy="386749"/>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dirty="0">
              <a:solidFill>
                <a:srgbClr val="FFFFFF"/>
              </a:solidFill>
            </a:endParaRPr>
          </a:p>
        </p:txBody>
      </p:sp>
      <p:sp>
        <p:nvSpPr>
          <p:cNvPr id="21" name="椭圆 20">
            <a:extLst>
              <a:ext uri="{FF2B5EF4-FFF2-40B4-BE49-F238E27FC236}">
                <a16:creationId xmlns:a16="http://schemas.microsoft.com/office/drawing/2014/main" id="{70999575-E5E0-4B35-BA4E-BE7B532FD177}"/>
              </a:ext>
            </a:extLst>
          </p:cNvPr>
          <p:cNvSpPr/>
          <p:nvPr/>
        </p:nvSpPr>
        <p:spPr>
          <a:xfrm>
            <a:off x="3914666" y="3370271"/>
            <a:ext cx="393328" cy="399422"/>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dirty="0">
              <a:solidFill>
                <a:srgbClr val="FFFFFF"/>
              </a:solidFill>
            </a:endParaRPr>
          </a:p>
        </p:txBody>
      </p:sp>
      <p:sp>
        <p:nvSpPr>
          <p:cNvPr id="22" name="椭圆 21">
            <a:extLst>
              <a:ext uri="{FF2B5EF4-FFF2-40B4-BE49-F238E27FC236}">
                <a16:creationId xmlns:a16="http://schemas.microsoft.com/office/drawing/2014/main" id="{5E0E9F11-AD1C-47ED-B1EF-0331384BA861}"/>
              </a:ext>
            </a:extLst>
          </p:cNvPr>
          <p:cNvSpPr/>
          <p:nvPr/>
        </p:nvSpPr>
        <p:spPr>
          <a:xfrm>
            <a:off x="5668915" y="3543061"/>
            <a:ext cx="372200" cy="368166"/>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a:solidFill>
                <a:srgbClr val="FFFFFF"/>
              </a:solidFill>
            </a:endParaRPr>
          </a:p>
        </p:txBody>
      </p:sp>
      <p:sp>
        <p:nvSpPr>
          <p:cNvPr id="23" name="椭圆 22">
            <a:extLst>
              <a:ext uri="{FF2B5EF4-FFF2-40B4-BE49-F238E27FC236}">
                <a16:creationId xmlns:a16="http://schemas.microsoft.com/office/drawing/2014/main" id="{12F94142-E97F-4551-967B-B8DF1986540B}"/>
              </a:ext>
            </a:extLst>
          </p:cNvPr>
          <p:cNvSpPr/>
          <p:nvPr/>
        </p:nvSpPr>
        <p:spPr>
          <a:xfrm>
            <a:off x="5812627" y="3134551"/>
            <a:ext cx="384204" cy="374678"/>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a:solidFill>
                <a:srgbClr val="FFFFFF"/>
              </a:solidFill>
            </a:endParaRPr>
          </a:p>
        </p:txBody>
      </p:sp>
      <p:sp>
        <p:nvSpPr>
          <p:cNvPr id="24" name="椭圆 23">
            <a:extLst>
              <a:ext uri="{FF2B5EF4-FFF2-40B4-BE49-F238E27FC236}">
                <a16:creationId xmlns:a16="http://schemas.microsoft.com/office/drawing/2014/main" id="{77127D2A-881C-4A23-9A4D-F943AC3C00E6}"/>
              </a:ext>
            </a:extLst>
          </p:cNvPr>
          <p:cNvSpPr/>
          <p:nvPr/>
        </p:nvSpPr>
        <p:spPr>
          <a:xfrm>
            <a:off x="5958064" y="2732553"/>
            <a:ext cx="384203" cy="368166"/>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a:solidFill>
                <a:srgbClr val="FFFFFF"/>
              </a:solidFill>
            </a:endParaRPr>
          </a:p>
        </p:txBody>
      </p:sp>
      <p:sp>
        <p:nvSpPr>
          <p:cNvPr id="25" name="椭圆 24">
            <a:extLst>
              <a:ext uri="{FF2B5EF4-FFF2-40B4-BE49-F238E27FC236}">
                <a16:creationId xmlns:a16="http://schemas.microsoft.com/office/drawing/2014/main" id="{ACCE4082-AEC0-40CE-9092-B9603196E743}"/>
              </a:ext>
            </a:extLst>
          </p:cNvPr>
          <p:cNvSpPr/>
          <p:nvPr/>
        </p:nvSpPr>
        <p:spPr>
          <a:xfrm>
            <a:off x="3550022" y="3880450"/>
            <a:ext cx="393328" cy="386749"/>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a:solidFill>
                <a:srgbClr val="FFFFFF"/>
              </a:solidFill>
            </a:endParaRPr>
          </a:p>
        </p:txBody>
      </p:sp>
      <p:sp>
        <p:nvSpPr>
          <p:cNvPr id="26" name="椭圆 25">
            <a:extLst>
              <a:ext uri="{FF2B5EF4-FFF2-40B4-BE49-F238E27FC236}">
                <a16:creationId xmlns:a16="http://schemas.microsoft.com/office/drawing/2014/main" id="{01469C40-47D7-4352-B9B1-CBC2205C11D3}"/>
              </a:ext>
            </a:extLst>
          </p:cNvPr>
          <p:cNvSpPr/>
          <p:nvPr/>
        </p:nvSpPr>
        <p:spPr>
          <a:xfrm>
            <a:off x="4797177" y="4335635"/>
            <a:ext cx="357648" cy="375479"/>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a:solidFill>
                <a:srgbClr val="FFFFFF"/>
              </a:solidFill>
            </a:endParaRPr>
          </a:p>
        </p:txBody>
      </p:sp>
      <p:sp>
        <p:nvSpPr>
          <p:cNvPr id="27" name="椭圆 26">
            <a:extLst>
              <a:ext uri="{FF2B5EF4-FFF2-40B4-BE49-F238E27FC236}">
                <a16:creationId xmlns:a16="http://schemas.microsoft.com/office/drawing/2014/main" id="{E2EFC578-4346-4B41-9D44-2ED9DD51FF93}"/>
              </a:ext>
            </a:extLst>
          </p:cNvPr>
          <p:cNvSpPr/>
          <p:nvPr/>
        </p:nvSpPr>
        <p:spPr>
          <a:xfrm>
            <a:off x="3407746" y="3167409"/>
            <a:ext cx="384204" cy="358615"/>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dirty="0">
              <a:solidFill>
                <a:srgbClr val="FFFFFF"/>
              </a:solidFill>
            </a:endParaRPr>
          </a:p>
        </p:txBody>
      </p:sp>
      <p:sp>
        <p:nvSpPr>
          <p:cNvPr id="28" name="椭圆 27">
            <a:extLst>
              <a:ext uri="{FF2B5EF4-FFF2-40B4-BE49-F238E27FC236}">
                <a16:creationId xmlns:a16="http://schemas.microsoft.com/office/drawing/2014/main" id="{05E56AA8-588C-4361-88A2-48CB1ED522DD}"/>
              </a:ext>
            </a:extLst>
          </p:cNvPr>
          <p:cNvSpPr/>
          <p:nvPr/>
        </p:nvSpPr>
        <p:spPr>
          <a:xfrm>
            <a:off x="5002422" y="1823715"/>
            <a:ext cx="393328" cy="375479"/>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a:solidFill>
                <a:srgbClr val="FFFFFF"/>
              </a:solidFill>
            </a:endParaRPr>
          </a:p>
        </p:txBody>
      </p:sp>
    </p:spTree>
    <p:custDataLst>
      <p:tags r:id="rId1"/>
    </p:custDataLst>
    <p:extLst>
      <p:ext uri="{BB962C8B-B14F-4D97-AF65-F5344CB8AC3E}">
        <p14:creationId xmlns:p14="http://schemas.microsoft.com/office/powerpoint/2010/main" val="28790433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2" presetClass="entr" presetSubtype="8"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0-#ppt_w/2"/>
                                          </p:val>
                                        </p:tav>
                                        <p:tav tm="100000">
                                          <p:val>
                                            <p:strVal val="#ppt_x"/>
                                          </p:val>
                                        </p:tav>
                                      </p:tavLst>
                                    </p:anim>
                                    <p:anim calcmode="lin" valueType="num">
                                      <p:cBhvr additive="base">
                                        <p:cTn id="46" dur="500" fill="hold"/>
                                        <p:tgtEl>
                                          <p:spTgt spid="12"/>
                                        </p:tgtEl>
                                        <p:attrNameLst>
                                          <p:attrName>ppt_y</p:attrName>
                                        </p:attrNameLst>
                                      </p:cBhvr>
                                      <p:tavLst>
                                        <p:tav tm="0">
                                          <p:val>
                                            <p:strVal val="#ppt_y"/>
                                          </p:val>
                                        </p:tav>
                                        <p:tav tm="100000">
                                          <p:val>
                                            <p:strVal val="#ppt_y"/>
                                          </p:val>
                                        </p:tav>
                                      </p:tavLst>
                                    </p:anim>
                                  </p:childTnLst>
                                </p:cTn>
                              </p:par>
                              <p:par>
                                <p:cTn id="47" presetID="16" presetClass="entr" presetSubtype="21"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arn(inVertical)">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0"/>
                                        </p:tgtEl>
                                      </p:cBhvr>
                                    </p:animEffect>
                                    <p:set>
                                      <p:cBhvr>
                                        <p:cTn id="69" dur="1" fill="hold">
                                          <p:stCondLst>
                                            <p:cond delay="499"/>
                                          </p:stCondLst>
                                        </p:cTn>
                                        <p:tgtEl>
                                          <p:spTgt spid="2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3"/>
                                        </p:tgtEl>
                                      </p:cBhvr>
                                    </p:animEffect>
                                    <p:set>
                                      <p:cBhvr>
                                        <p:cTn id="75" dur="1" fill="hold">
                                          <p:stCondLst>
                                            <p:cond delay="499"/>
                                          </p:stCondLst>
                                        </p:cTn>
                                        <p:tgtEl>
                                          <p:spTgt spid="2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4"/>
                                        </p:tgtEl>
                                      </p:cBhvr>
                                    </p:animEffect>
                                    <p:set>
                                      <p:cBhvr>
                                        <p:cTn id="78" dur="1" fill="hold">
                                          <p:stCondLst>
                                            <p:cond delay="499"/>
                                          </p:stCondLst>
                                        </p:cTn>
                                        <p:tgtEl>
                                          <p:spTgt spid="24"/>
                                        </p:tgtEl>
                                        <p:attrNameLst>
                                          <p:attrName>style.visibility</p:attrName>
                                        </p:attrNameLst>
                                      </p:cBhvr>
                                      <p:to>
                                        <p:strVal val="hidden"/>
                                      </p:to>
                                    </p:set>
                                  </p:childTnLst>
                                </p:cTn>
                              </p:par>
                            </p:childTnLst>
                          </p:cTn>
                        </p:par>
                        <p:par>
                          <p:cTn id="79" fill="hold">
                            <p:stCondLst>
                              <p:cond delay="500"/>
                            </p:stCondLst>
                            <p:childTnLst>
                              <p:par>
                                <p:cTn id="80" presetID="2" presetClass="entr" presetSubtype="8"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500" fill="hold"/>
                                        <p:tgtEl>
                                          <p:spTgt spid="15"/>
                                        </p:tgtEl>
                                        <p:attrNameLst>
                                          <p:attrName>ppt_x</p:attrName>
                                        </p:attrNameLst>
                                      </p:cBhvr>
                                      <p:tavLst>
                                        <p:tav tm="0">
                                          <p:val>
                                            <p:strVal val="0-#ppt_w/2"/>
                                          </p:val>
                                        </p:tav>
                                        <p:tav tm="100000">
                                          <p:val>
                                            <p:strVal val="#ppt_x"/>
                                          </p:val>
                                        </p:tav>
                                      </p:tavLst>
                                    </p:anim>
                                    <p:anim calcmode="lin" valueType="num">
                                      <p:cBhvr additive="base">
                                        <p:cTn id="83" dur="500" fill="hold"/>
                                        <p:tgtEl>
                                          <p:spTgt spid="15"/>
                                        </p:tgtEl>
                                        <p:attrNameLst>
                                          <p:attrName>ppt_y</p:attrName>
                                        </p:attrNameLst>
                                      </p:cBhvr>
                                      <p:tavLst>
                                        <p:tav tm="0">
                                          <p:val>
                                            <p:strVal val="#ppt_y"/>
                                          </p:val>
                                        </p:tav>
                                        <p:tav tm="100000">
                                          <p:val>
                                            <p:strVal val="#ppt_y"/>
                                          </p:val>
                                        </p:tav>
                                      </p:tavLst>
                                    </p:anim>
                                  </p:childTnLst>
                                </p:cTn>
                              </p:par>
                              <p:par>
                                <p:cTn id="84" presetID="16" presetClass="entr" presetSubtype="21"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barn(inVertical)">
                                      <p:cBhvr>
                                        <p:cTn id="86" dur="500"/>
                                        <p:tgtEl>
                                          <p:spTgt spid="25"/>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barn(inVertical)">
                                      <p:cBhvr>
                                        <p:cTn id="89" dur="500"/>
                                        <p:tgtEl>
                                          <p:spTgt spid="26"/>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arn(inVertical)">
                                      <p:cBhvr>
                                        <p:cTn id="92" dur="500"/>
                                        <p:tgtEl>
                                          <p:spTgt spid="27"/>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barn(inVertical)">
                                      <p:cBhvr>
                                        <p:cTn id="95" dur="500"/>
                                        <p:tgtEl>
                                          <p:spTgt spid="2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25"/>
                                        </p:tgtEl>
                                      </p:cBhvr>
                                    </p:animEffect>
                                    <p:set>
                                      <p:cBhvr>
                                        <p:cTn id="100" dur="1" fill="hold">
                                          <p:stCondLst>
                                            <p:cond delay="499"/>
                                          </p:stCondLst>
                                        </p:cTn>
                                        <p:tgtEl>
                                          <p:spTgt spid="25"/>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26"/>
                                        </p:tgtEl>
                                      </p:cBhvr>
                                    </p:animEffect>
                                    <p:set>
                                      <p:cBhvr>
                                        <p:cTn id="103" dur="1" fill="hold">
                                          <p:stCondLst>
                                            <p:cond delay="499"/>
                                          </p:stCondLst>
                                        </p:cTn>
                                        <p:tgtEl>
                                          <p:spTgt spid="2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27"/>
                                        </p:tgtEl>
                                      </p:cBhvr>
                                    </p:animEffect>
                                    <p:set>
                                      <p:cBhvr>
                                        <p:cTn id="106" dur="1" fill="hold">
                                          <p:stCondLst>
                                            <p:cond delay="499"/>
                                          </p:stCondLst>
                                        </p:cTn>
                                        <p:tgtEl>
                                          <p:spTgt spid="27"/>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8"/>
                                        </p:tgtEl>
                                      </p:cBhvr>
                                    </p:animEffect>
                                    <p:set>
                                      <p:cBhvr>
                                        <p:cTn id="109" dur="1" fill="hold">
                                          <p:stCondLst>
                                            <p:cond delay="499"/>
                                          </p:stCondLst>
                                        </p:cTn>
                                        <p:tgtEl>
                                          <p:spTgt spid="28"/>
                                        </p:tgtEl>
                                        <p:attrNameLst>
                                          <p:attrName>style.visibility</p:attrName>
                                        </p:attrNameLst>
                                      </p:cBhvr>
                                      <p:to>
                                        <p:strVal val="hidden"/>
                                      </p:to>
                                    </p:set>
                                  </p:childTnLst>
                                </p:cTn>
                              </p:par>
                            </p:childTnLst>
                          </p:cTn>
                        </p:par>
                        <p:par>
                          <p:cTn id="110" fill="hold">
                            <p:stCondLst>
                              <p:cond delay="500"/>
                            </p:stCondLst>
                            <p:childTnLst>
                              <p:par>
                                <p:cTn id="111" presetID="23" presetClass="entr" presetSubtype="16" fill="hold" grpId="0" nodeType="afterEffect">
                                  <p:stCondLst>
                                    <p:cond delay="0"/>
                                  </p:stCondLst>
                                  <p:childTnLst>
                                    <p:set>
                                      <p:cBhvr>
                                        <p:cTn id="112" dur="1" fill="hold">
                                          <p:stCondLst>
                                            <p:cond delay="0"/>
                                          </p:stCondLst>
                                        </p:cTn>
                                        <p:tgtEl>
                                          <p:spTgt spid="11"/>
                                        </p:tgtEl>
                                        <p:attrNameLst>
                                          <p:attrName>style.visibility</p:attrName>
                                        </p:attrNameLst>
                                      </p:cBhvr>
                                      <p:to>
                                        <p:strVal val="visible"/>
                                      </p:to>
                                    </p:set>
                                    <p:anim calcmode="lin" valueType="num">
                                      <p:cBhvr>
                                        <p:cTn id="113" dur="500" fill="hold"/>
                                        <p:tgtEl>
                                          <p:spTgt spid="11"/>
                                        </p:tgtEl>
                                        <p:attrNameLst>
                                          <p:attrName>ppt_w</p:attrName>
                                        </p:attrNameLst>
                                      </p:cBhvr>
                                      <p:tavLst>
                                        <p:tav tm="0">
                                          <p:val>
                                            <p:fltVal val="0"/>
                                          </p:val>
                                        </p:tav>
                                        <p:tav tm="100000">
                                          <p:val>
                                            <p:strVal val="#ppt_w"/>
                                          </p:val>
                                        </p:tav>
                                      </p:tavLst>
                                    </p:anim>
                                    <p:anim calcmode="lin" valueType="num">
                                      <p:cBhvr>
                                        <p:cTn id="114"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7" grpId="0" bldLvl="0" animBg="1"/>
      <p:bldP spid="7" grpId="1" bldLvl="0" animBg="1"/>
      <p:bldP spid="11" grpId="0"/>
      <p:bldP spid="19" grpId="0" bldLvl="0" animBg="1"/>
      <p:bldP spid="19" grpId="1" bldLvl="0" animBg="1"/>
      <p:bldP spid="20" grpId="0" bldLvl="0" animBg="1"/>
      <p:bldP spid="20" grpId="1" bldLvl="0" animBg="1"/>
      <p:bldP spid="21" grpId="0" bldLvl="0" animBg="1"/>
      <p:bldP spid="21" grpId="1" bldLvl="0" animBg="1"/>
      <p:bldP spid="22" grpId="0" bldLvl="0" animBg="1"/>
      <p:bldP spid="22" grpId="1" bldLvl="0" animBg="1"/>
      <p:bldP spid="23" grpId="0" bldLvl="0" animBg="1"/>
      <p:bldP spid="23" grpId="1" bldLvl="0" animBg="1"/>
      <p:bldP spid="24" grpId="0" bldLvl="0" animBg="1"/>
      <p:bldP spid="24" grpId="1" bldLvl="0" animBg="1"/>
      <p:bldP spid="25" grpId="0" bldLvl="0" animBg="1"/>
      <p:bldP spid="25" grpId="1" bldLvl="0" animBg="1"/>
      <p:bldP spid="26" grpId="0" bldLvl="0" animBg="1"/>
      <p:bldP spid="26" grpId="1" bldLvl="0" animBg="1"/>
      <p:bldP spid="27" grpId="0" bldLvl="0" animBg="1"/>
      <p:bldP spid="27" grpId="1" bldLvl="0" animBg="1"/>
      <p:bldP spid="28" grpId="0" bldLvl="0" animBg="1"/>
      <p:bldP spid="28" grpId="1"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3"/>
          <p:cNvSpPr/>
          <p:nvPr/>
        </p:nvSpPr>
        <p:spPr>
          <a:xfrm>
            <a:off x="2522221" y="339091"/>
            <a:ext cx="409955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大数据分析</a:t>
            </a:r>
            <a:r>
              <a:rPr lang="en-US" altLang="zh-CN"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③ 知识关联图谱</a:t>
            </a:r>
            <a:endParaRPr lang="zh-CN" altLang="en-US" sz="1800" b="1" dirty="0">
              <a:solidFill>
                <a:srgbClr val="01ACBE"/>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3664DAF9-08F4-445D-AA57-2B497A9B6B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9312" y="1024351"/>
            <a:ext cx="7145043" cy="4053551"/>
          </a:xfrm>
          <a:prstGeom prst="rect">
            <a:avLst/>
          </a:prstGeom>
        </p:spPr>
      </p:pic>
      <p:cxnSp>
        <p:nvCxnSpPr>
          <p:cNvPr id="4" name="直接连接符 3">
            <a:extLst>
              <a:ext uri="{FF2B5EF4-FFF2-40B4-BE49-F238E27FC236}">
                <a16:creationId xmlns:a16="http://schemas.microsoft.com/office/drawing/2014/main" id="{BBBF8B24-045D-44C5-86BD-23C370CF9EC4}"/>
              </a:ext>
            </a:extLst>
          </p:cNvPr>
          <p:cNvCxnSpPr/>
          <p:nvPr/>
        </p:nvCxnSpPr>
        <p:spPr>
          <a:xfrm>
            <a:off x="-5806280" y="37118361"/>
            <a:ext cx="23042560"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9CB9EF5A-7FEE-4152-9B86-D9980083676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4172" y="975310"/>
            <a:ext cx="7227241" cy="4102592"/>
          </a:xfrm>
          <a:prstGeom prst="rect">
            <a:avLst/>
          </a:prstGeom>
        </p:spPr>
      </p:pic>
      <p:sp>
        <p:nvSpPr>
          <p:cNvPr id="6" name="矩形 5">
            <a:extLst>
              <a:ext uri="{FF2B5EF4-FFF2-40B4-BE49-F238E27FC236}">
                <a16:creationId xmlns:a16="http://schemas.microsoft.com/office/drawing/2014/main" id="{E69FD50F-FE55-402E-88F6-EC6853128A2D}"/>
              </a:ext>
            </a:extLst>
          </p:cNvPr>
          <p:cNvSpPr/>
          <p:nvPr/>
        </p:nvSpPr>
        <p:spPr>
          <a:xfrm>
            <a:off x="7461007" y="2014341"/>
            <a:ext cx="436503" cy="3224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7071" tIns="43535" rIns="87071" bIns="43535" rtlCol="0" anchor="ctr"/>
          <a:lstStyle/>
          <a:p>
            <a:pPr algn="ctr" defTabSz="1018540" rtl="0" eaLnBrk="1" fontAlgn="auto" hangingPunct="1">
              <a:spcBef>
                <a:spcPts val="0"/>
              </a:spcBef>
              <a:spcAft>
                <a:spcPts val="0"/>
              </a:spcAft>
            </a:pPr>
            <a:endParaRPr lang="zh-CN" altLang="en-US" sz="2000">
              <a:solidFill>
                <a:srgbClr val="FFFFFF"/>
              </a:solidFill>
            </a:endParaRPr>
          </a:p>
        </p:txBody>
      </p:sp>
      <p:pic>
        <p:nvPicPr>
          <p:cNvPr id="7" name="图片 6">
            <a:extLst>
              <a:ext uri="{FF2B5EF4-FFF2-40B4-BE49-F238E27FC236}">
                <a16:creationId xmlns:a16="http://schemas.microsoft.com/office/drawing/2014/main" id="{50C4EE25-431C-4BF8-BB5F-91CEE1EA668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9035" y="975310"/>
            <a:ext cx="7410793" cy="5089709"/>
          </a:xfrm>
          <a:prstGeom prst="rect">
            <a:avLst/>
          </a:prstGeom>
        </p:spPr>
      </p:pic>
    </p:spTree>
    <p:custDataLst>
      <p:tags r:id="rId1"/>
    </p:custDataLst>
    <p:extLst>
      <p:ext uri="{BB962C8B-B14F-4D97-AF65-F5344CB8AC3E}">
        <p14:creationId xmlns:p14="http://schemas.microsoft.com/office/powerpoint/2010/main" val="10592254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3"/>
          <p:cNvSpPr/>
          <p:nvPr/>
        </p:nvSpPr>
        <p:spPr>
          <a:xfrm>
            <a:off x="2522221" y="339091"/>
            <a:ext cx="409955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大数据分析</a:t>
            </a:r>
            <a:r>
              <a:rPr lang="en-US" altLang="zh-CN"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③ 知识关联图谱</a:t>
            </a:r>
            <a:endParaRPr lang="zh-CN" altLang="en-US" sz="1800" b="1" dirty="0">
              <a:solidFill>
                <a:srgbClr val="01ACBE"/>
              </a:solidFill>
              <a:latin typeface="微软雅黑" panose="020B0503020204020204" pitchFamily="34" charset="-122"/>
              <a:ea typeface="微软雅黑" panose="020B0503020204020204" pitchFamily="34" charset="-122"/>
            </a:endParaRPr>
          </a:p>
        </p:txBody>
      </p:sp>
      <p:sp>
        <p:nvSpPr>
          <p:cNvPr id="3" name="文本框 26">
            <a:extLst>
              <a:ext uri="{FF2B5EF4-FFF2-40B4-BE49-F238E27FC236}">
                <a16:creationId xmlns:a16="http://schemas.microsoft.com/office/drawing/2014/main" id="{86AB09FC-91EE-43E6-82C8-196A49F47D50}"/>
              </a:ext>
            </a:extLst>
          </p:cNvPr>
          <p:cNvSpPr txBox="1"/>
          <p:nvPr/>
        </p:nvSpPr>
        <p:spPr>
          <a:xfrm>
            <a:off x="185057" y="2015293"/>
            <a:ext cx="4457638" cy="1841734"/>
          </a:xfrm>
          <a:prstGeom prst="rect">
            <a:avLst/>
          </a:prstGeom>
          <a:noFill/>
          <a:ln>
            <a:noFill/>
          </a:ln>
        </p:spPr>
        <p:txBody>
          <a:bodyPr wrap="square" lIns="87071" tIns="43535" rIns="87071" bIns="43535">
            <a:spAutoFit/>
          </a:bodyPr>
          <a:lstStyle/>
          <a:p>
            <a:pPr defTabSz="1018540" rtl="0" eaLnBrk="1" fontAlgn="auto" hangingPunct="1">
              <a:lnSpc>
                <a:spcPct val="200000"/>
              </a:lnSpc>
              <a:spcBef>
                <a:spcPts val="0"/>
              </a:spcBef>
              <a:spcAft>
                <a:spcPts val="0"/>
              </a:spcAft>
              <a:defRPr/>
            </a:pPr>
            <a:r>
              <a:rPr lang="en-US" altLang="zh-CN" sz="2000" b="1" dirty="0">
                <a:solidFill>
                  <a:srgbClr val="C00000"/>
                </a:solidFill>
                <a:latin typeface="微软雅黑" panose="020B0503020204020204" charset="-122"/>
                <a:ea typeface="微软雅黑" panose="020B0503020204020204" charset="-122"/>
              </a:rPr>
              <a:t>1.</a:t>
            </a:r>
            <a:r>
              <a:rPr lang="zh-CN" altLang="en-US" sz="2000" b="1" dirty="0">
                <a:solidFill>
                  <a:srgbClr val="C00000"/>
                </a:solidFill>
                <a:latin typeface="微软雅黑" panose="020B0503020204020204" charset="-122"/>
                <a:ea typeface="微软雅黑" panose="020B0503020204020204" charset="-122"/>
              </a:rPr>
              <a:t>知识与知识</a:t>
            </a:r>
            <a:endParaRPr lang="en-US" altLang="zh-CN" sz="2000" b="1" dirty="0">
              <a:solidFill>
                <a:srgbClr val="C00000"/>
              </a:solidFill>
              <a:latin typeface="微软雅黑" panose="020B0503020204020204" charset="-122"/>
              <a:ea typeface="微软雅黑" panose="020B0503020204020204" charset="-122"/>
            </a:endParaRPr>
          </a:p>
          <a:p>
            <a:pPr defTabSz="1018540" rtl="0" eaLnBrk="1" fontAlgn="auto" hangingPunct="1">
              <a:lnSpc>
                <a:spcPct val="200000"/>
              </a:lnSpc>
              <a:spcBef>
                <a:spcPts val="0"/>
              </a:spcBef>
              <a:spcAft>
                <a:spcPts val="0"/>
              </a:spcAft>
              <a:defRPr/>
            </a:pPr>
            <a:r>
              <a:rPr lang="en-US" altLang="zh-CN" sz="2000" b="1" dirty="0">
                <a:solidFill>
                  <a:srgbClr val="C00000"/>
                </a:solidFill>
                <a:latin typeface="微软雅黑" panose="020B0503020204020204" charset="-122"/>
                <a:ea typeface="微软雅黑" panose="020B0503020204020204" charset="-122"/>
              </a:rPr>
              <a:t>2.</a:t>
            </a:r>
            <a:r>
              <a:rPr lang="zh-CN" altLang="en-US" sz="2000" b="1" dirty="0">
                <a:solidFill>
                  <a:srgbClr val="C00000"/>
                </a:solidFill>
                <a:latin typeface="微软雅黑" panose="020B0503020204020204" charset="-122"/>
                <a:ea typeface="微软雅黑" panose="020B0503020204020204" charset="-122"/>
              </a:rPr>
              <a:t>知识与机构</a:t>
            </a:r>
            <a:endParaRPr lang="en-US" altLang="zh-CN" sz="2000" b="1" dirty="0">
              <a:solidFill>
                <a:srgbClr val="C00000"/>
              </a:solidFill>
              <a:latin typeface="微软雅黑" panose="020B0503020204020204" charset="-122"/>
              <a:ea typeface="微软雅黑" panose="020B0503020204020204" charset="-122"/>
            </a:endParaRPr>
          </a:p>
          <a:p>
            <a:pPr defTabSz="1018540" rtl="0" eaLnBrk="1" fontAlgn="auto" hangingPunct="1">
              <a:lnSpc>
                <a:spcPct val="200000"/>
              </a:lnSpc>
              <a:spcBef>
                <a:spcPts val="0"/>
              </a:spcBef>
              <a:spcAft>
                <a:spcPts val="0"/>
              </a:spcAft>
              <a:defRPr/>
            </a:pPr>
            <a:r>
              <a:rPr lang="en-US" altLang="zh-CN" sz="2000" b="1" dirty="0">
                <a:solidFill>
                  <a:srgbClr val="C00000"/>
                </a:solidFill>
                <a:latin typeface="微软雅黑" panose="020B0503020204020204" charset="-122"/>
                <a:ea typeface="微软雅黑" panose="020B0503020204020204" charset="-122"/>
              </a:rPr>
              <a:t>3.</a:t>
            </a:r>
            <a:r>
              <a:rPr lang="zh-CN" altLang="en-US" sz="2000" b="1" dirty="0">
                <a:solidFill>
                  <a:srgbClr val="C00000"/>
                </a:solidFill>
                <a:latin typeface="微软雅黑" panose="020B0503020204020204" charset="-122"/>
                <a:ea typeface="微软雅黑" panose="020B0503020204020204" charset="-122"/>
              </a:rPr>
              <a:t>知识与人</a:t>
            </a:r>
          </a:p>
        </p:txBody>
      </p:sp>
      <p:sp>
        <p:nvSpPr>
          <p:cNvPr id="4" name="矩形 3">
            <a:extLst>
              <a:ext uri="{FF2B5EF4-FFF2-40B4-BE49-F238E27FC236}">
                <a16:creationId xmlns:a16="http://schemas.microsoft.com/office/drawing/2014/main" id="{33B8AD9A-4398-4C40-BD5C-2953EC7497DE}"/>
              </a:ext>
            </a:extLst>
          </p:cNvPr>
          <p:cNvSpPr>
            <a:spLocks noChangeArrowheads="1"/>
          </p:cNvSpPr>
          <p:nvPr/>
        </p:nvSpPr>
        <p:spPr bwMode="auto">
          <a:xfrm>
            <a:off x="1755500" y="4671937"/>
            <a:ext cx="5774391" cy="3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273" tIns="32649" rIns="65273" bIns="32649">
            <a:spAutoFit/>
          </a:bodyPr>
          <a:lstStyle/>
          <a:p>
            <a:pPr algn="ctr" defTabSz="1160145" rtl="0" eaLnBrk="1" fontAlgn="auto" hangingPunct="1">
              <a:spcBef>
                <a:spcPts val="0"/>
              </a:spcBef>
              <a:spcAft>
                <a:spcPts val="0"/>
              </a:spcAft>
            </a:pPr>
            <a:r>
              <a:rPr lang="zh-CN" altLang="en-US" sz="2000" b="1" dirty="0">
                <a:solidFill>
                  <a:srgbClr val="FF0000"/>
                </a:solidFill>
                <a:latin typeface="Arial" panose="020B0604020202020204" pitchFamily="34" charset="0"/>
                <a:ea typeface="微软雅黑" panose="020B0503020204020204" charset="-122"/>
                <a:cs typeface="Arial" panose="020B0604020202020204" pitchFamily="34" charset="0"/>
              </a:rPr>
              <a:t>相关图谱会根据搜索时的筛选条件（如时间）变化</a:t>
            </a:r>
            <a:endParaRPr lang="en-US" altLang="zh-CN" sz="2000" b="1" dirty="0">
              <a:solidFill>
                <a:srgbClr val="FF0000"/>
              </a:solidFill>
              <a:latin typeface="Arial" panose="020B0604020202020204" pitchFamily="34" charset="0"/>
              <a:ea typeface="微软雅黑" panose="020B0503020204020204" charset="-122"/>
              <a:cs typeface="Arial" panose="020B0604020202020204" pitchFamily="34" charset="0"/>
            </a:endParaRPr>
          </a:p>
        </p:txBody>
      </p:sp>
      <p:pic>
        <p:nvPicPr>
          <p:cNvPr id="5" name="图片 4">
            <a:extLst>
              <a:ext uri="{FF2B5EF4-FFF2-40B4-BE49-F238E27FC236}">
                <a16:creationId xmlns:a16="http://schemas.microsoft.com/office/drawing/2014/main" id="{BED64021-5AE1-4282-86CF-CFC2F705DB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09735" y="1023634"/>
            <a:ext cx="6260282" cy="3551605"/>
          </a:xfrm>
          <a:prstGeom prst="rect">
            <a:avLst/>
          </a:prstGeom>
        </p:spPr>
      </p:pic>
      <p:pic>
        <p:nvPicPr>
          <p:cNvPr id="6" name="图片 5">
            <a:extLst>
              <a:ext uri="{FF2B5EF4-FFF2-40B4-BE49-F238E27FC236}">
                <a16:creationId xmlns:a16="http://schemas.microsoft.com/office/drawing/2014/main" id="{AF3D5CA0-7C25-43F9-81A4-0AD731D886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10586" y="1033137"/>
            <a:ext cx="6248949" cy="3542102"/>
          </a:xfrm>
          <a:prstGeom prst="rect">
            <a:avLst/>
          </a:prstGeom>
        </p:spPr>
      </p:pic>
      <p:pic>
        <p:nvPicPr>
          <p:cNvPr id="7" name="图片 6">
            <a:extLst>
              <a:ext uri="{FF2B5EF4-FFF2-40B4-BE49-F238E27FC236}">
                <a16:creationId xmlns:a16="http://schemas.microsoft.com/office/drawing/2014/main" id="{D5D133ED-05D9-46FB-A3ED-B2AE46B65D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00104" y="1023633"/>
            <a:ext cx="6293048" cy="3542101"/>
          </a:xfrm>
          <a:prstGeom prst="rect">
            <a:avLst/>
          </a:prstGeom>
        </p:spPr>
      </p:pic>
    </p:spTree>
    <p:custDataLst>
      <p:tags r:id="rId1"/>
    </p:custDataLst>
    <p:extLst>
      <p:ext uri="{BB962C8B-B14F-4D97-AF65-F5344CB8AC3E}">
        <p14:creationId xmlns:p14="http://schemas.microsoft.com/office/powerpoint/2010/main" val="14467467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766FF4-4169-4D35-A956-11594124F89F}"/>
              </a:ext>
            </a:extLst>
          </p:cNvPr>
          <p:cNvPicPr>
            <a:picLocks noChangeAspect="1"/>
          </p:cNvPicPr>
          <p:nvPr/>
        </p:nvPicPr>
        <p:blipFill>
          <a:blip r:embed="rId3"/>
          <a:stretch>
            <a:fillRect/>
          </a:stretch>
        </p:blipFill>
        <p:spPr>
          <a:xfrm>
            <a:off x="205124" y="0"/>
            <a:ext cx="8797912" cy="5143500"/>
          </a:xfrm>
          <a:prstGeom prst="rect">
            <a:avLst/>
          </a:prstGeom>
        </p:spPr>
      </p:pic>
      <p:sp>
        <p:nvSpPr>
          <p:cNvPr id="4" name="文本框 3">
            <a:extLst>
              <a:ext uri="{FF2B5EF4-FFF2-40B4-BE49-F238E27FC236}">
                <a16:creationId xmlns:a16="http://schemas.microsoft.com/office/drawing/2014/main" id="{7FCDFEDA-51C1-4540-A638-5C20BCEDE320}"/>
              </a:ext>
            </a:extLst>
          </p:cNvPr>
          <p:cNvSpPr txBox="1"/>
          <p:nvPr/>
        </p:nvSpPr>
        <p:spPr>
          <a:xfrm>
            <a:off x="2831059" y="4622417"/>
            <a:ext cx="5009071"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网址：</a:t>
            </a:r>
            <a:r>
              <a:rPr lang="en-US" altLang="zh-CN" sz="2000" b="1" dirty="0">
                <a:latin typeface="微软雅黑" panose="020B0503020204020204" pitchFamily="34" charset="-122"/>
                <a:ea typeface="微软雅黑" panose="020B0503020204020204" pitchFamily="34" charset="-122"/>
              </a:rPr>
              <a:t>www.zhizhen.com</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2906395" y="494665"/>
            <a:ext cx="3714115" cy="539750"/>
          </a:xfrm>
          <a:prstGeom prst="roundRect">
            <a:avLst>
              <a:gd name="adj" fmla="val 42270"/>
            </a:avLst>
          </a:prstGeom>
          <a:solidFill>
            <a:schemeClr val="bg1"/>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论文写作</a:t>
            </a:r>
          </a:p>
        </p:txBody>
      </p:sp>
      <p:sp>
        <p:nvSpPr>
          <p:cNvPr id="100" name="文本框 99"/>
          <p:cNvSpPr txBox="1"/>
          <p:nvPr/>
        </p:nvSpPr>
        <p:spPr>
          <a:xfrm>
            <a:off x="2906395" y="1792742"/>
            <a:ext cx="8375650" cy="1891287"/>
          </a:xfrm>
          <a:prstGeom prst="rect">
            <a:avLst/>
          </a:prstGeom>
          <a:noFill/>
          <a:ln w="9525">
            <a:noFill/>
          </a:ln>
        </p:spPr>
        <p:txBody>
          <a:bodyPr wrap="square">
            <a:spAutoFit/>
          </a:bodyPr>
          <a:lstStyle/>
          <a:p>
            <a:pPr marL="457200" indent="-457200" fontAlgn="auto">
              <a:lnSpc>
                <a:spcPct val="150000"/>
              </a:lnSpc>
              <a:buFont typeface="+mj-lt"/>
              <a:buAutoNum type="arabicPeriod"/>
            </a:pPr>
            <a:r>
              <a:rPr lang="zh-CN" altLang="en-US" sz="2000" b="1" dirty="0">
                <a:solidFill>
                  <a:schemeClr val="tx1"/>
                </a:solidFill>
                <a:latin typeface="Calibri" panose="020F0502020204030204" charset="0"/>
                <a:ea typeface="宋体" panose="02010600030101010101" pitchFamily="2" charset="-122"/>
              </a:rPr>
              <a:t>确定选题；</a:t>
            </a:r>
            <a:endParaRPr lang="en-US" altLang="zh-CN" sz="2000" b="1" dirty="0">
              <a:solidFill>
                <a:schemeClr val="tx1"/>
              </a:solidFill>
              <a:latin typeface="Calibri" panose="020F0502020204030204" charset="0"/>
              <a:ea typeface="宋体" panose="02010600030101010101" pitchFamily="2" charset="-122"/>
            </a:endParaRPr>
          </a:p>
          <a:p>
            <a:pPr marL="457200" indent="-457200" fontAlgn="auto">
              <a:lnSpc>
                <a:spcPct val="150000"/>
              </a:lnSpc>
              <a:buFont typeface="+mj-lt"/>
              <a:buAutoNum type="arabicPeriod"/>
            </a:pPr>
            <a:r>
              <a:rPr lang="zh-CN" altLang="en-US" sz="2000" b="1" dirty="0">
                <a:solidFill>
                  <a:schemeClr val="tx1"/>
                </a:solidFill>
                <a:latin typeface="Calibri" panose="020F0502020204030204" charset="0"/>
                <a:ea typeface="宋体" panose="02010600030101010101" pitchFamily="2" charset="-122"/>
              </a:rPr>
              <a:t>收集材料，确定主要参考图书期刊；</a:t>
            </a:r>
            <a:endParaRPr lang="en-US" altLang="zh-CN" sz="2800" dirty="0">
              <a:latin typeface="Calibri" panose="020F0502020204030204" charset="0"/>
              <a:ea typeface="宋体" panose="02010600030101010101" pitchFamily="2" charset="-122"/>
            </a:endParaRPr>
          </a:p>
          <a:p>
            <a:pPr marL="457200" indent="-457200" fontAlgn="auto">
              <a:lnSpc>
                <a:spcPct val="150000"/>
              </a:lnSpc>
              <a:buFont typeface="+mj-lt"/>
              <a:buAutoNum type="arabicPeriod"/>
            </a:pPr>
            <a:r>
              <a:rPr lang="zh-CN" altLang="en-US" sz="2000" b="1" dirty="0">
                <a:solidFill>
                  <a:schemeClr val="tx1"/>
                </a:solidFill>
                <a:latin typeface="Calibri" panose="020F0502020204030204" charset="0"/>
                <a:ea typeface="宋体" panose="02010600030101010101" pitchFamily="2" charset="-122"/>
              </a:rPr>
              <a:t>写开题报告和写作提纲</a:t>
            </a:r>
            <a:r>
              <a:rPr lang="zh-CN" altLang="en-US" sz="2000" b="1" dirty="0">
                <a:latin typeface="Calibri" panose="020F0502020204030204" charset="0"/>
                <a:ea typeface="宋体" panose="02010600030101010101" pitchFamily="2" charset="-122"/>
              </a:rPr>
              <a:t>；</a:t>
            </a:r>
            <a:endParaRPr lang="en-US" altLang="zh-CN" sz="2000" b="1" dirty="0">
              <a:latin typeface="Calibri" panose="020F0502020204030204" charset="0"/>
              <a:ea typeface="宋体" panose="02010600030101010101" pitchFamily="2" charset="-122"/>
            </a:endParaRPr>
          </a:p>
          <a:p>
            <a:pPr marL="457200" indent="-457200" fontAlgn="auto">
              <a:lnSpc>
                <a:spcPct val="150000"/>
              </a:lnSpc>
              <a:buFont typeface="+mj-lt"/>
              <a:buAutoNum type="arabicPeriod"/>
            </a:pPr>
            <a:r>
              <a:rPr lang="zh-CN" altLang="en-US" sz="2000" b="1" dirty="0">
                <a:solidFill>
                  <a:schemeClr val="tx1"/>
                </a:solidFill>
                <a:latin typeface="Calibri" panose="020F0502020204030204" charset="0"/>
                <a:ea typeface="宋体" panose="02010600030101010101" pitchFamily="2" charset="-122"/>
              </a:rPr>
              <a:t>初稿</a:t>
            </a:r>
            <a:r>
              <a:rPr lang="zh-CN" altLang="en-US" sz="2000" b="1" dirty="0">
                <a:latin typeface="Calibri" panose="020F0502020204030204" charset="0"/>
                <a:ea typeface="宋体" panose="02010600030101010101" pitchFamily="2" charset="-122"/>
              </a:rPr>
              <a:t>、</a:t>
            </a:r>
            <a:r>
              <a:rPr lang="zh-CN" altLang="en-US" sz="2000" b="1" dirty="0">
                <a:solidFill>
                  <a:schemeClr val="tx1"/>
                </a:solidFill>
                <a:latin typeface="Calibri" panose="020F0502020204030204" charset="0"/>
                <a:ea typeface="宋体" panose="02010600030101010101" pitchFamily="2" charset="-122"/>
              </a:rPr>
              <a:t>二稿和定稿。</a:t>
            </a:r>
            <a:endParaRPr lang="en-US" altLang="zh-CN" sz="2000" b="1" dirty="0">
              <a:solidFill>
                <a:schemeClr val="tx1"/>
              </a:solidFill>
              <a:latin typeface="Calibri" panose="020F0502020204030204" charset="0"/>
              <a:ea typeface="宋体" panose="02010600030101010101"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0409" y="1036207"/>
            <a:ext cx="7003126" cy="4832157"/>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rcRect/>
          <a:stretch/>
        </p:blipFill>
        <p:spPr>
          <a:xfrm>
            <a:off x="358815" y="1146808"/>
            <a:ext cx="8302109" cy="3826593"/>
          </a:xfrm>
          <a:prstGeom prst="rect">
            <a:avLst/>
          </a:prstGeom>
          <a:ln>
            <a:noFill/>
          </a:ln>
          <a:effectLst>
            <a:outerShdw blurRad="190500" algn="tl" rotWithShape="0">
              <a:srgbClr val="000000">
                <a:alpha val="70000"/>
              </a:srgbClr>
            </a:outerShdw>
          </a:effectLst>
        </p:spPr>
      </p:pic>
      <p:sp>
        <p:nvSpPr>
          <p:cNvPr id="4" name="圆角矩形 3"/>
          <p:cNvSpPr/>
          <p:nvPr/>
        </p:nvSpPr>
        <p:spPr>
          <a:xfrm>
            <a:off x="2780157" y="339091"/>
            <a:ext cx="4083630"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01ACBE"/>
                </a:solidFill>
                <a:latin typeface="微软雅黑" panose="020B0503020204020204" pitchFamily="34" charset="-122"/>
                <a:ea typeface="微软雅黑" panose="020B0503020204020204" pitchFamily="34" charset="-122"/>
              </a:rPr>
              <a:t>写论文</a:t>
            </a:r>
            <a:r>
              <a:rPr lang="en-US" altLang="zh-CN" sz="1800" b="1" dirty="0">
                <a:solidFill>
                  <a:srgbClr val="01ACBE"/>
                </a:solidFill>
                <a:latin typeface="微软雅黑" panose="020B0503020204020204" pitchFamily="34" charset="-122"/>
                <a:ea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rPr>
              <a:t>通过多主题对比确定选题</a:t>
            </a:r>
          </a:p>
        </p:txBody>
      </p:sp>
      <p:sp>
        <p:nvSpPr>
          <p:cNvPr id="17" name="矩形 3"/>
          <p:cNvSpPr>
            <a:spLocks noChangeArrowheads="1"/>
          </p:cNvSpPr>
          <p:nvPr/>
        </p:nvSpPr>
        <p:spPr bwMode="auto">
          <a:xfrm>
            <a:off x="5616454" y="2060876"/>
            <a:ext cx="2219828" cy="28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zh-CN" altLang="en-US" sz="1500" b="1" dirty="0">
                <a:solidFill>
                  <a:srgbClr val="01ACBE"/>
                </a:solidFill>
                <a:latin typeface="Arial" panose="020B0604020202020204" pitchFamily="34" charset="0"/>
                <a:ea typeface="微软雅黑" panose="020B0503020204020204" pitchFamily="34" charset="-122"/>
                <a:cs typeface="Arial" panose="020B0604020202020204" pitchFamily="34" charset="0"/>
              </a:rPr>
              <a:t>人工智能研究呈上升趋势</a:t>
            </a:r>
          </a:p>
        </p:txBody>
      </p:sp>
      <p:sp>
        <p:nvSpPr>
          <p:cNvPr id="5" name="对话气泡: 圆角矩形 4"/>
          <p:cNvSpPr/>
          <p:nvPr/>
        </p:nvSpPr>
        <p:spPr>
          <a:xfrm>
            <a:off x="6618489" y="907298"/>
            <a:ext cx="1408670" cy="479020"/>
          </a:xfrm>
          <a:prstGeom prst="wedgeRoundRectCallout">
            <a:avLst>
              <a:gd name="adj1" fmla="val -100950"/>
              <a:gd name="adj2" fmla="val 81417"/>
              <a:gd name="adj3" fmla="val 16667"/>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FF0000"/>
                </a:solidFill>
                <a:latin typeface="微软雅黑" panose="020B0503020204020204" pitchFamily="34" charset="-122"/>
                <a:ea typeface="微软雅黑" panose="020B0503020204020204" pitchFamily="34" charset="-122"/>
              </a:rPr>
              <a:t>可支持</a:t>
            </a:r>
            <a:r>
              <a:rPr lang="en-US" altLang="zh-CN" sz="1200" dirty="0">
                <a:solidFill>
                  <a:srgbClr val="FF0000"/>
                </a:solidFill>
                <a:latin typeface="微软雅黑" panose="020B0503020204020204" pitchFamily="34" charset="-122"/>
                <a:ea typeface="微软雅黑" panose="020B0503020204020204" pitchFamily="34" charset="-122"/>
              </a:rPr>
              <a:t>5</a:t>
            </a:r>
            <a:r>
              <a:rPr lang="zh-CN" altLang="en-US" sz="1200" dirty="0">
                <a:solidFill>
                  <a:srgbClr val="FF0000"/>
                </a:solidFill>
                <a:latin typeface="微软雅黑" panose="020B0503020204020204" pitchFamily="34" charset="-122"/>
                <a:ea typeface="微软雅黑" panose="020B0503020204020204" pitchFamily="34" charset="-122"/>
              </a:rPr>
              <a:t>个检索词</a:t>
            </a:r>
            <a:endParaRPr lang="en-US" altLang="zh-CN" sz="1200" dirty="0">
              <a:solidFill>
                <a:srgbClr val="FF0000"/>
              </a:solidFill>
              <a:latin typeface="微软雅黑" panose="020B0503020204020204" pitchFamily="34" charset="-122"/>
              <a:ea typeface="微软雅黑" panose="020B0503020204020204" pitchFamily="34" charset="-122"/>
            </a:endParaRPr>
          </a:p>
          <a:p>
            <a:pPr algn="ctr"/>
            <a:r>
              <a:rPr lang="zh-CN" altLang="en-US" sz="1200" dirty="0">
                <a:solidFill>
                  <a:srgbClr val="FF0000"/>
                </a:solidFill>
                <a:latin typeface="微软雅黑" panose="020B0503020204020204" pitchFamily="34" charset="-122"/>
                <a:ea typeface="微软雅黑" panose="020B0503020204020204" pitchFamily="34" charset="-122"/>
              </a:rPr>
              <a:t>同时检索</a:t>
            </a:r>
          </a:p>
        </p:txBody>
      </p:sp>
    </p:spTree>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
                            </p:stCondLst>
                            <p:childTnLst>
                              <p:par>
                                <p:cTn id="21" presetID="2" presetClass="entr" presetSubtype="2" accel="50000" decel="5000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1+#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69750" y="952500"/>
            <a:ext cx="6004500" cy="4023995"/>
          </a:xfrm>
          <a:prstGeom prst="rect">
            <a:avLst/>
          </a:prstGeom>
        </p:spPr>
      </p:pic>
      <p:sp>
        <p:nvSpPr>
          <p:cNvPr id="4" name="圆角矩形 3"/>
          <p:cNvSpPr/>
          <p:nvPr/>
        </p:nvSpPr>
        <p:spPr>
          <a:xfrm>
            <a:off x="2780157" y="339091"/>
            <a:ext cx="3583687"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01ACBE"/>
                </a:solidFill>
                <a:latin typeface="微软雅黑" panose="020B0503020204020204" pitchFamily="34" charset="-122"/>
                <a:ea typeface="微软雅黑" panose="020B0503020204020204" pitchFamily="34" charset="-122"/>
              </a:rPr>
              <a:t>写论文</a:t>
            </a:r>
            <a:r>
              <a:rPr lang="en-US" altLang="zh-CN" sz="1800" b="1" dirty="0">
                <a:solidFill>
                  <a:srgbClr val="01ACBE"/>
                </a:solidFill>
                <a:latin typeface="微软雅黑" panose="020B0503020204020204" pitchFamily="34" charset="-122"/>
                <a:ea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rPr>
              <a:t>知识扩展</a:t>
            </a:r>
          </a:p>
        </p:txBody>
      </p:sp>
      <p:sp>
        <p:nvSpPr>
          <p:cNvPr id="21" name="矩形 3"/>
          <p:cNvSpPr>
            <a:spLocks noChangeArrowheads="1"/>
          </p:cNvSpPr>
          <p:nvPr/>
        </p:nvSpPr>
        <p:spPr bwMode="auto">
          <a:xfrm>
            <a:off x="5652351" y="1920915"/>
            <a:ext cx="1835108" cy="513597"/>
          </a:xfrm>
          <a:prstGeom prst="rect">
            <a:avLst/>
          </a:prstGeom>
          <a:solidFill>
            <a:schemeClr val="bg1"/>
          </a:solidFill>
          <a:ln>
            <a:noFill/>
          </a:ln>
        </p:spPr>
        <p:txBody>
          <a:bodyPr wrap="none" lIns="51430" tIns="25715" rIns="51430" bIns="25715">
            <a:spAutoFit/>
          </a:bodyPr>
          <a:lstStyle/>
          <a:p>
            <a:pPr algn="l">
              <a:spcBef>
                <a:spcPct val="0"/>
              </a:spcBef>
              <a:buFont typeface="Arial" panose="020B0604020202020204" pitchFamily="34" charset="0"/>
              <a:buNone/>
            </a:pPr>
            <a:r>
              <a:rPr lang="zh-CN" altLang="en-US" sz="1500" b="1" dirty="0">
                <a:solidFill>
                  <a:srgbClr val="01ACBE"/>
                </a:solidFill>
                <a:latin typeface="Arial" panose="020B0604020202020204" pitchFamily="34" charset="0"/>
                <a:ea typeface="微软雅黑" panose="020B0503020204020204" pitchFamily="34" charset="-122"/>
                <a:cs typeface="Arial" panose="020B0604020202020204" pitchFamily="34" charset="0"/>
              </a:rPr>
              <a:t>人工智能相关下位词</a:t>
            </a:r>
          </a:p>
          <a:p>
            <a:pPr algn="l">
              <a:spcBef>
                <a:spcPct val="0"/>
              </a:spcBef>
              <a:buFont typeface="Arial" panose="020B0604020202020204" pitchFamily="34" charset="0"/>
              <a:buNone/>
            </a:pPr>
            <a:r>
              <a:rPr lang="zh-CN" altLang="en-US" sz="1500" b="1" dirty="0">
                <a:solidFill>
                  <a:srgbClr val="01ACBE"/>
                </a:solidFill>
                <a:latin typeface="Arial" panose="020B0604020202020204" pitchFamily="34" charset="0"/>
                <a:ea typeface="微软雅黑" panose="020B0503020204020204" pitchFamily="34" charset="-122"/>
                <a:cs typeface="Arial" panose="020B0604020202020204" pitchFamily="34" charset="0"/>
              </a:rPr>
              <a:t>（为写作提供方向）</a:t>
            </a: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rcRect/>
          <a:stretch/>
        </p:blipFill>
        <p:spPr>
          <a:xfrm>
            <a:off x="1203645" y="1013526"/>
            <a:ext cx="6850949" cy="3901939"/>
          </a:xfrm>
          <a:prstGeom prst="rect">
            <a:avLst/>
          </a:prstGeom>
          <a:ln>
            <a:noFill/>
          </a:ln>
          <a:effectLst>
            <a:outerShdw blurRad="190500" algn="tl" rotWithShape="0">
              <a:srgbClr val="000000">
                <a:alpha val="70000"/>
              </a:srgbClr>
            </a:outerShdw>
          </a:effectLst>
        </p:spPr>
      </p:pic>
      <p:sp>
        <p:nvSpPr>
          <p:cNvPr id="6" name="椭圆 5"/>
          <p:cNvSpPr/>
          <p:nvPr/>
        </p:nvSpPr>
        <p:spPr>
          <a:xfrm>
            <a:off x="4252340" y="2434512"/>
            <a:ext cx="436605" cy="420130"/>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椭圆 10"/>
          <p:cNvSpPr/>
          <p:nvPr/>
        </p:nvSpPr>
        <p:spPr>
          <a:xfrm>
            <a:off x="4034038" y="3538755"/>
            <a:ext cx="436605" cy="448789"/>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3"/>
          <p:cNvSpPr>
            <a:spLocks noChangeArrowheads="1"/>
          </p:cNvSpPr>
          <p:nvPr/>
        </p:nvSpPr>
        <p:spPr bwMode="auto">
          <a:xfrm>
            <a:off x="5556171" y="1269517"/>
            <a:ext cx="2027468" cy="28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zh-CN" altLang="en-US" sz="1500" b="1" dirty="0">
                <a:solidFill>
                  <a:srgbClr val="01ACBE"/>
                </a:solidFill>
                <a:latin typeface="Arial" panose="020B0604020202020204" pitchFamily="34" charset="0"/>
                <a:ea typeface="微软雅黑" panose="020B0503020204020204" pitchFamily="34" charset="-122"/>
                <a:cs typeface="Arial" panose="020B0604020202020204" pitchFamily="34" charset="0"/>
              </a:rPr>
              <a:t>人工智能相关研究领域</a:t>
            </a:r>
          </a:p>
        </p:txBody>
      </p:sp>
    </p:spTree>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2" presetClass="entr" presetSubtype="2" accel="50000" decel="5000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1+#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animBg="1"/>
      <p:bldP spid="11" grpId="0" animBg="1"/>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780157" y="339091"/>
            <a:ext cx="3583687"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01ACBE"/>
                </a:solidFill>
                <a:latin typeface="微软雅黑" panose="020B0503020204020204" pitchFamily="34" charset="-122"/>
                <a:ea typeface="微软雅黑" panose="020B0503020204020204" pitchFamily="34" charset="-122"/>
              </a:rPr>
              <a:t>考研</a:t>
            </a:r>
            <a:r>
              <a:rPr lang="en-US" altLang="zh-CN" sz="1800" b="1" dirty="0">
                <a:solidFill>
                  <a:srgbClr val="01ACBE"/>
                </a:solidFill>
                <a:latin typeface="微软雅黑" panose="020B0503020204020204" pitchFamily="34" charset="-122"/>
                <a:ea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rPr>
              <a:t>确定学校</a:t>
            </a: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31574" y="1929875"/>
            <a:ext cx="4838805" cy="1867747"/>
          </a:xfrm>
          <a:prstGeom prst="rect">
            <a:avLst/>
          </a:prstGeom>
          <a:ln>
            <a:noFill/>
          </a:ln>
          <a:effectLst>
            <a:outerShdw blurRad="190500" algn="tl" rotWithShape="0">
              <a:srgbClr val="000000">
                <a:alpha val="70000"/>
              </a:srgbClr>
            </a:outerShdw>
          </a:effectLst>
        </p:spPr>
      </p:pic>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r="30904"/>
          <a:stretch/>
        </p:blipFill>
        <p:spPr>
          <a:xfrm>
            <a:off x="77302" y="1560304"/>
            <a:ext cx="3933325" cy="3185406"/>
          </a:xfrm>
          <a:prstGeom prst="rect">
            <a:avLst/>
          </a:prstGeom>
          <a:ln>
            <a:noFill/>
          </a:ln>
          <a:effectLst>
            <a:outerShdw blurRad="190500" algn="tl" rotWithShape="0">
              <a:srgbClr val="000000">
                <a:alpha val="70000"/>
              </a:srgbClr>
            </a:outerShdw>
          </a:effectLst>
        </p:spPr>
      </p:pic>
      <p:sp>
        <p:nvSpPr>
          <p:cNvPr id="7" name="椭圆 6"/>
          <p:cNvSpPr/>
          <p:nvPr/>
        </p:nvSpPr>
        <p:spPr>
          <a:xfrm>
            <a:off x="1563272" y="2939970"/>
            <a:ext cx="358127" cy="34390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7"/>
          <p:cNvSpPr/>
          <p:nvPr/>
        </p:nvSpPr>
        <p:spPr>
          <a:xfrm>
            <a:off x="2581154" y="2729905"/>
            <a:ext cx="358127" cy="34390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42"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55009DF-437D-48B1-BAFB-B0C61EDDF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02019"/>
            <a:ext cx="4088280" cy="3398509"/>
          </a:xfrm>
          <a:prstGeom prst="rect">
            <a:avLst/>
          </a:prstGeom>
          <a:ln>
            <a:noFill/>
          </a:ln>
          <a:effectLst>
            <a:outerShdw blurRad="190500" algn="tl" rotWithShape="0">
              <a:srgbClr val="000000">
                <a:alpha val="70000"/>
              </a:srgbClr>
            </a:outerShdw>
          </a:effectLst>
        </p:spPr>
      </p:pic>
      <p:sp>
        <p:nvSpPr>
          <p:cNvPr id="4" name="圆角矩形 3"/>
          <p:cNvSpPr/>
          <p:nvPr/>
        </p:nvSpPr>
        <p:spPr>
          <a:xfrm>
            <a:off x="2780157" y="339091"/>
            <a:ext cx="3583687"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01ACBE"/>
                </a:solidFill>
                <a:latin typeface="微软雅黑" panose="020B0503020204020204" pitchFamily="34" charset="-122"/>
                <a:ea typeface="微软雅黑" panose="020B0503020204020204" pitchFamily="34" charset="-122"/>
              </a:rPr>
              <a:t>考研</a:t>
            </a:r>
            <a:r>
              <a:rPr lang="en-US" altLang="zh-CN" sz="1800" b="1" dirty="0">
                <a:solidFill>
                  <a:srgbClr val="01ACBE"/>
                </a:solidFill>
                <a:latin typeface="微软雅黑" panose="020B0503020204020204" pitchFamily="34" charset="-122"/>
                <a:ea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rPr>
              <a:t>确定导师</a:t>
            </a:r>
          </a:p>
        </p:txBody>
      </p:sp>
      <p:sp>
        <p:nvSpPr>
          <p:cNvPr id="14" name="矩形 3"/>
          <p:cNvSpPr>
            <a:spLocks noChangeArrowheads="1"/>
          </p:cNvSpPr>
          <p:nvPr/>
        </p:nvSpPr>
        <p:spPr bwMode="auto">
          <a:xfrm>
            <a:off x="503989" y="4490520"/>
            <a:ext cx="8442960" cy="5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gn="l">
              <a:spcBef>
                <a:spcPct val="0"/>
              </a:spcBef>
              <a:buFont typeface="Arial" panose="020B0604020202020204" pitchFamily="34" charset="0"/>
              <a:buNone/>
            </a:pPr>
            <a:r>
              <a:rPr lang="zh-CN" altLang="en-US" sz="1500" b="1" dirty="0">
                <a:solidFill>
                  <a:srgbClr val="01ACBE"/>
                </a:solidFill>
                <a:latin typeface="Arial" panose="020B0604020202020204" pitchFamily="34" charset="0"/>
                <a:ea typeface="微软雅黑" panose="020B0503020204020204" pitchFamily="34" charset="-122"/>
                <a:cs typeface="Arial" panose="020B0604020202020204" pitchFamily="34" charset="0"/>
              </a:rPr>
              <a:t>根据发现的关联图还可以看出，黄色关联球位置相同的，单位与作者相对应，即华中科技大学的张伟老师以及浙江大学的王伟老师的研究较多，为学生考研选择导师提供了参考。</a:t>
            </a: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rcRect/>
          <a:stretch/>
        </p:blipFill>
        <p:spPr>
          <a:xfrm>
            <a:off x="144964" y="1003976"/>
            <a:ext cx="4073322" cy="3398509"/>
          </a:xfrm>
          <a:prstGeom prst="rect">
            <a:avLst/>
          </a:prstGeom>
          <a:ln>
            <a:noFill/>
          </a:ln>
          <a:effectLst>
            <a:outerShdw blurRad="190500" algn="tl" rotWithShape="0">
              <a:srgbClr val="000000">
                <a:alpha val="70000"/>
              </a:srgbClr>
            </a:outerShdw>
          </a:effectLst>
        </p:spPr>
      </p:pic>
      <p:sp>
        <p:nvSpPr>
          <p:cNvPr id="7" name="椭圆 6"/>
          <p:cNvSpPr/>
          <p:nvPr/>
        </p:nvSpPr>
        <p:spPr>
          <a:xfrm>
            <a:off x="1691821" y="2464576"/>
            <a:ext cx="369622" cy="384517"/>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7"/>
          <p:cNvSpPr/>
          <p:nvPr/>
        </p:nvSpPr>
        <p:spPr>
          <a:xfrm>
            <a:off x="2748986" y="2254511"/>
            <a:ext cx="412135" cy="384517"/>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305783" y="1596550"/>
            <a:ext cx="4742357" cy="2213359"/>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par>
                          <p:cTn id="27" fill="hold">
                            <p:stCondLst>
                              <p:cond delay="500"/>
                            </p:stCondLst>
                            <p:childTnLst>
                              <p:par>
                                <p:cTn id="28" presetID="42"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2" presetClass="entr" presetSubtype="2" accel="50000" decel="5000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1000" fill="hold"/>
                                        <p:tgtEl>
                                          <p:spTgt spid="14"/>
                                        </p:tgtEl>
                                        <p:attrNameLst>
                                          <p:attrName>ppt_x</p:attrName>
                                        </p:attrNameLst>
                                      </p:cBhvr>
                                      <p:tavLst>
                                        <p:tav tm="0">
                                          <p:val>
                                            <p:strVal val="1+#ppt_w/2"/>
                                          </p:val>
                                        </p:tav>
                                        <p:tav tm="100000">
                                          <p:val>
                                            <p:strVal val="#ppt_x"/>
                                          </p:val>
                                        </p:tav>
                                      </p:tavLst>
                                    </p:anim>
                                    <p:anim calcmode="lin" valueType="num">
                                      <p:cBhvr additive="base">
                                        <p:cTn id="37"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1"/>
          <p:cNvSpPr>
            <a:spLocks noGrp="1"/>
          </p:cNvSpPr>
          <p:nvPr/>
        </p:nvSpPr>
        <p:spPr>
          <a:xfrm>
            <a:off x="643890" y="745376"/>
            <a:ext cx="7856220" cy="108077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kumimoji="1" lang="zh-CN" altLang="en-US" sz="3200" dirty="0">
                <a:solidFill>
                  <a:srgbClr val="0070C0"/>
                </a:solidFill>
                <a:latin typeface="微软雅黑" panose="020B0503020204020204" pitchFamily="34" charset="-122"/>
                <a:ea typeface="微软雅黑" panose="020B0503020204020204" pitchFamily="34" charset="-122"/>
              </a:rPr>
              <a:t>面对数量众多的文献</a:t>
            </a:r>
          </a:p>
        </p:txBody>
      </p:sp>
      <p:sp>
        <p:nvSpPr>
          <p:cNvPr id="21" name="文本框 20"/>
          <p:cNvSpPr txBox="1"/>
          <p:nvPr/>
        </p:nvSpPr>
        <p:spPr>
          <a:xfrm>
            <a:off x="1444325" y="1875227"/>
            <a:ext cx="7139305" cy="2353310"/>
          </a:xfrm>
          <a:prstGeom prst="rect">
            <a:avLst/>
          </a:prstGeom>
          <a:noFill/>
        </p:spPr>
        <p:txBody>
          <a:bodyPr wrap="square" rtlCol="0">
            <a:spAutoFit/>
          </a:bodyPr>
          <a:lstStyle/>
          <a:p>
            <a:pPr indent="457200">
              <a:lnSpc>
                <a:spcPct val="150000"/>
              </a:lnSpc>
            </a:pPr>
            <a:endParaRPr kumimoji="1" lang="zh-CN" altLang="en-US" sz="1800" dirty="0">
              <a:solidFill>
                <a:schemeClr val="tx1"/>
              </a:solidFill>
              <a:latin typeface="微软雅黑" panose="020B0503020204020204" pitchFamily="34" charset="-122"/>
              <a:ea typeface="微软雅黑" panose="020B0503020204020204" pitchFamily="34" charset="-122"/>
            </a:endParaRPr>
          </a:p>
          <a:p>
            <a:pPr indent="457200">
              <a:lnSpc>
                <a:spcPct val="150000"/>
              </a:lnSpc>
            </a:pPr>
            <a:r>
              <a:rPr kumimoji="1" lang="zh-CN" altLang="en-US" sz="2000" dirty="0">
                <a:solidFill>
                  <a:schemeClr val="tx1"/>
                </a:solidFill>
                <a:latin typeface="微软雅黑" panose="020B0503020204020204" pitchFamily="34" charset="-122"/>
                <a:ea typeface="微软雅黑" panose="020B0503020204020204" pitchFamily="34" charset="-122"/>
              </a:rPr>
              <a:t>特别关注本领域重要专家学者、科研机构的成果。</a:t>
            </a:r>
          </a:p>
          <a:p>
            <a:pPr indent="457200">
              <a:lnSpc>
                <a:spcPct val="150000"/>
              </a:lnSpc>
            </a:pPr>
            <a:r>
              <a:rPr kumimoji="1" lang="zh-CN" altLang="en-US" sz="2000" dirty="0">
                <a:solidFill>
                  <a:schemeClr val="tx1"/>
                </a:solidFill>
                <a:latin typeface="微软雅黑" panose="020B0503020204020204" pitchFamily="34" charset="-122"/>
                <a:ea typeface="微软雅黑" panose="020B0503020204020204" pitchFamily="34" charset="-122"/>
              </a:rPr>
              <a:t>优先挑选专业期刊、核心期刊，或更高层次文献。</a:t>
            </a:r>
          </a:p>
          <a:p>
            <a:pPr indent="457200">
              <a:lnSpc>
                <a:spcPct val="150000"/>
              </a:lnSpc>
            </a:pPr>
            <a:endParaRPr kumimoji="1" lang="zh-CN" altLang="en-US" sz="2000" dirty="0">
              <a:solidFill>
                <a:schemeClr val="tx1"/>
              </a:solidFill>
              <a:latin typeface="微软雅黑" panose="020B0503020204020204" pitchFamily="34" charset="-122"/>
              <a:ea typeface="微软雅黑" panose="020B0503020204020204" pitchFamily="34" charset="-122"/>
            </a:endParaRPr>
          </a:p>
          <a:p>
            <a:pPr indent="457200">
              <a:lnSpc>
                <a:spcPct val="150000"/>
              </a:lnSpc>
            </a:pPr>
            <a:endParaRPr kumimoji="1" lang="zh-CN" altLang="en-US" sz="20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980741" y="856699"/>
            <a:ext cx="5444417" cy="4286801"/>
          </a:xfrm>
          <a:prstGeom prst="rect">
            <a:avLst/>
          </a:prstGeom>
        </p:spPr>
      </p:pic>
      <p:sp>
        <p:nvSpPr>
          <p:cNvPr id="5" name="椭圆形标注 4"/>
          <p:cNvSpPr/>
          <p:nvPr/>
        </p:nvSpPr>
        <p:spPr>
          <a:xfrm>
            <a:off x="583042" y="2902368"/>
            <a:ext cx="989330" cy="455295"/>
          </a:xfrm>
          <a:prstGeom prst="wedgeEllipseCallout">
            <a:avLst>
              <a:gd name="adj1" fmla="val 93170"/>
              <a:gd name="adj2" fmla="val 8234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900"/>
          </a:p>
        </p:txBody>
      </p:sp>
      <p:sp>
        <p:nvSpPr>
          <p:cNvPr id="6" name="文本框 5"/>
          <p:cNvSpPr txBox="1"/>
          <p:nvPr/>
        </p:nvSpPr>
        <p:spPr>
          <a:xfrm>
            <a:off x="617332" y="2961423"/>
            <a:ext cx="1021715" cy="337185"/>
          </a:xfrm>
          <a:prstGeom prst="rect">
            <a:avLst/>
          </a:prstGeom>
          <a:noFill/>
        </p:spPr>
        <p:txBody>
          <a:bodyPr wrap="square" rtlCol="0">
            <a:spAutoFit/>
          </a:bodyPr>
          <a:lstStyle/>
          <a:p>
            <a:r>
              <a:rPr lang="zh-CN" altLang="en-US" sz="1600" b="1">
                <a:latin typeface="微软雅黑" panose="020B0503020204020204" pitchFamily="34" charset="-122"/>
                <a:ea typeface="微软雅黑" panose="020B0503020204020204" pitchFamily="34" charset="-122"/>
              </a:rPr>
              <a:t>重要收录</a:t>
            </a:r>
          </a:p>
        </p:txBody>
      </p:sp>
      <p:sp>
        <p:nvSpPr>
          <p:cNvPr id="8" name="圆角矩形 3">
            <a:extLst>
              <a:ext uri="{FF2B5EF4-FFF2-40B4-BE49-F238E27FC236}">
                <a16:creationId xmlns:a16="http://schemas.microsoft.com/office/drawing/2014/main" id="{8F51D1F4-182E-4EE6-A9D9-E1F8FF36FF81}"/>
              </a:ext>
            </a:extLst>
          </p:cNvPr>
          <p:cNvSpPr/>
          <p:nvPr/>
        </p:nvSpPr>
        <p:spPr>
          <a:xfrm>
            <a:off x="2343150" y="183516"/>
            <a:ext cx="485012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快速筛选出核心期刊或者</a:t>
            </a:r>
            <a:r>
              <a:rPr lang="en-US" altLang="zh-CN"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SCI</a:t>
            </a: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等优质资源</a:t>
            </a:r>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a:stretch/>
        </p:blipFill>
        <p:spPr>
          <a:xfrm>
            <a:off x="142150" y="1088020"/>
            <a:ext cx="8754394" cy="3710195"/>
          </a:xfrm>
          <a:prstGeom prst="rect">
            <a:avLst/>
          </a:prstGeom>
        </p:spPr>
      </p:pic>
      <p:sp>
        <p:nvSpPr>
          <p:cNvPr id="30" name="圆角矩形 29"/>
          <p:cNvSpPr>
            <a:spLocks noChangeArrowheads="1"/>
          </p:cNvSpPr>
          <p:nvPr/>
        </p:nvSpPr>
        <p:spPr bwMode="auto">
          <a:xfrm>
            <a:off x="3437680" y="1234340"/>
            <a:ext cx="772319" cy="293370"/>
          </a:xfrm>
          <a:prstGeom prst="roundRect">
            <a:avLst>
              <a:gd name="adj" fmla="val 16667"/>
            </a:avLst>
          </a:prstGeom>
          <a:solidFill>
            <a:srgbClr val="FF0000">
              <a:alpha val="16078"/>
            </a:srgbClr>
          </a:solidFill>
          <a:ln w="12700" algn="ctr">
            <a:solidFill>
              <a:srgbClr val="000000"/>
            </a:solidFill>
            <a:round/>
          </a:ln>
        </p:spPr>
        <p:txBody>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en-US" sz="800">
              <a:latin typeface="Arial" panose="020B0604020202020204" pitchFamily="34" charset="0"/>
            </a:endParaRPr>
          </a:p>
        </p:txBody>
      </p:sp>
      <p:sp>
        <p:nvSpPr>
          <p:cNvPr id="6" name="圆角矩形 5"/>
          <p:cNvSpPr>
            <a:spLocks noChangeArrowheads="1"/>
          </p:cNvSpPr>
          <p:nvPr/>
        </p:nvSpPr>
        <p:spPr bwMode="auto">
          <a:xfrm>
            <a:off x="3478192" y="3139815"/>
            <a:ext cx="1122145" cy="293370"/>
          </a:xfrm>
          <a:prstGeom prst="roundRect">
            <a:avLst>
              <a:gd name="adj" fmla="val 16667"/>
            </a:avLst>
          </a:prstGeom>
          <a:solidFill>
            <a:srgbClr val="FF0000">
              <a:alpha val="16078"/>
            </a:srgbClr>
          </a:solidFill>
          <a:ln w="12700" algn="ctr">
            <a:solidFill>
              <a:srgbClr val="000000"/>
            </a:solidFill>
            <a:round/>
          </a:ln>
        </p:spPr>
        <p:txBody>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en-US" sz="800">
              <a:latin typeface="Arial" panose="020B0604020202020204" pitchFamily="34" charset="0"/>
            </a:endParaRPr>
          </a:p>
        </p:txBody>
      </p:sp>
      <p:sp>
        <p:nvSpPr>
          <p:cNvPr id="2" name="圆角矩形 3">
            <a:extLst>
              <a:ext uri="{FF2B5EF4-FFF2-40B4-BE49-F238E27FC236}">
                <a16:creationId xmlns:a16="http://schemas.microsoft.com/office/drawing/2014/main" id="{E78F70DF-85D9-4510-B272-0CAC13D77DFC}"/>
              </a:ext>
            </a:extLst>
          </p:cNvPr>
          <p:cNvSpPr/>
          <p:nvPr/>
        </p:nvSpPr>
        <p:spPr>
          <a:xfrm>
            <a:off x="2428797" y="290711"/>
            <a:ext cx="485012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直接标明文献的重要程度</a:t>
            </a:r>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6"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086436F-0AA8-44B1-B297-65085BF27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06" y="0"/>
            <a:ext cx="7687531" cy="5143500"/>
          </a:xfrm>
          <a:prstGeom prst="rect">
            <a:avLst/>
          </a:prstGeom>
        </p:spPr>
      </p:pic>
      <p:sp>
        <p:nvSpPr>
          <p:cNvPr id="30" name="圆角矩形 29"/>
          <p:cNvSpPr>
            <a:spLocks noChangeArrowheads="1"/>
          </p:cNvSpPr>
          <p:nvPr/>
        </p:nvSpPr>
        <p:spPr bwMode="auto">
          <a:xfrm>
            <a:off x="1649392" y="1334770"/>
            <a:ext cx="2206963" cy="236855"/>
          </a:xfrm>
          <a:prstGeom prst="roundRect">
            <a:avLst>
              <a:gd name="adj" fmla="val 16667"/>
            </a:avLst>
          </a:prstGeom>
          <a:solidFill>
            <a:srgbClr val="FF0000">
              <a:alpha val="16078"/>
            </a:srgbClr>
          </a:solidFill>
          <a:ln w="12700" algn="ctr">
            <a:solidFill>
              <a:srgbClr val="000000"/>
            </a:solidFill>
            <a:round/>
          </a:ln>
        </p:spPr>
        <p:txBody>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en-US" sz="1350">
              <a:latin typeface="Arial" panose="020B0604020202020204" pitchFamily="34" charset="0"/>
            </a:endParaRPr>
          </a:p>
        </p:txBody>
      </p:sp>
      <p:sp>
        <p:nvSpPr>
          <p:cNvPr id="9" name="圆角矩形 8"/>
          <p:cNvSpPr>
            <a:spLocks noChangeArrowheads="1"/>
          </p:cNvSpPr>
          <p:nvPr/>
        </p:nvSpPr>
        <p:spPr bwMode="auto">
          <a:xfrm>
            <a:off x="1649392" y="2854325"/>
            <a:ext cx="2206963" cy="288925"/>
          </a:xfrm>
          <a:prstGeom prst="roundRect">
            <a:avLst>
              <a:gd name="adj" fmla="val 16667"/>
            </a:avLst>
          </a:prstGeom>
          <a:solidFill>
            <a:srgbClr val="FF0000">
              <a:alpha val="16078"/>
            </a:srgbClr>
          </a:solidFill>
          <a:ln w="12700" algn="ctr">
            <a:solidFill>
              <a:srgbClr val="000000"/>
            </a:solidFill>
            <a:round/>
          </a:ln>
        </p:spPr>
        <p:txBody>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en-US" sz="1350">
              <a:latin typeface="Arial" panose="020B0604020202020204" pitchFamily="34" charset="0"/>
            </a:endParaRPr>
          </a:p>
        </p:txBody>
      </p:sp>
      <p:sp>
        <p:nvSpPr>
          <p:cNvPr id="10" name="圆角矩形 9"/>
          <p:cNvSpPr>
            <a:spLocks noChangeArrowheads="1"/>
          </p:cNvSpPr>
          <p:nvPr/>
        </p:nvSpPr>
        <p:spPr bwMode="auto">
          <a:xfrm>
            <a:off x="1545220" y="4816259"/>
            <a:ext cx="2428610" cy="238125"/>
          </a:xfrm>
          <a:prstGeom prst="roundRect">
            <a:avLst>
              <a:gd name="adj" fmla="val 16667"/>
            </a:avLst>
          </a:prstGeom>
          <a:solidFill>
            <a:srgbClr val="FF0000">
              <a:alpha val="16078"/>
            </a:srgbClr>
          </a:solidFill>
          <a:ln w="12700" algn="ctr">
            <a:solidFill>
              <a:srgbClr val="000000"/>
            </a:solidFill>
            <a:round/>
          </a:ln>
        </p:spPr>
        <p:txBody>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 typeface="Arial" panose="020B0604020202020204" pitchFamily="34" charset="0"/>
              <a:buNone/>
            </a:pPr>
            <a:endParaRPr lang="zh-CN" altLang="en-US" sz="1350">
              <a:latin typeface="Arial" panose="020B0604020202020204" pitchFamily="34" charset="0"/>
            </a:endParaRPr>
          </a:p>
        </p:txBody>
      </p:sp>
      <p:sp>
        <p:nvSpPr>
          <p:cNvPr id="3" name="圆角矩形 3">
            <a:extLst>
              <a:ext uri="{FF2B5EF4-FFF2-40B4-BE49-F238E27FC236}">
                <a16:creationId xmlns:a16="http://schemas.microsoft.com/office/drawing/2014/main" id="{83B6970F-22A9-4FEE-90BB-070377897343}"/>
              </a:ext>
            </a:extLst>
          </p:cNvPr>
          <p:cNvSpPr/>
          <p:nvPr/>
        </p:nvSpPr>
        <p:spPr>
          <a:xfrm>
            <a:off x="8333885" y="1453197"/>
            <a:ext cx="567690" cy="174434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获取途径</a:t>
            </a:r>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9" grpId="0" bldLvl="0" animBg="1"/>
      <p:bldP spid="10"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59740" y="696595"/>
            <a:ext cx="8331835" cy="4958080"/>
          </a:xfrm>
          <a:prstGeom prst="rect">
            <a:avLst/>
          </a:prstGeom>
        </p:spPr>
      </p:pic>
      <p:sp>
        <p:nvSpPr>
          <p:cNvPr id="3" name="圆角矩形 2"/>
          <p:cNvSpPr/>
          <p:nvPr/>
        </p:nvSpPr>
        <p:spPr>
          <a:xfrm>
            <a:off x="2938145" y="1303655"/>
            <a:ext cx="708025" cy="282575"/>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solidFill>
                <a:schemeClr val="tx1"/>
              </a:solidFill>
            </a:endParaRPr>
          </a:p>
        </p:txBody>
      </p:sp>
      <p:pic>
        <p:nvPicPr>
          <p:cNvPr id="5" name="图片 4"/>
          <p:cNvPicPr>
            <a:picLocks noChangeAspect="1"/>
          </p:cNvPicPr>
          <p:nvPr/>
        </p:nvPicPr>
        <p:blipFill>
          <a:blip r:embed="rId3"/>
          <a:stretch>
            <a:fillRect/>
          </a:stretch>
        </p:blipFill>
        <p:spPr>
          <a:xfrm>
            <a:off x="866140" y="696595"/>
            <a:ext cx="7305675" cy="4991735"/>
          </a:xfrm>
          <a:prstGeom prst="rect">
            <a:avLst/>
          </a:prstGeom>
        </p:spPr>
      </p:pic>
      <p:pic>
        <p:nvPicPr>
          <p:cNvPr id="6" name="图片 5"/>
          <p:cNvPicPr>
            <a:picLocks noChangeAspect="1"/>
          </p:cNvPicPr>
          <p:nvPr/>
        </p:nvPicPr>
        <p:blipFill>
          <a:blip r:embed="rId4"/>
          <a:stretch>
            <a:fillRect/>
          </a:stretch>
        </p:blipFill>
        <p:spPr>
          <a:xfrm>
            <a:off x="666750" y="696595"/>
            <a:ext cx="7918450" cy="4884420"/>
          </a:xfrm>
          <a:prstGeom prst="rect">
            <a:avLst/>
          </a:prstGeom>
        </p:spPr>
      </p:pic>
      <p:pic>
        <p:nvPicPr>
          <p:cNvPr id="8" name="图片 7"/>
          <p:cNvPicPr>
            <a:picLocks noChangeAspect="1"/>
          </p:cNvPicPr>
          <p:nvPr/>
        </p:nvPicPr>
        <p:blipFill>
          <a:blip r:embed="rId5"/>
          <a:stretch>
            <a:fillRect/>
          </a:stretch>
        </p:blipFill>
        <p:spPr>
          <a:xfrm>
            <a:off x="766445" y="696595"/>
            <a:ext cx="7405370" cy="5014595"/>
          </a:xfrm>
          <a:prstGeom prst="rect">
            <a:avLst/>
          </a:prstGeom>
        </p:spPr>
      </p:pic>
      <p:pic>
        <p:nvPicPr>
          <p:cNvPr id="9" name="图片 8"/>
          <p:cNvPicPr>
            <a:picLocks noChangeAspect="1"/>
          </p:cNvPicPr>
          <p:nvPr/>
        </p:nvPicPr>
        <p:blipFill>
          <a:blip r:embed="rId6"/>
          <a:stretch>
            <a:fillRect/>
          </a:stretch>
        </p:blipFill>
        <p:spPr>
          <a:xfrm>
            <a:off x="937260" y="696595"/>
            <a:ext cx="7268845" cy="5244465"/>
          </a:xfrm>
          <a:prstGeom prst="rect">
            <a:avLst/>
          </a:prstGeom>
        </p:spPr>
      </p:pic>
      <p:sp>
        <p:nvSpPr>
          <p:cNvPr id="4" name="圆角矩形 3">
            <a:extLst>
              <a:ext uri="{FF2B5EF4-FFF2-40B4-BE49-F238E27FC236}">
                <a16:creationId xmlns:a16="http://schemas.microsoft.com/office/drawing/2014/main" id="{B1919FC1-6353-4406-AD07-3FCD91D5DF5C}"/>
              </a:ext>
            </a:extLst>
          </p:cNvPr>
          <p:cNvSpPr/>
          <p:nvPr/>
        </p:nvSpPr>
        <p:spPr>
          <a:xfrm>
            <a:off x="2333547" y="128310"/>
            <a:ext cx="485012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利用文献传递可获得图书馆没有购买的资源</a:t>
            </a:r>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0EEDDF1-1E45-4DA6-B1B3-2ACAF2EE2213}"/>
              </a:ext>
            </a:extLst>
          </p:cNvPr>
          <p:cNvGrpSpPr/>
          <p:nvPr/>
        </p:nvGrpSpPr>
        <p:grpSpPr>
          <a:xfrm>
            <a:off x="285960" y="272303"/>
            <a:ext cx="300773" cy="363071"/>
            <a:chOff x="376518" y="286871"/>
            <a:chExt cx="401030" cy="484094"/>
          </a:xfrm>
          <a:solidFill>
            <a:srgbClr val="C00000"/>
          </a:solidFill>
        </p:grpSpPr>
        <p:sp>
          <p:nvSpPr>
            <p:cNvPr id="2" name="矩形 1">
              <a:extLst>
                <a:ext uri="{FF2B5EF4-FFF2-40B4-BE49-F238E27FC236}">
                  <a16:creationId xmlns:a16="http://schemas.microsoft.com/office/drawing/2014/main" id="{41AC39B1-70CC-487E-8A0F-08810FA9F5B6}"/>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矩形 19">
              <a:extLst>
                <a:ext uri="{FF2B5EF4-FFF2-40B4-BE49-F238E27FC236}">
                  <a16:creationId xmlns:a16="http://schemas.microsoft.com/office/drawing/2014/main" id="{A491D68E-AC57-4695-8A97-10C8792921CE}"/>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sp>
        <p:nvSpPr>
          <p:cNvPr id="11" name="AutoShape 4">
            <a:extLst>
              <a:ext uri="{FF2B5EF4-FFF2-40B4-BE49-F238E27FC236}">
                <a16:creationId xmlns:a16="http://schemas.microsoft.com/office/drawing/2014/main" id="{9DD1F70C-A64F-412A-912A-756FB222E2EB}"/>
              </a:ext>
            </a:extLst>
          </p:cNvPr>
          <p:cNvSpPr>
            <a:spLocks noChangeArrowheads="1"/>
          </p:cNvSpPr>
          <p:nvPr/>
        </p:nvSpPr>
        <p:spPr bwMode="gray">
          <a:xfrm>
            <a:off x="508691" y="1080156"/>
            <a:ext cx="3446097" cy="3960440"/>
          </a:xfrm>
          <a:prstGeom prst="roundRect">
            <a:avLst>
              <a:gd name="adj" fmla="val 9616"/>
            </a:avLst>
          </a:prstGeom>
          <a:gradFill rotWithShape="1">
            <a:gsLst>
              <a:gs pos="0">
                <a:srgbClr val="F5F5F5"/>
              </a:gs>
              <a:gs pos="100000">
                <a:srgbClr val="DDDDDD"/>
              </a:gs>
            </a:gsLst>
            <a:lin ang="5400000" scaled="1"/>
          </a:gradFill>
          <a:ln w="28575">
            <a:solidFill>
              <a:schemeClr val="bg1">
                <a:lumMod val="65000"/>
              </a:schemeClr>
            </a:solidFill>
            <a:round/>
          </a:ln>
          <a:effectLst/>
        </p:spPr>
        <p:txBody>
          <a:bodyPr wrap="none" lIns="91641" tIns="45819" rIns="91641" bIns="45819" anchor="ctr"/>
          <a:lstStyle/>
          <a:p>
            <a:pPr defTabSz="763905"/>
            <a:endParaRPr lang="zh-CN" altLang="en-US" sz="1500">
              <a:solidFill>
                <a:prstClr val="black"/>
              </a:solidFill>
              <a:latin typeface="Arial" panose="020B0604020202020204"/>
              <a:ea typeface="宋体" panose="02010600030101010101" pitchFamily="2" charset="-122"/>
            </a:endParaRPr>
          </a:p>
        </p:txBody>
      </p:sp>
      <p:grpSp>
        <p:nvGrpSpPr>
          <p:cNvPr id="12" name="组合 46">
            <a:extLst>
              <a:ext uri="{FF2B5EF4-FFF2-40B4-BE49-F238E27FC236}">
                <a16:creationId xmlns:a16="http://schemas.microsoft.com/office/drawing/2014/main" id="{7925349F-CF44-4A0B-8A6A-7477F35B656E}"/>
              </a:ext>
            </a:extLst>
          </p:cNvPr>
          <p:cNvGrpSpPr/>
          <p:nvPr/>
        </p:nvGrpSpPr>
        <p:grpSpPr>
          <a:xfrm>
            <a:off x="1331640" y="1080158"/>
            <a:ext cx="1892783" cy="822948"/>
            <a:chOff x="4706509" y="2552348"/>
            <a:chExt cx="2208398" cy="805101"/>
          </a:xfrm>
          <a:solidFill>
            <a:srgbClr val="C00000"/>
          </a:solidFill>
        </p:grpSpPr>
        <p:sp>
          <p:nvSpPr>
            <p:cNvPr id="13" name="AutoShape 8">
              <a:extLst>
                <a:ext uri="{FF2B5EF4-FFF2-40B4-BE49-F238E27FC236}">
                  <a16:creationId xmlns:a16="http://schemas.microsoft.com/office/drawing/2014/main" id="{4084CFBD-C0E1-4744-A642-D92C8BC08A55}"/>
                </a:ext>
              </a:extLst>
            </p:cNvPr>
            <p:cNvSpPr>
              <a:spLocks noChangeArrowheads="1"/>
            </p:cNvSpPr>
            <p:nvPr/>
          </p:nvSpPr>
          <p:spPr bwMode="gray">
            <a:xfrm>
              <a:off x="4706509" y="2552348"/>
              <a:ext cx="2208398" cy="805101"/>
            </a:xfrm>
            <a:prstGeom prst="roundRect">
              <a:avLst>
                <a:gd name="adj" fmla="val 19773"/>
              </a:avLst>
            </a:pr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3905"/>
              <a:endParaRPr lang="zh-CN" altLang="en-US" sz="1725">
                <a:solidFill>
                  <a:srgbClr val="FFFFFF"/>
                </a:solidFill>
                <a:latin typeface="微软雅黑" panose="020B0503020204020204" charset="-122"/>
              </a:endParaRPr>
            </a:p>
          </p:txBody>
        </p:sp>
        <p:sp>
          <p:nvSpPr>
            <p:cNvPr id="14" name="Text Box 13">
              <a:extLst>
                <a:ext uri="{FF2B5EF4-FFF2-40B4-BE49-F238E27FC236}">
                  <a16:creationId xmlns:a16="http://schemas.microsoft.com/office/drawing/2014/main" id="{FCDA0D36-488C-4528-A058-AF043F5BEE62}"/>
                </a:ext>
              </a:extLst>
            </p:cNvPr>
            <p:cNvSpPr txBox="1">
              <a:spLocks noChangeArrowheads="1"/>
            </p:cNvSpPr>
            <p:nvPr/>
          </p:nvSpPr>
          <p:spPr bwMode="gray">
            <a:xfrm>
              <a:off x="4824532" y="2762374"/>
              <a:ext cx="1988358" cy="410639"/>
            </a:xfrm>
            <a:prstGeom prst="rect">
              <a:avLst/>
            </a:prstGeom>
            <a:noFill/>
            <a:ln>
              <a:noFill/>
            </a:ln>
            <a:effectLst>
              <a:outerShdw blurRad="444500" dist="254000" dir="8100000" algn="tr" rotWithShape="0">
                <a:prstClr val="black">
                  <a:alpha val="50000"/>
                </a:prstClr>
              </a:outerShdw>
            </a:effectLst>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stStyle>
            <a:p>
              <a:pPr defTabSz="763905"/>
              <a:r>
                <a:rPr lang="zh-CN" altLang="en-US" sz="1725" b="1" dirty="0">
                  <a:solidFill>
                    <a:srgbClr val="FFFFFF">
                      <a:lumMod val="95000"/>
                    </a:srgbClr>
                  </a:solidFill>
                </a:rPr>
                <a:t>一站式检索</a:t>
              </a:r>
            </a:p>
          </p:txBody>
        </p:sp>
      </p:grpSp>
      <p:sp>
        <p:nvSpPr>
          <p:cNvPr id="15" name="Text Box 17">
            <a:extLst>
              <a:ext uri="{FF2B5EF4-FFF2-40B4-BE49-F238E27FC236}">
                <a16:creationId xmlns:a16="http://schemas.microsoft.com/office/drawing/2014/main" id="{30A761FA-3B0F-42E2-968A-AC0B867C7CB1}"/>
              </a:ext>
            </a:extLst>
          </p:cNvPr>
          <p:cNvSpPr txBox="1">
            <a:spLocks noChangeArrowheads="1"/>
          </p:cNvSpPr>
          <p:nvPr/>
        </p:nvSpPr>
        <p:spPr bwMode="gray">
          <a:xfrm>
            <a:off x="530121" y="1908087"/>
            <a:ext cx="3394663" cy="274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641" tIns="45819" rIns="91641" bIns="4581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763905" eaLnBrk="1" hangingPunct="1">
              <a:spcBef>
                <a:spcPct val="50000"/>
              </a:spcBef>
              <a:buFont typeface="Wingdings" panose="05000000000000000000" pitchFamily="2" charset="2"/>
              <a:buChar char="Ø"/>
            </a:pPr>
            <a:r>
              <a:rPr lang="en-US" altLang="zh-CN" sz="1725" b="1" dirty="0">
                <a:solidFill>
                  <a:srgbClr val="C00000"/>
                </a:solidFill>
                <a:latin typeface="黑体" panose="02010609060101010101" pitchFamily="49" charset="-122"/>
                <a:ea typeface="黑体" panose="02010609060101010101" pitchFamily="49" charset="-122"/>
              </a:rPr>
              <a:t> </a:t>
            </a:r>
            <a:r>
              <a:rPr lang="zh-CN" altLang="en-US" sz="1725" b="1" dirty="0">
                <a:solidFill>
                  <a:srgbClr val="C00000"/>
                </a:solidFill>
                <a:latin typeface="黑体" panose="02010609060101010101" pitchFamily="49" charset="-122"/>
                <a:ea typeface="黑体" panose="02010609060101010101" pitchFamily="49" charset="-122"/>
              </a:rPr>
              <a:t>超级庞大的元数据资源保障</a:t>
            </a:r>
            <a:endParaRPr lang="en-US" altLang="zh-CN" sz="1725" b="1" dirty="0">
              <a:solidFill>
                <a:srgbClr val="C00000"/>
              </a:solidFill>
              <a:latin typeface="黑体" panose="02010609060101010101" pitchFamily="49" charset="-122"/>
              <a:ea typeface="黑体" panose="02010609060101010101" pitchFamily="49" charset="-122"/>
            </a:endParaRPr>
          </a:p>
          <a:p>
            <a:pPr lvl="1" defTabSz="763905" eaLnBrk="1" hangingPunct="1">
              <a:spcBef>
                <a:spcPct val="50000"/>
              </a:spcBef>
              <a:buFont typeface="Wingdings" panose="05000000000000000000" pitchFamily="2" charset="2"/>
              <a:buChar char="ü"/>
            </a:pPr>
            <a:r>
              <a:rPr lang="en-US" altLang="zh-CN" sz="1725" dirty="0">
                <a:solidFill>
                  <a:prstClr val="black">
                    <a:lumMod val="50000"/>
                    <a:lumOff val="50000"/>
                  </a:prstClr>
                </a:solidFill>
                <a:latin typeface="微软雅黑" panose="020B0503020204020204" charset="-122"/>
                <a:ea typeface="微软雅黑" panose="020B0503020204020204" charset="-122"/>
              </a:rPr>
              <a:t>11</a:t>
            </a:r>
            <a:r>
              <a:rPr lang="zh-CN" altLang="en-US" sz="1725" dirty="0">
                <a:solidFill>
                  <a:prstClr val="black">
                    <a:lumMod val="50000"/>
                    <a:lumOff val="50000"/>
                  </a:prstClr>
                </a:solidFill>
                <a:latin typeface="微软雅黑" panose="020B0503020204020204" charset="-122"/>
                <a:ea typeface="微软雅黑" panose="020B0503020204020204" charset="-122"/>
              </a:rPr>
              <a:t>亿条数据，十倍于同类</a:t>
            </a:r>
            <a:endParaRPr lang="en-US" altLang="zh-CN" sz="600" b="1" dirty="0">
              <a:solidFill>
                <a:srgbClr val="C00000"/>
              </a:solidFill>
              <a:latin typeface="黑体" panose="02010609060101010101" pitchFamily="49" charset="-122"/>
              <a:ea typeface="黑体" panose="02010609060101010101" pitchFamily="49" charset="-122"/>
            </a:endParaRPr>
          </a:p>
          <a:p>
            <a:pPr defTabSz="763905" eaLnBrk="1" hangingPunct="1">
              <a:spcBef>
                <a:spcPct val="50000"/>
              </a:spcBef>
              <a:buFont typeface="Wingdings" panose="05000000000000000000" pitchFamily="2" charset="2"/>
              <a:buChar char="Ø"/>
            </a:pPr>
            <a:r>
              <a:rPr lang="zh-CN" altLang="en-US" sz="1725" b="1" dirty="0">
                <a:solidFill>
                  <a:srgbClr val="C00000"/>
                </a:solidFill>
                <a:latin typeface="黑体" panose="02010609060101010101" pitchFamily="49" charset="-122"/>
                <a:ea typeface="黑体" panose="02010609060101010101" pitchFamily="49" charset="-122"/>
              </a:rPr>
              <a:t> 导航筛选</a:t>
            </a:r>
            <a:endParaRPr lang="en-US" altLang="zh-CN" sz="1725" b="1" dirty="0">
              <a:solidFill>
                <a:srgbClr val="C00000"/>
              </a:solidFill>
              <a:latin typeface="黑体" panose="02010609060101010101" pitchFamily="49" charset="-122"/>
              <a:ea typeface="黑体" panose="02010609060101010101" pitchFamily="49" charset="-122"/>
            </a:endParaRPr>
          </a:p>
          <a:p>
            <a:pPr lvl="1" defTabSz="763905" eaLnBrk="1" hangingPunct="1">
              <a:spcBef>
                <a:spcPct val="50000"/>
              </a:spcBef>
              <a:buFont typeface="Wingdings" panose="05000000000000000000" pitchFamily="2" charset="2"/>
              <a:buChar char="ü"/>
            </a:pPr>
            <a:r>
              <a:rPr lang="zh-CN" altLang="en-US" sz="1725" dirty="0">
                <a:solidFill>
                  <a:prstClr val="black">
                    <a:lumMod val="50000"/>
                    <a:lumOff val="50000"/>
                  </a:prstClr>
                </a:solidFill>
                <a:latin typeface="微软雅黑" panose="020B0503020204020204" charset="-122"/>
                <a:ea typeface="微软雅黑" panose="020B0503020204020204" charset="-122"/>
              </a:rPr>
              <a:t> </a:t>
            </a:r>
            <a:r>
              <a:rPr lang="en-US" altLang="zh-CN" sz="1725" dirty="0">
                <a:solidFill>
                  <a:prstClr val="black">
                    <a:lumMod val="50000"/>
                    <a:lumOff val="50000"/>
                  </a:prstClr>
                </a:solidFill>
                <a:latin typeface="微软雅黑" panose="020B0503020204020204" charset="-122"/>
                <a:ea typeface="微软雅黑" panose="020B0503020204020204" charset="-122"/>
              </a:rPr>
              <a:t>11</a:t>
            </a:r>
            <a:r>
              <a:rPr lang="zh-CN" altLang="en-US" sz="1725" dirty="0">
                <a:solidFill>
                  <a:prstClr val="black">
                    <a:lumMod val="50000"/>
                    <a:lumOff val="50000"/>
                  </a:prstClr>
                </a:solidFill>
                <a:latin typeface="微软雅黑" panose="020B0503020204020204" charset="-122"/>
                <a:ea typeface="微软雅黑" panose="020B0503020204020204" charset="-122"/>
              </a:rPr>
              <a:t>个维度分面</a:t>
            </a:r>
            <a:endParaRPr lang="en-US" altLang="zh-CN" sz="1725" dirty="0">
              <a:solidFill>
                <a:prstClr val="black">
                  <a:lumMod val="50000"/>
                  <a:lumOff val="50000"/>
                </a:prstClr>
              </a:solidFill>
              <a:latin typeface="微软雅黑" panose="020B0503020204020204" charset="-122"/>
              <a:ea typeface="微软雅黑" panose="020B0503020204020204" charset="-122"/>
            </a:endParaRPr>
          </a:p>
          <a:p>
            <a:pPr lvl="1" defTabSz="763905" eaLnBrk="1" hangingPunct="1">
              <a:spcBef>
                <a:spcPct val="50000"/>
              </a:spcBef>
              <a:buFont typeface="Wingdings" panose="05000000000000000000" pitchFamily="2" charset="2"/>
              <a:buChar char="ü"/>
            </a:pPr>
            <a:r>
              <a:rPr lang="zh-CN" altLang="en-US" sz="1725" dirty="0">
                <a:solidFill>
                  <a:prstClr val="black">
                    <a:lumMod val="50000"/>
                    <a:lumOff val="50000"/>
                  </a:prstClr>
                </a:solidFill>
                <a:latin typeface="微软雅黑" panose="020B0503020204020204" charset="-122"/>
                <a:ea typeface="微软雅黑" panose="020B0503020204020204" charset="-122"/>
              </a:rPr>
              <a:t>内外部复选，随意组配</a:t>
            </a:r>
            <a:endParaRPr lang="en-US" altLang="zh-CN" sz="600" dirty="0">
              <a:solidFill>
                <a:srgbClr val="000000"/>
              </a:solidFill>
              <a:latin typeface="微软雅黑" panose="020B0503020204020204" charset="-122"/>
              <a:ea typeface="微软雅黑" panose="020B0503020204020204" charset="-122"/>
            </a:endParaRPr>
          </a:p>
          <a:p>
            <a:pPr defTabSz="763905" eaLnBrk="1" hangingPunct="1">
              <a:spcBef>
                <a:spcPct val="50000"/>
              </a:spcBef>
              <a:buFont typeface="Wingdings" panose="05000000000000000000" pitchFamily="2" charset="2"/>
              <a:buChar char="Ø"/>
            </a:pPr>
            <a:r>
              <a:rPr lang="zh-CN" altLang="en-US" sz="1725" b="1" dirty="0">
                <a:solidFill>
                  <a:srgbClr val="C00000"/>
                </a:solidFill>
                <a:latin typeface="黑体" panose="02010609060101010101" pitchFamily="49" charset="-122"/>
                <a:ea typeface="黑体" panose="02010609060101010101" pitchFamily="49" charset="-122"/>
              </a:rPr>
              <a:t> 智能检索</a:t>
            </a:r>
            <a:endParaRPr lang="en-US" altLang="zh-CN" sz="1725" b="1" dirty="0">
              <a:solidFill>
                <a:srgbClr val="C00000"/>
              </a:solidFill>
              <a:latin typeface="黑体" panose="02010609060101010101" pitchFamily="49" charset="-122"/>
              <a:ea typeface="黑体" panose="02010609060101010101" pitchFamily="49" charset="-122"/>
            </a:endParaRPr>
          </a:p>
          <a:p>
            <a:pPr lvl="1" defTabSz="763905" eaLnBrk="1" hangingPunct="1">
              <a:spcBef>
                <a:spcPct val="50000"/>
              </a:spcBef>
              <a:buFont typeface="Wingdings" panose="05000000000000000000" pitchFamily="2" charset="2"/>
              <a:buChar char="ü"/>
            </a:pPr>
            <a:r>
              <a:rPr lang="zh-CN" altLang="en-US" sz="1725" dirty="0">
                <a:solidFill>
                  <a:prstClr val="black">
                    <a:lumMod val="50000"/>
                    <a:lumOff val="50000"/>
                  </a:prstClr>
                </a:solidFill>
                <a:latin typeface="微软雅黑" panose="020B0503020204020204" charset="-122"/>
                <a:ea typeface="微软雅黑" panose="020B0503020204020204" charset="-122"/>
              </a:rPr>
              <a:t> 强大的主题词表</a:t>
            </a:r>
            <a:endParaRPr lang="en-US" altLang="zh-CN" sz="1725" dirty="0">
              <a:solidFill>
                <a:prstClr val="black">
                  <a:lumMod val="50000"/>
                  <a:lumOff val="50000"/>
                </a:prstClr>
              </a:solidFill>
              <a:latin typeface="微软雅黑" panose="020B0503020204020204" charset="-122"/>
              <a:ea typeface="微软雅黑" panose="020B0503020204020204" charset="-122"/>
            </a:endParaRPr>
          </a:p>
        </p:txBody>
      </p:sp>
      <p:sp>
        <p:nvSpPr>
          <p:cNvPr id="16" name="标题 2">
            <a:extLst>
              <a:ext uri="{FF2B5EF4-FFF2-40B4-BE49-F238E27FC236}">
                <a16:creationId xmlns:a16="http://schemas.microsoft.com/office/drawing/2014/main" id="{99E87E5E-83BC-48FC-884D-6442BD53467A}"/>
              </a:ext>
            </a:extLst>
          </p:cNvPr>
          <p:cNvSpPr txBox="1">
            <a:spLocks/>
          </p:cNvSpPr>
          <p:nvPr/>
        </p:nvSpPr>
        <p:spPr>
          <a:xfrm>
            <a:off x="645038" y="287704"/>
            <a:ext cx="6183021" cy="644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超星发现能做什么</a:t>
            </a:r>
          </a:p>
        </p:txBody>
      </p:sp>
      <p:sp>
        <p:nvSpPr>
          <p:cNvPr id="17" name="AutoShape 4">
            <a:extLst>
              <a:ext uri="{FF2B5EF4-FFF2-40B4-BE49-F238E27FC236}">
                <a16:creationId xmlns:a16="http://schemas.microsoft.com/office/drawing/2014/main" id="{89389B7D-B24A-4C36-8D1D-A3777133963B}"/>
              </a:ext>
            </a:extLst>
          </p:cNvPr>
          <p:cNvSpPr>
            <a:spLocks noChangeArrowheads="1"/>
          </p:cNvSpPr>
          <p:nvPr/>
        </p:nvSpPr>
        <p:spPr bwMode="gray">
          <a:xfrm>
            <a:off x="4983475" y="1080156"/>
            <a:ext cx="3651834" cy="3960440"/>
          </a:xfrm>
          <a:prstGeom prst="roundRect">
            <a:avLst>
              <a:gd name="adj" fmla="val 9616"/>
            </a:avLst>
          </a:prstGeom>
          <a:gradFill rotWithShape="1">
            <a:gsLst>
              <a:gs pos="0">
                <a:srgbClr val="F5F5F5"/>
              </a:gs>
              <a:gs pos="100000">
                <a:srgbClr val="DDDDDD"/>
              </a:gs>
            </a:gsLst>
            <a:lin ang="5400000" scaled="1"/>
          </a:gradFill>
          <a:ln w="28575">
            <a:solidFill>
              <a:schemeClr val="bg1">
                <a:lumMod val="65000"/>
              </a:schemeClr>
            </a:solidFill>
            <a:round/>
          </a:ln>
          <a:effectLst/>
        </p:spPr>
        <p:txBody>
          <a:bodyPr wrap="none" lIns="91641" tIns="45819" rIns="91641" bIns="45819" anchor="ctr"/>
          <a:lstStyle/>
          <a:p>
            <a:pPr defTabSz="763905"/>
            <a:endParaRPr lang="zh-CN" altLang="en-US" sz="1500">
              <a:solidFill>
                <a:prstClr val="black"/>
              </a:solidFill>
              <a:latin typeface="Arial" panose="020B0604020202020204"/>
              <a:ea typeface="宋体" panose="02010600030101010101" pitchFamily="2" charset="-122"/>
            </a:endParaRPr>
          </a:p>
        </p:txBody>
      </p:sp>
      <p:grpSp>
        <p:nvGrpSpPr>
          <p:cNvPr id="18" name="组合 46">
            <a:extLst>
              <a:ext uri="{FF2B5EF4-FFF2-40B4-BE49-F238E27FC236}">
                <a16:creationId xmlns:a16="http://schemas.microsoft.com/office/drawing/2014/main" id="{5453A004-6C46-4E96-AB8E-CC475FBE8C10}"/>
              </a:ext>
            </a:extLst>
          </p:cNvPr>
          <p:cNvGrpSpPr/>
          <p:nvPr/>
        </p:nvGrpSpPr>
        <p:grpSpPr>
          <a:xfrm>
            <a:off x="5857857" y="1080156"/>
            <a:ext cx="1892783" cy="822948"/>
            <a:chOff x="4706509" y="2552348"/>
            <a:chExt cx="2208398" cy="805101"/>
          </a:xfrm>
          <a:solidFill>
            <a:srgbClr val="C00000"/>
          </a:solidFill>
        </p:grpSpPr>
        <p:sp>
          <p:nvSpPr>
            <p:cNvPr id="19" name="AutoShape 8">
              <a:extLst>
                <a:ext uri="{FF2B5EF4-FFF2-40B4-BE49-F238E27FC236}">
                  <a16:creationId xmlns:a16="http://schemas.microsoft.com/office/drawing/2014/main" id="{A3BD98C2-28A8-42ED-95B5-F7C916486AF3}"/>
                </a:ext>
              </a:extLst>
            </p:cNvPr>
            <p:cNvSpPr>
              <a:spLocks noChangeArrowheads="1"/>
            </p:cNvSpPr>
            <p:nvPr/>
          </p:nvSpPr>
          <p:spPr bwMode="gray">
            <a:xfrm>
              <a:off x="4706509" y="2552348"/>
              <a:ext cx="2208398" cy="805101"/>
            </a:xfrm>
            <a:prstGeom prst="roundRect">
              <a:avLst>
                <a:gd name="adj" fmla="val 19773"/>
              </a:avLst>
            </a:pr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3905"/>
              <a:endParaRPr lang="zh-CN" altLang="en-US" sz="1725">
                <a:solidFill>
                  <a:srgbClr val="FFFFFF"/>
                </a:solidFill>
                <a:latin typeface="微软雅黑" panose="020B0503020204020204" charset="-122"/>
              </a:endParaRPr>
            </a:p>
          </p:txBody>
        </p:sp>
        <p:sp>
          <p:nvSpPr>
            <p:cNvPr id="21" name="Text Box 13">
              <a:extLst>
                <a:ext uri="{FF2B5EF4-FFF2-40B4-BE49-F238E27FC236}">
                  <a16:creationId xmlns:a16="http://schemas.microsoft.com/office/drawing/2014/main" id="{8F8A7FBB-AA12-48CD-A2F2-54C5BFBEA6FD}"/>
                </a:ext>
              </a:extLst>
            </p:cNvPr>
            <p:cNvSpPr txBox="1">
              <a:spLocks noChangeArrowheads="1"/>
            </p:cNvSpPr>
            <p:nvPr/>
          </p:nvSpPr>
          <p:spPr bwMode="gray">
            <a:xfrm>
              <a:off x="4824532" y="2762374"/>
              <a:ext cx="1988358" cy="410639"/>
            </a:xfrm>
            <a:prstGeom prst="rect">
              <a:avLst/>
            </a:prstGeom>
            <a:noFill/>
            <a:ln>
              <a:noFill/>
            </a:ln>
            <a:effectLst>
              <a:outerShdw blurRad="444500" dist="254000" dir="8100000" algn="tr" rotWithShape="0">
                <a:prstClr val="black">
                  <a:alpha val="50000"/>
                </a:prstClr>
              </a:outerShdw>
            </a:effectLst>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stStyle>
            <a:p>
              <a:pPr defTabSz="763905"/>
              <a:r>
                <a:rPr lang="zh-CN" altLang="en-US" sz="1725" b="1" dirty="0">
                  <a:solidFill>
                    <a:srgbClr val="FFFFFF">
                      <a:lumMod val="95000"/>
                    </a:srgbClr>
                  </a:solidFill>
                </a:rPr>
                <a:t>大数据分析</a:t>
              </a:r>
            </a:p>
          </p:txBody>
        </p:sp>
      </p:grpSp>
      <p:sp>
        <p:nvSpPr>
          <p:cNvPr id="22" name="Text Box 17">
            <a:extLst>
              <a:ext uri="{FF2B5EF4-FFF2-40B4-BE49-F238E27FC236}">
                <a16:creationId xmlns:a16="http://schemas.microsoft.com/office/drawing/2014/main" id="{E6C2FDE8-2401-472C-9CAA-65E3957028F7}"/>
              </a:ext>
            </a:extLst>
          </p:cNvPr>
          <p:cNvSpPr txBox="1">
            <a:spLocks noChangeArrowheads="1"/>
          </p:cNvSpPr>
          <p:nvPr/>
        </p:nvSpPr>
        <p:spPr bwMode="gray">
          <a:xfrm>
            <a:off x="5343515" y="1954538"/>
            <a:ext cx="3034623" cy="31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641" tIns="45819" rIns="91641" bIns="4581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763905" eaLnBrk="1" hangingPunct="1">
              <a:spcBef>
                <a:spcPct val="50000"/>
              </a:spcBef>
              <a:buFont typeface="Wingdings" panose="05000000000000000000" pitchFamily="2" charset="2"/>
              <a:buChar char="Ø"/>
            </a:pPr>
            <a:r>
              <a:rPr lang="en-US" altLang="zh-CN" sz="1725" b="1" dirty="0">
                <a:solidFill>
                  <a:srgbClr val="C00000"/>
                </a:solidFill>
                <a:latin typeface="黑体" panose="02010609060101010101" pitchFamily="49" charset="-122"/>
                <a:ea typeface="黑体" panose="02010609060101010101" pitchFamily="49" charset="-122"/>
              </a:rPr>
              <a:t> </a:t>
            </a:r>
            <a:r>
              <a:rPr lang="zh-CN" altLang="en-US" sz="1725" b="1" dirty="0">
                <a:solidFill>
                  <a:srgbClr val="C00000"/>
                </a:solidFill>
                <a:latin typeface="黑体" panose="02010609060101010101" pitchFamily="49" charset="-122"/>
                <a:ea typeface="黑体" panose="02010609060101010101" pitchFamily="49" charset="-122"/>
              </a:rPr>
              <a:t>知识关联图谱</a:t>
            </a:r>
            <a:endParaRPr lang="en-US" altLang="zh-CN" sz="1725" b="1" dirty="0">
              <a:solidFill>
                <a:srgbClr val="C00000"/>
              </a:solidFill>
              <a:latin typeface="黑体" panose="02010609060101010101" pitchFamily="49" charset="-122"/>
              <a:ea typeface="黑体" panose="02010609060101010101" pitchFamily="49" charset="-122"/>
            </a:endParaRPr>
          </a:p>
          <a:p>
            <a:pPr lvl="1" defTabSz="763905" eaLnBrk="1" hangingPunct="1">
              <a:spcBef>
                <a:spcPct val="50000"/>
              </a:spcBef>
              <a:buFont typeface="Wingdings" panose="05000000000000000000" pitchFamily="2" charset="2"/>
              <a:buChar char="ü"/>
            </a:pPr>
            <a:r>
              <a:rPr lang="zh-CN" altLang="en-US" sz="1725" dirty="0">
                <a:solidFill>
                  <a:prstClr val="black">
                    <a:lumMod val="50000"/>
                    <a:lumOff val="50000"/>
                  </a:prstClr>
                </a:solidFill>
                <a:latin typeface="微软雅黑" panose="020B0503020204020204" charset="-122"/>
                <a:ea typeface="微软雅黑" panose="020B0503020204020204" charset="-122"/>
              </a:rPr>
              <a:t>简明扼要，一目了然</a:t>
            </a:r>
            <a:endParaRPr lang="en-US" altLang="zh-CN" sz="1725" dirty="0">
              <a:solidFill>
                <a:prstClr val="black">
                  <a:lumMod val="50000"/>
                  <a:lumOff val="50000"/>
                </a:prstClr>
              </a:solidFill>
              <a:latin typeface="微软雅黑" panose="020B0503020204020204" charset="-122"/>
              <a:ea typeface="微软雅黑" panose="020B0503020204020204" charset="-122"/>
            </a:endParaRPr>
          </a:p>
          <a:p>
            <a:pPr lvl="1" defTabSz="763905" eaLnBrk="1" hangingPunct="1">
              <a:spcBef>
                <a:spcPct val="50000"/>
              </a:spcBef>
            </a:pPr>
            <a:endParaRPr lang="en-US" altLang="zh-CN" sz="600" b="1" dirty="0">
              <a:solidFill>
                <a:srgbClr val="C00000"/>
              </a:solidFill>
              <a:latin typeface="黑体" panose="02010609060101010101" pitchFamily="49" charset="-122"/>
              <a:ea typeface="黑体" panose="02010609060101010101" pitchFamily="49" charset="-122"/>
            </a:endParaRPr>
          </a:p>
          <a:p>
            <a:pPr defTabSz="763905" eaLnBrk="1" hangingPunct="1">
              <a:spcBef>
                <a:spcPct val="50000"/>
              </a:spcBef>
              <a:buFont typeface="Wingdings" panose="05000000000000000000" pitchFamily="2" charset="2"/>
              <a:buChar char="Ø"/>
            </a:pPr>
            <a:r>
              <a:rPr lang="zh-CN" altLang="en-US" sz="1725" b="1" dirty="0">
                <a:solidFill>
                  <a:srgbClr val="C00000"/>
                </a:solidFill>
                <a:latin typeface="黑体" panose="02010609060101010101" pitchFamily="49" charset="-122"/>
                <a:ea typeface="黑体" panose="02010609060101010101" pitchFamily="49" charset="-122"/>
              </a:rPr>
              <a:t> 学术趋势分析</a:t>
            </a:r>
            <a:endParaRPr lang="en-US" altLang="zh-CN" sz="1725" b="1" dirty="0">
              <a:solidFill>
                <a:srgbClr val="C00000"/>
              </a:solidFill>
              <a:latin typeface="黑体" panose="02010609060101010101" pitchFamily="49" charset="-122"/>
              <a:ea typeface="黑体" panose="02010609060101010101" pitchFamily="49" charset="-122"/>
            </a:endParaRPr>
          </a:p>
          <a:p>
            <a:pPr defTabSz="763905" eaLnBrk="1" hangingPunct="1">
              <a:spcBef>
                <a:spcPct val="50000"/>
              </a:spcBef>
              <a:buFont typeface="Wingdings" panose="05000000000000000000" pitchFamily="2" charset="2"/>
              <a:buChar char="Ø"/>
            </a:pPr>
            <a:endParaRPr lang="en-US" altLang="zh-CN" sz="600" dirty="0">
              <a:solidFill>
                <a:srgbClr val="000000"/>
              </a:solidFill>
              <a:latin typeface="微软雅黑" panose="020B0503020204020204" charset="-122"/>
              <a:ea typeface="微软雅黑" panose="020B0503020204020204" charset="-122"/>
            </a:endParaRPr>
          </a:p>
          <a:p>
            <a:pPr defTabSz="763905" eaLnBrk="1" hangingPunct="1">
              <a:spcBef>
                <a:spcPct val="50000"/>
              </a:spcBef>
              <a:buFont typeface="Wingdings" panose="05000000000000000000" pitchFamily="2" charset="2"/>
              <a:buChar char="Ø"/>
            </a:pPr>
            <a:r>
              <a:rPr lang="zh-CN" altLang="en-US" sz="1725" b="1" dirty="0">
                <a:solidFill>
                  <a:srgbClr val="C00000"/>
                </a:solidFill>
                <a:latin typeface="黑体" panose="02010609060101010101" pitchFamily="49" charset="-122"/>
                <a:ea typeface="黑体" panose="02010609060101010101" pitchFamily="49" charset="-122"/>
              </a:rPr>
              <a:t> 学术成果统计与评价</a:t>
            </a:r>
            <a:endParaRPr lang="en-US" altLang="zh-CN" sz="1725" b="1" dirty="0">
              <a:solidFill>
                <a:srgbClr val="C00000"/>
              </a:solidFill>
              <a:latin typeface="黑体" panose="02010609060101010101" pitchFamily="49" charset="-122"/>
              <a:ea typeface="黑体" panose="02010609060101010101" pitchFamily="49" charset="-122"/>
            </a:endParaRPr>
          </a:p>
          <a:p>
            <a:pPr defTabSz="763905" eaLnBrk="1" hangingPunct="1">
              <a:spcBef>
                <a:spcPct val="50000"/>
              </a:spcBef>
            </a:pPr>
            <a:endParaRPr lang="en-US" altLang="zh-CN" sz="600" b="1" dirty="0">
              <a:solidFill>
                <a:srgbClr val="C00000"/>
              </a:solidFill>
              <a:latin typeface="黑体" panose="02010609060101010101" pitchFamily="49" charset="-122"/>
              <a:ea typeface="黑体" panose="02010609060101010101" pitchFamily="49" charset="-122"/>
            </a:endParaRPr>
          </a:p>
          <a:p>
            <a:pPr defTabSz="763905" eaLnBrk="1" hangingPunct="1">
              <a:spcBef>
                <a:spcPct val="50000"/>
              </a:spcBef>
              <a:buFont typeface="Wingdings" panose="05000000000000000000" pitchFamily="2" charset="2"/>
              <a:buChar char="Ø"/>
            </a:pPr>
            <a:r>
              <a:rPr lang="zh-CN" altLang="en-US" sz="1725" b="1" dirty="0">
                <a:solidFill>
                  <a:srgbClr val="C00000"/>
                </a:solidFill>
                <a:latin typeface="黑体" panose="02010609060101010101" pitchFamily="49" charset="-122"/>
                <a:ea typeface="黑体" panose="02010609060101010101" pitchFamily="49" charset="-122"/>
              </a:rPr>
              <a:t> 引证分析</a:t>
            </a:r>
            <a:endParaRPr lang="en-US" altLang="zh-CN" sz="1725" b="1" dirty="0">
              <a:solidFill>
                <a:srgbClr val="C00000"/>
              </a:solidFill>
              <a:latin typeface="黑体" panose="02010609060101010101" pitchFamily="49" charset="-122"/>
              <a:ea typeface="黑体" panose="02010609060101010101" pitchFamily="49" charset="-122"/>
            </a:endParaRPr>
          </a:p>
          <a:p>
            <a:pPr marL="285750" lvl="2" indent="0" defTabSz="763905" eaLnBrk="1" hangingPunct="1">
              <a:spcBef>
                <a:spcPct val="50000"/>
              </a:spcBef>
              <a:buFont typeface="Wingdings" panose="05000000000000000000" pitchFamily="2" charset="2"/>
              <a:buChar char="ü"/>
            </a:pPr>
            <a:r>
              <a:rPr lang="zh-CN" altLang="en-US" sz="1725" dirty="0">
                <a:solidFill>
                  <a:prstClr val="black">
                    <a:lumMod val="50000"/>
                    <a:lumOff val="50000"/>
                  </a:prstClr>
                </a:solidFill>
                <a:latin typeface="微软雅黑" panose="020B0503020204020204" charset="-122"/>
                <a:ea typeface="微软雅黑" panose="020B0503020204020204" charset="-122"/>
              </a:rPr>
              <a:t>图书引证，人无我有</a:t>
            </a:r>
            <a:endParaRPr lang="en-US" altLang="zh-CN" sz="1725" b="1" dirty="0">
              <a:solidFill>
                <a:srgbClr val="C00000"/>
              </a:solidFill>
              <a:latin typeface="黑体" panose="02010609060101010101" pitchFamily="49" charset="-122"/>
              <a:ea typeface="黑体" panose="02010609060101010101" pitchFamily="49" charset="-122"/>
            </a:endParaRPr>
          </a:p>
          <a:p>
            <a:pPr lvl="1" defTabSz="763905" eaLnBrk="1" hangingPunct="1">
              <a:spcBef>
                <a:spcPct val="50000"/>
              </a:spcBef>
            </a:pPr>
            <a:endParaRPr lang="zh-CN" altLang="en-US" sz="1725" dirty="0">
              <a:solidFill>
                <a:srgbClr val="000000"/>
              </a:solidFill>
              <a:latin typeface="微软雅黑" panose="020B0503020204020204" charset="-122"/>
              <a:ea typeface="微软雅黑" panose="020B0503020204020204" charset="-122"/>
            </a:endParaRPr>
          </a:p>
        </p:txBody>
      </p:sp>
      <p:grpSp>
        <p:nvGrpSpPr>
          <p:cNvPr id="24" name="组合 37">
            <a:extLst>
              <a:ext uri="{FF2B5EF4-FFF2-40B4-BE49-F238E27FC236}">
                <a16:creationId xmlns:a16="http://schemas.microsoft.com/office/drawing/2014/main" id="{F609F563-E705-45A7-8689-67BCD4EFD67B}"/>
              </a:ext>
            </a:extLst>
          </p:cNvPr>
          <p:cNvGrpSpPr/>
          <p:nvPr/>
        </p:nvGrpSpPr>
        <p:grpSpPr>
          <a:xfrm>
            <a:off x="457257" y="1131590"/>
            <a:ext cx="874383" cy="690797"/>
            <a:chOff x="3679937" y="1512218"/>
            <a:chExt cx="1905000" cy="1505025"/>
          </a:xfrm>
        </p:grpSpPr>
        <p:sp>
          <p:nvSpPr>
            <p:cNvPr id="25" name="椭圆 24">
              <a:extLst>
                <a:ext uri="{FF2B5EF4-FFF2-40B4-BE49-F238E27FC236}">
                  <a16:creationId xmlns:a16="http://schemas.microsoft.com/office/drawing/2014/main" id="{B555314E-598C-485F-B2AD-1AEC9D8EC779}"/>
                </a:ext>
              </a:extLst>
            </p:cNvPr>
            <p:cNvSpPr/>
            <p:nvPr/>
          </p:nvSpPr>
          <p:spPr>
            <a:xfrm>
              <a:off x="3895972" y="1512218"/>
              <a:ext cx="1505025" cy="1505025"/>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3905"/>
              <a:endParaRPr lang="zh-CN" altLang="en-US" sz="2850">
                <a:solidFill>
                  <a:srgbClr val="FFFFFF"/>
                </a:solidFill>
                <a:latin typeface="微软雅黑" panose="020B0503020204020204" charset="-122"/>
              </a:endParaRPr>
            </a:p>
          </p:txBody>
        </p:sp>
        <p:sp>
          <p:nvSpPr>
            <p:cNvPr id="26" name="Text Box 41">
              <a:extLst>
                <a:ext uri="{FF2B5EF4-FFF2-40B4-BE49-F238E27FC236}">
                  <a16:creationId xmlns:a16="http://schemas.microsoft.com/office/drawing/2014/main" id="{2CE5BAD4-F069-4721-A4CB-21FF78A7E635}"/>
                </a:ext>
              </a:extLst>
            </p:cNvPr>
            <p:cNvSpPr txBox="1">
              <a:spLocks noChangeArrowheads="1"/>
            </p:cNvSpPr>
            <p:nvPr/>
          </p:nvSpPr>
          <p:spPr bwMode="auto">
            <a:xfrm>
              <a:off x="3679937" y="1883619"/>
              <a:ext cx="1905000" cy="76174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763905"/>
              <a:r>
                <a:rPr lang="en-US" altLang="zh-CN" sz="3450" dirty="0">
                  <a:solidFill>
                    <a:srgbClr val="FFFFFF"/>
                  </a:solidFill>
                </a:rPr>
                <a:t>1</a:t>
              </a:r>
              <a:endParaRPr lang="zh-CN" altLang="en-US" sz="3450" dirty="0">
                <a:solidFill>
                  <a:srgbClr val="FFFFFF"/>
                </a:solidFill>
              </a:endParaRPr>
            </a:p>
          </p:txBody>
        </p:sp>
      </p:grpSp>
      <p:grpSp>
        <p:nvGrpSpPr>
          <p:cNvPr id="27" name="组合 37">
            <a:extLst>
              <a:ext uri="{FF2B5EF4-FFF2-40B4-BE49-F238E27FC236}">
                <a16:creationId xmlns:a16="http://schemas.microsoft.com/office/drawing/2014/main" id="{725C7C0F-974A-4763-B010-30A859295739}"/>
              </a:ext>
            </a:extLst>
          </p:cNvPr>
          <p:cNvGrpSpPr/>
          <p:nvPr/>
        </p:nvGrpSpPr>
        <p:grpSpPr>
          <a:xfrm>
            <a:off x="4983474" y="1183024"/>
            <a:ext cx="874383" cy="690797"/>
            <a:chOff x="3679937" y="1512218"/>
            <a:chExt cx="1905000" cy="1505025"/>
          </a:xfrm>
        </p:grpSpPr>
        <p:sp>
          <p:nvSpPr>
            <p:cNvPr id="28" name="椭圆 27">
              <a:extLst>
                <a:ext uri="{FF2B5EF4-FFF2-40B4-BE49-F238E27FC236}">
                  <a16:creationId xmlns:a16="http://schemas.microsoft.com/office/drawing/2014/main" id="{2F5514DF-84D5-4535-9DF2-01641A618BC3}"/>
                </a:ext>
              </a:extLst>
            </p:cNvPr>
            <p:cNvSpPr/>
            <p:nvPr/>
          </p:nvSpPr>
          <p:spPr>
            <a:xfrm>
              <a:off x="3895972" y="1512218"/>
              <a:ext cx="1505025" cy="1505025"/>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3905"/>
              <a:endParaRPr lang="zh-CN" altLang="en-US" sz="2850">
                <a:solidFill>
                  <a:srgbClr val="FFFFFF"/>
                </a:solidFill>
                <a:latin typeface="微软雅黑" panose="020B0503020204020204" charset="-122"/>
              </a:endParaRPr>
            </a:p>
          </p:txBody>
        </p:sp>
        <p:sp>
          <p:nvSpPr>
            <p:cNvPr id="29" name="Text Box 41">
              <a:extLst>
                <a:ext uri="{FF2B5EF4-FFF2-40B4-BE49-F238E27FC236}">
                  <a16:creationId xmlns:a16="http://schemas.microsoft.com/office/drawing/2014/main" id="{05E08633-55C3-4A73-B660-B38FC9FBD67F}"/>
                </a:ext>
              </a:extLst>
            </p:cNvPr>
            <p:cNvSpPr txBox="1">
              <a:spLocks noChangeArrowheads="1"/>
            </p:cNvSpPr>
            <p:nvPr/>
          </p:nvSpPr>
          <p:spPr bwMode="auto">
            <a:xfrm>
              <a:off x="3679937" y="1883619"/>
              <a:ext cx="1905000" cy="76174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763905"/>
              <a:r>
                <a:rPr lang="en-US" altLang="zh-CN" sz="3450" dirty="0">
                  <a:solidFill>
                    <a:srgbClr val="FFFFFF"/>
                  </a:solidFill>
                </a:rPr>
                <a:t>2</a:t>
              </a:r>
              <a:endParaRPr lang="zh-CN" altLang="en-US" sz="3450" dirty="0">
                <a:solidFill>
                  <a:srgbClr val="FFFFFF"/>
                </a:solidFill>
              </a:endParaRPr>
            </a:p>
          </p:txBody>
        </p:sp>
      </p:grpSp>
    </p:spTree>
    <p:extLst>
      <p:ext uri="{BB962C8B-B14F-4D97-AF65-F5344CB8AC3E}">
        <p14:creationId xmlns:p14="http://schemas.microsoft.com/office/powerpoint/2010/main" val="1633989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lide(fromLeft)">
                                      <p:cBhvr>
                                        <p:cTn id="17" dur="500"/>
                                        <p:tgtEl>
                                          <p:spTgt spid="11"/>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0-#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slide(fromBottom)">
                                      <p:cBhvr>
                                        <p:cTn id="37" dur="500"/>
                                        <p:tgtEl>
                                          <p:spTgt spid="17"/>
                                        </p:tgtEl>
                                      </p:cBhvr>
                                    </p:animEffect>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7" grpId="0" animBg="1"/>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3"/>
          <p:cNvSpPr/>
          <p:nvPr/>
        </p:nvSpPr>
        <p:spPr>
          <a:xfrm>
            <a:off x="2522221" y="339091"/>
            <a:ext cx="409955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大数据分析</a:t>
            </a:r>
            <a:r>
              <a:rPr lang="en-US" altLang="zh-CN"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④ 引证分析（图书）</a:t>
            </a:r>
            <a:endParaRPr kumimoji="0" lang="zh-CN" altLang="en-US" sz="1800" b="1"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endParaRPr>
          </a:p>
        </p:txBody>
      </p:sp>
      <p:pic>
        <p:nvPicPr>
          <p:cNvPr id="3" name="图片 3">
            <a:extLst>
              <a:ext uri="{FF2B5EF4-FFF2-40B4-BE49-F238E27FC236}">
                <a16:creationId xmlns:a16="http://schemas.microsoft.com/office/drawing/2014/main" id="{B2E8223A-D8EB-4808-BA6B-DCF4E4B00C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7969" y="1098550"/>
            <a:ext cx="5344031" cy="396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4FC3E8D6-2BD2-4605-9012-C87C22F6E0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7969" y="1093989"/>
            <a:ext cx="4497471" cy="184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7">
            <a:extLst>
              <a:ext uri="{FF2B5EF4-FFF2-40B4-BE49-F238E27FC236}">
                <a16:creationId xmlns:a16="http://schemas.microsoft.com/office/drawing/2014/main" id="{3AD38F89-7ECE-4A43-BD6E-BF111B2D6B26}"/>
              </a:ext>
            </a:extLst>
          </p:cNvPr>
          <p:cNvSpPr>
            <a:spLocks noChangeArrowheads="1"/>
          </p:cNvSpPr>
          <p:nvPr/>
        </p:nvSpPr>
        <p:spPr bwMode="auto">
          <a:xfrm>
            <a:off x="2526111" y="2672662"/>
            <a:ext cx="839389" cy="223393"/>
          </a:xfrm>
          <a:prstGeom prst="rect">
            <a:avLst/>
          </a:prstGeom>
          <a:solidFill>
            <a:schemeClr val="accent1">
              <a:alpha val="14902"/>
            </a:schemeClr>
          </a:solidFill>
          <a:ln w="25400">
            <a:solidFill>
              <a:srgbClr val="FF0000"/>
            </a:solidFill>
            <a:miter lim="800000"/>
          </a:ln>
        </p:spPr>
        <p:txBody>
          <a:bodyPr lIns="87071" tIns="43535" rIns="87071" bIns="43535" anchor="ct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defTabSz="1018540" rtl="0" eaLnBrk="1" fontAlgn="auto" hangingPunct="1">
              <a:spcBef>
                <a:spcPts val="0"/>
              </a:spcBef>
              <a:spcAft>
                <a:spcPts val="0"/>
              </a:spcAft>
            </a:pPr>
            <a:endParaRPr lang="zh-CN" altLang="en-US" sz="2000">
              <a:solidFill>
                <a:srgbClr val="FFFFFF"/>
              </a:solidFill>
              <a:ea typeface="宋体" panose="02010600030101010101" pitchFamily="2" charset="-122"/>
            </a:endParaRPr>
          </a:p>
        </p:txBody>
      </p:sp>
      <p:pic>
        <p:nvPicPr>
          <p:cNvPr id="6" name="Picture 7">
            <a:extLst>
              <a:ext uri="{FF2B5EF4-FFF2-40B4-BE49-F238E27FC236}">
                <a16:creationId xmlns:a16="http://schemas.microsoft.com/office/drawing/2014/main" id="{516F64C8-7F7A-46B2-98A6-9006BC63D9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8747" y="1093989"/>
            <a:ext cx="1443936" cy="2573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8">
            <a:extLst>
              <a:ext uri="{FF2B5EF4-FFF2-40B4-BE49-F238E27FC236}">
                <a16:creationId xmlns:a16="http://schemas.microsoft.com/office/drawing/2014/main" id="{AB748955-513B-4915-B33E-46BA250A410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7969" y="3219647"/>
            <a:ext cx="3669545" cy="1650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矩形 7">
            <a:extLst>
              <a:ext uri="{FF2B5EF4-FFF2-40B4-BE49-F238E27FC236}">
                <a16:creationId xmlns:a16="http://schemas.microsoft.com/office/drawing/2014/main" id="{5ED43177-A1F3-45B6-92E2-380E72A4D225}"/>
              </a:ext>
            </a:extLst>
          </p:cNvPr>
          <p:cNvSpPr>
            <a:spLocks noChangeArrowheads="1"/>
          </p:cNvSpPr>
          <p:nvPr/>
        </p:nvSpPr>
        <p:spPr bwMode="auto">
          <a:xfrm>
            <a:off x="1767968" y="3187567"/>
            <a:ext cx="3616831" cy="1682686"/>
          </a:xfrm>
          <a:prstGeom prst="rect">
            <a:avLst/>
          </a:prstGeom>
          <a:solidFill>
            <a:srgbClr val="FFFF00">
              <a:alpha val="30196"/>
            </a:srgbClr>
          </a:solidFill>
          <a:ln w="38100">
            <a:solidFill>
              <a:srgbClr val="FF0000"/>
            </a:solidFill>
            <a:bevel/>
          </a:ln>
        </p:spPr>
        <p:txBody>
          <a:bodyPr lIns="87071" tIns="43535" rIns="87071" bIns="4353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2"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2"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9pPr>
          </a:lstStyle>
          <a:p>
            <a:pPr algn="ctr" defTabSz="1018540" rtl="0" eaLnBrk="1" fontAlgn="auto" hangingPunct="1">
              <a:lnSpc>
                <a:spcPct val="100000"/>
              </a:lnSpc>
              <a:spcBef>
                <a:spcPct val="0"/>
              </a:spcBef>
              <a:spcAft>
                <a:spcPts val="0"/>
              </a:spcAft>
              <a:buNone/>
            </a:pPr>
            <a:endParaRPr lang="zh-CN" altLang="en-US" sz="1700" b="1">
              <a:solidFill>
                <a:srgbClr val="FF0000"/>
              </a:solidFill>
              <a:latin typeface="微软雅黑 Light" panose="020B0502040204020203" charset="-122"/>
              <a:ea typeface="微软雅黑 Light" panose="020B0502040204020203" charset="-122"/>
              <a:cs typeface="Arial" panose="020B0604020202020204" pitchFamily="34" charset="0"/>
            </a:endParaRPr>
          </a:p>
        </p:txBody>
      </p:sp>
    </p:spTree>
    <p:custDataLst>
      <p:tags r:id="rId1"/>
    </p:custDataLst>
    <p:extLst>
      <p:ext uri="{BB962C8B-B14F-4D97-AF65-F5344CB8AC3E}">
        <p14:creationId xmlns:p14="http://schemas.microsoft.com/office/powerpoint/2010/main" val="4194240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autoUpdateAnimBg="0"/>
      <p:bldP spid="8"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ED1AA6A-50BA-4F6D-839D-7154DD4442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7338" y="866092"/>
            <a:ext cx="5760639" cy="427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a:extLst>
              <a:ext uri="{FF2B5EF4-FFF2-40B4-BE49-F238E27FC236}">
                <a16:creationId xmlns:a16="http://schemas.microsoft.com/office/drawing/2014/main" id="{140A7CBC-F5A3-40AB-A98A-2953DEE80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0530" y="1827779"/>
            <a:ext cx="4674455" cy="186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sp>
        <p:nvSpPr>
          <p:cNvPr id="14" name="矩形 4">
            <a:extLst>
              <a:ext uri="{FF2B5EF4-FFF2-40B4-BE49-F238E27FC236}">
                <a16:creationId xmlns:a16="http://schemas.microsoft.com/office/drawing/2014/main" id="{48CC9C70-FC36-4CCD-8FC6-73E3E9A330A8}"/>
              </a:ext>
            </a:extLst>
          </p:cNvPr>
          <p:cNvSpPr>
            <a:spLocks noChangeArrowheads="1"/>
          </p:cNvSpPr>
          <p:nvPr/>
        </p:nvSpPr>
        <p:spPr bwMode="auto">
          <a:xfrm>
            <a:off x="4983474" y="2468882"/>
            <a:ext cx="1306986" cy="6686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5303" tIns="32651" rIns="65303" bIns="3265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2"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2"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9pPr>
          </a:lstStyle>
          <a:p>
            <a:pPr algn="ctr" defTabSz="763905">
              <a:lnSpc>
                <a:spcPct val="100000"/>
              </a:lnSpc>
              <a:spcBef>
                <a:spcPct val="0"/>
              </a:spcBef>
              <a:buNone/>
            </a:pPr>
            <a:endParaRPr lang="zh-CN" altLang="zh-CN" sz="1275">
              <a:solidFill>
                <a:prstClr val="black"/>
              </a:solidFill>
              <a:latin typeface="Arial" panose="020B0604020202020204" pitchFamily="34" charset="0"/>
              <a:cs typeface="Arial" panose="020B0604020202020204" pitchFamily="34" charset="0"/>
              <a:sym typeface="Calibri" panose="020F0502020204030204" pitchFamily="2" charset="0"/>
            </a:endParaRPr>
          </a:p>
        </p:txBody>
      </p:sp>
      <p:sp>
        <p:nvSpPr>
          <p:cNvPr id="15" name="矩形 5">
            <a:extLst>
              <a:ext uri="{FF2B5EF4-FFF2-40B4-BE49-F238E27FC236}">
                <a16:creationId xmlns:a16="http://schemas.microsoft.com/office/drawing/2014/main" id="{DC393300-97A9-4A28-A3D4-C42C636EDE43}"/>
              </a:ext>
            </a:extLst>
          </p:cNvPr>
          <p:cNvSpPr>
            <a:spLocks noChangeArrowheads="1"/>
          </p:cNvSpPr>
          <p:nvPr/>
        </p:nvSpPr>
        <p:spPr bwMode="auto">
          <a:xfrm>
            <a:off x="1588811" y="2468882"/>
            <a:ext cx="1311000" cy="6686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5303" tIns="32651" rIns="65303" bIns="3265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2"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2"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9pPr>
          </a:lstStyle>
          <a:p>
            <a:pPr algn="ctr" defTabSz="763905">
              <a:lnSpc>
                <a:spcPct val="100000"/>
              </a:lnSpc>
              <a:spcBef>
                <a:spcPct val="0"/>
              </a:spcBef>
              <a:buNone/>
            </a:pPr>
            <a:endParaRPr lang="zh-CN" altLang="zh-CN" sz="1275">
              <a:solidFill>
                <a:prstClr val="black"/>
              </a:solidFill>
              <a:latin typeface="Arial" panose="020B0604020202020204" pitchFamily="34" charset="0"/>
              <a:cs typeface="Arial" panose="020B0604020202020204" pitchFamily="34" charset="0"/>
              <a:sym typeface="Calibri" panose="020F0502020204030204" pitchFamily="2" charset="0"/>
            </a:endParaRPr>
          </a:p>
        </p:txBody>
      </p:sp>
      <p:grpSp>
        <p:nvGrpSpPr>
          <p:cNvPr id="16" name="Group 8">
            <a:extLst>
              <a:ext uri="{FF2B5EF4-FFF2-40B4-BE49-F238E27FC236}">
                <a16:creationId xmlns:a16="http://schemas.microsoft.com/office/drawing/2014/main" id="{6C4477A8-A45F-44C1-928E-563EE59BB7C5}"/>
              </a:ext>
            </a:extLst>
          </p:cNvPr>
          <p:cNvGrpSpPr/>
          <p:nvPr/>
        </p:nvGrpSpPr>
        <p:grpSpPr bwMode="auto">
          <a:xfrm>
            <a:off x="1485944" y="1800236"/>
            <a:ext cx="3860265" cy="1069160"/>
            <a:chOff x="-243171" y="-92014"/>
            <a:chExt cx="5528081" cy="1509561"/>
          </a:xfrm>
          <a:solidFill>
            <a:schemeClr val="bg1"/>
          </a:solidFill>
        </p:grpSpPr>
        <p:sp>
          <p:nvSpPr>
            <p:cNvPr id="17" name="矩形 2">
              <a:extLst>
                <a:ext uri="{FF2B5EF4-FFF2-40B4-BE49-F238E27FC236}">
                  <a16:creationId xmlns:a16="http://schemas.microsoft.com/office/drawing/2014/main" id="{A4DF68FB-0856-43B6-B8A5-FAA879CAA466}"/>
                </a:ext>
              </a:extLst>
            </p:cNvPr>
            <p:cNvSpPr>
              <a:spLocks noChangeArrowheads="1"/>
            </p:cNvSpPr>
            <p:nvPr/>
          </p:nvSpPr>
          <p:spPr bwMode="auto">
            <a:xfrm>
              <a:off x="1781915" y="-777"/>
              <a:ext cx="3502995" cy="803105"/>
            </a:xfrm>
            <a:prstGeom prst="rect">
              <a:avLst/>
            </a:prstGeom>
            <a:grpFill/>
            <a:ln w="9525">
              <a:noFill/>
              <a:bevel/>
            </a:ln>
          </p:spPr>
          <p:txBody>
            <a:bodyPr/>
            <a:lstStyle/>
            <a:p>
              <a:pPr algn="ctr" defTabSz="763905">
                <a:defRPr/>
              </a:pPr>
              <a:endParaRPr lang="zh-CN" altLang="zh-CN" sz="1500">
                <a:solidFill>
                  <a:prstClr val="black"/>
                </a:solidFill>
                <a:latin typeface="Arial" panose="020B0604020202020204"/>
                <a:ea typeface="微软雅黑" panose="020B0503020204020204" charset="-122"/>
                <a:cs typeface="Arial" panose="020B0604020202020204" pitchFamily="34" charset="0"/>
                <a:sym typeface="Calibri" panose="020F0502020204030204" pitchFamily="2" charset="0"/>
              </a:endParaRPr>
            </a:p>
          </p:txBody>
        </p:sp>
        <p:grpSp>
          <p:nvGrpSpPr>
            <p:cNvPr id="18" name="Group 10">
              <a:extLst>
                <a:ext uri="{FF2B5EF4-FFF2-40B4-BE49-F238E27FC236}">
                  <a16:creationId xmlns:a16="http://schemas.microsoft.com/office/drawing/2014/main" id="{D03133C5-5EC8-4550-A0AB-8F1F7A40B7DA}"/>
                </a:ext>
              </a:extLst>
            </p:cNvPr>
            <p:cNvGrpSpPr/>
            <p:nvPr/>
          </p:nvGrpSpPr>
          <p:grpSpPr bwMode="auto">
            <a:xfrm>
              <a:off x="-243171" y="-92014"/>
              <a:ext cx="2025084" cy="1509561"/>
              <a:chOff x="-243171" y="-92014"/>
              <a:chExt cx="2025084" cy="1509561"/>
            </a:xfrm>
            <a:grpFill/>
          </p:grpSpPr>
          <p:sp>
            <p:nvSpPr>
              <p:cNvPr id="19" name="矩形 18">
                <a:extLst>
                  <a:ext uri="{FF2B5EF4-FFF2-40B4-BE49-F238E27FC236}">
                    <a16:creationId xmlns:a16="http://schemas.microsoft.com/office/drawing/2014/main" id="{A34CEE0F-A5E4-4FE5-B28B-49EBE13B96EB}"/>
                  </a:ext>
                </a:extLst>
              </p:cNvPr>
              <p:cNvSpPr>
                <a:spLocks noChangeArrowheads="1"/>
              </p:cNvSpPr>
              <p:nvPr/>
            </p:nvSpPr>
            <p:spPr bwMode="auto">
              <a:xfrm>
                <a:off x="-243171" y="-92014"/>
                <a:ext cx="2025084" cy="1014979"/>
              </a:xfrm>
              <a:prstGeom prst="rect">
                <a:avLst/>
              </a:prstGeom>
              <a:grpFill/>
              <a:ln w="9525">
                <a:noFill/>
                <a:bevel/>
              </a:ln>
            </p:spPr>
            <p:txBody>
              <a:bodyPr/>
              <a:lstStyle/>
              <a:p>
                <a:pPr algn="ctr" defTabSz="763905">
                  <a:defRPr/>
                </a:pPr>
                <a:r>
                  <a:rPr lang="en-US" altLang="zh-CN" sz="1500">
                    <a:solidFill>
                      <a:prstClr val="black"/>
                    </a:solidFill>
                    <a:latin typeface="Arial" panose="020B0604020202020204"/>
                    <a:ea typeface="微软雅黑" panose="020B0503020204020204" charset="-122"/>
                    <a:cs typeface="Arial" panose="020B0604020202020204" pitchFamily="34" charset="0"/>
                    <a:sym typeface="Calibri" panose="020F0502020204030204" pitchFamily="2" charset="0"/>
                  </a:rPr>
                  <a:t> </a:t>
                </a:r>
                <a:endParaRPr lang="zh-CN" altLang="en-US" sz="1500">
                  <a:solidFill>
                    <a:prstClr val="black"/>
                  </a:solidFill>
                  <a:latin typeface="Arial" panose="020B0604020202020204"/>
                  <a:ea typeface="微软雅黑" panose="020B0503020204020204" charset="-122"/>
                  <a:cs typeface="Arial" panose="020B0604020202020204" pitchFamily="34" charset="0"/>
                  <a:sym typeface="Calibri" panose="020F0502020204030204" pitchFamily="2" charset="0"/>
                </a:endParaRPr>
              </a:p>
            </p:txBody>
          </p:sp>
          <p:sp>
            <p:nvSpPr>
              <p:cNvPr id="21" name="矩形 18">
                <a:extLst>
                  <a:ext uri="{FF2B5EF4-FFF2-40B4-BE49-F238E27FC236}">
                    <a16:creationId xmlns:a16="http://schemas.microsoft.com/office/drawing/2014/main" id="{857B09C2-C896-4FC8-A82D-CD0B91FB889E}"/>
                  </a:ext>
                </a:extLst>
              </p:cNvPr>
              <p:cNvSpPr>
                <a:spLocks noChangeArrowheads="1"/>
              </p:cNvSpPr>
              <p:nvPr/>
            </p:nvSpPr>
            <p:spPr bwMode="auto">
              <a:xfrm>
                <a:off x="-80533" y="652803"/>
                <a:ext cx="200385" cy="764744"/>
              </a:xfrm>
              <a:prstGeom prst="rect">
                <a:avLst/>
              </a:prstGeom>
              <a:grpFill/>
              <a:ln w="9525">
                <a:noFill/>
                <a:bevel/>
              </a:ln>
            </p:spPr>
            <p:txBody>
              <a:bodyPr/>
              <a:lstStyle/>
              <a:p>
                <a:pPr algn="ctr" defTabSz="763905">
                  <a:defRPr/>
                </a:pPr>
                <a:endParaRPr lang="zh-CN" altLang="zh-CN" sz="1500">
                  <a:solidFill>
                    <a:prstClr val="black"/>
                  </a:solidFill>
                  <a:latin typeface="Arial" panose="020B0604020202020204"/>
                  <a:ea typeface="微软雅黑" panose="020B0503020204020204" charset="-122"/>
                  <a:cs typeface="Arial" panose="020B0604020202020204" pitchFamily="34" charset="0"/>
                  <a:sym typeface="Calibri" panose="020F0502020204030204" pitchFamily="2" charset="0"/>
                </a:endParaRPr>
              </a:p>
            </p:txBody>
          </p:sp>
        </p:grpSp>
      </p:grpSp>
      <p:grpSp>
        <p:nvGrpSpPr>
          <p:cNvPr id="22" name="Group 13">
            <a:extLst>
              <a:ext uri="{FF2B5EF4-FFF2-40B4-BE49-F238E27FC236}">
                <a16:creationId xmlns:a16="http://schemas.microsoft.com/office/drawing/2014/main" id="{7C09EDA0-F6E5-475D-AC10-309484D76877}"/>
              </a:ext>
            </a:extLst>
          </p:cNvPr>
          <p:cNvGrpSpPr/>
          <p:nvPr/>
        </p:nvGrpSpPr>
        <p:grpSpPr bwMode="auto">
          <a:xfrm>
            <a:off x="2720366" y="2747929"/>
            <a:ext cx="3571110" cy="989879"/>
            <a:chOff x="-111191" y="-56295"/>
            <a:chExt cx="5419317" cy="1589716"/>
          </a:xfrm>
          <a:solidFill>
            <a:schemeClr val="bg1"/>
          </a:solidFill>
        </p:grpSpPr>
        <p:sp>
          <p:nvSpPr>
            <p:cNvPr id="24" name="矩形 3">
              <a:extLst>
                <a:ext uri="{FF2B5EF4-FFF2-40B4-BE49-F238E27FC236}">
                  <a16:creationId xmlns:a16="http://schemas.microsoft.com/office/drawing/2014/main" id="{3E0EBAC5-5F03-4F41-99E4-A6CA6DF056ED}"/>
                </a:ext>
              </a:extLst>
            </p:cNvPr>
            <p:cNvSpPr>
              <a:spLocks noChangeArrowheads="1"/>
            </p:cNvSpPr>
            <p:nvPr/>
          </p:nvSpPr>
          <p:spPr bwMode="auto">
            <a:xfrm>
              <a:off x="-111191" y="535212"/>
              <a:ext cx="3437909" cy="964280"/>
            </a:xfrm>
            <a:prstGeom prst="rect">
              <a:avLst/>
            </a:prstGeom>
            <a:grpFill/>
            <a:ln w="9525">
              <a:noFill/>
              <a:bevel/>
            </a:ln>
          </p:spPr>
          <p:txBody>
            <a:bodyPr/>
            <a:lstStyle/>
            <a:p>
              <a:pPr algn="ctr" defTabSz="763905">
                <a:defRPr/>
              </a:pPr>
              <a:endParaRPr lang="zh-CN" altLang="zh-CN" sz="1500">
                <a:solidFill>
                  <a:prstClr val="black"/>
                </a:solidFill>
                <a:latin typeface="Arial" panose="020B0604020202020204"/>
                <a:ea typeface="微软雅黑" panose="020B0503020204020204" charset="-122"/>
                <a:cs typeface="Arial" panose="020B0604020202020204" pitchFamily="34" charset="0"/>
                <a:sym typeface="Calibri" panose="020F0502020204030204" pitchFamily="2" charset="0"/>
              </a:endParaRPr>
            </a:p>
          </p:txBody>
        </p:sp>
        <p:grpSp>
          <p:nvGrpSpPr>
            <p:cNvPr id="25" name="Group 15">
              <a:extLst>
                <a:ext uri="{FF2B5EF4-FFF2-40B4-BE49-F238E27FC236}">
                  <a16:creationId xmlns:a16="http://schemas.microsoft.com/office/drawing/2014/main" id="{FBD03CF6-DFAB-44EA-80D8-FAAA7C825C01}"/>
                </a:ext>
              </a:extLst>
            </p:cNvPr>
            <p:cNvGrpSpPr/>
            <p:nvPr/>
          </p:nvGrpSpPr>
          <p:grpSpPr bwMode="auto">
            <a:xfrm>
              <a:off x="3300871" y="-56295"/>
              <a:ext cx="2007255" cy="1589716"/>
              <a:chOff x="4524" y="-56295"/>
              <a:chExt cx="2007255" cy="1589716"/>
            </a:xfrm>
            <a:grpFill/>
          </p:grpSpPr>
          <p:sp>
            <p:nvSpPr>
              <p:cNvPr id="26" name="矩形 7">
                <a:extLst>
                  <a:ext uri="{FF2B5EF4-FFF2-40B4-BE49-F238E27FC236}">
                    <a16:creationId xmlns:a16="http://schemas.microsoft.com/office/drawing/2014/main" id="{4BC501D2-8626-4C5A-B373-4E67C5050F0A}"/>
                  </a:ext>
                </a:extLst>
              </p:cNvPr>
              <p:cNvSpPr>
                <a:spLocks noChangeArrowheads="1"/>
              </p:cNvSpPr>
              <p:nvPr/>
            </p:nvSpPr>
            <p:spPr bwMode="auto">
              <a:xfrm>
                <a:off x="4524" y="497133"/>
                <a:ext cx="2007255" cy="1036288"/>
              </a:xfrm>
              <a:prstGeom prst="rect">
                <a:avLst/>
              </a:prstGeom>
              <a:grpFill/>
              <a:ln w="9525">
                <a:noFill/>
                <a:bevel/>
              </a:ln>
            </p:spPr>
            <p:txBody>
              <a:bodyPr/>
              <a:lstStyle/>
              <a:p>
                <a:pPr algn="ctr" defTabSz="763905">
                  <a:defRPr/>
                </a:pPr>
                <a:endParaRPr lang="zh-CN" altLang="zh-CN" sz="1500">
                  <a:solidFill>
                    <a:prstClr val="black"/>
                  </a:solidFill>
                  <a:latin typeface="Arial" panose="020B0604020202020204"/>
                  <a:ea typeface="微软雅黑" panose="020B0503020204020204" charset="-122"/>
                  <a:cs typeface="Arial" panose="020B0604020202020204" pitchFamily="34" charset="0"/>
                  <a:sym typeface="Calibri" panose="020F0502020204030204" pitchFamily="2" charset="0"/>
                </a:endParaRPr>
              </a:p>
            </p:txBody>
          </p:sp>
          <p:sp>
            <p:nvSpPr>
              <p:cNvPr id="27" name="矩形 27">
                <a:extLst>
                  <a:ext uri="{FF2B5EF4-FFF2-40B4-BE49-F238E27FC236}">
                    <a16:creationId xmlns:a16="http://schemas.microsoft.com/office/drawing/2014/main" id="{9C88CD8B-34F8-4E77-B233-53A1852FCC0C}"/>
                  </a:ext>
                </a:extLst>
              </p:cNvPr>
              <p:cNvSpPr>
                <a:spLocks noChangeArrowheads="1"/>
              </p:cNvSpPr>
              <p:nvPr/>
            </p:nvSpPr>
            <p:spPr bwMode="auto">
              <a:xfrm>
                <a:off x="1842404" y="-56295"/>
                <a:ext cx="144016" cy="1036289"/>
              </a:xfrm>
              <a:prstGeom prst="rect">
                <a:avLst/>
              </a:prstGeom>
              <a:grpFill/>
              <a:ln w="9525">
                <a:noFill/>
                <a:bevel/>
              </a:ln>
            </p:spPr>
            <p:txBody>
              <a:bodyPr/>
              <a:lstStyle/>
              <a:p>
                <a:pPr algn="ctr" defTabSz="763905">
                  <a:defRPr/>
                </a:pPr>
                <a:endParaRPr lang="zh-CN" altLang="zh-CN" sz="1500">
                  <a:solidFill>
                    <a:prstClr val="black"/>
                  </a:solidFill>
                  <a:latin typeface="Arial" panose="020B0604020202020204"/>
                  <a:ea typeface="微软雅黑" panose="020B0503020204020204" charset="-122"/>
                  <a:cs typeface="Arial" panose="020B0604020202020204" pitchFamily="34" charset="0"/>
                  <a:sym typeface="Calibri" panose="020F0502020204030204" pitchFamily="2" charset="0"/>
                </a:endParaRPr>
              </a:p>
            </p:txBody>
          </p:sp>
        </p:grpSp>
      </p:grpSp>
      <p:grpSp>
        <p:nvGrpSpPr>
          <p:cNvPr id="28" name="Group 18">
            <a:extLst>
              <a:ext uri="{FF2B5EF4-FFF2-40B4-BE49-F238E27FC236}">
                <a16:creationId xmlns:a16="http://schemas.microsoft.com/office/drawing/2014/main" id="{584C1183-6844-45C7-ADB8-24A59E95BC3C}"/>
              </a:ext>
            </a:extLst>
          </p:cNvPr>
          <p:cNvGrpSpPr/>
          <p:nvPr/>
        </p:nvGrpSpPr>
        <p:grpSpPr bwMode="auto">
          <a:xfrm>
            <a:off x="2926103" y="742855"/>
            <a:ext cx="3726890" cy="1931765"/>
            <a:chOff x="0" y="0"/>
            <a:chExt cx="5976664" cy="3096344"/>
          </a:xfrm>
        </p:grpSpPr>
        <p:sp>
          <p:nvSpPr>
            <p:cNvPr id="29" name="矩形标注 16">
              <a:extLst>
                <a:ext uri="{FF2B5EF4-FFF2-40B4-BE49-F238E27FC236}">
                  <a16:creationId xmlns:a16="http://schemas.microsoft.com/office/drawing/2014/main" id="{355DB8C0-8013-4B3B-A600-C3C9CFFA4607}"/>
                </a:ext>
              </a:extLst>
            </p:cNvPr>
            <p:cNvSpPr>
              <a:spLocks noChangeArrowheads="1"/>
            </p:cNvSpPr>
            <p:nvPr/>
          </p:nvSpPr>
          <p:spPr bwMode="auto">
            <a:xfrm>
              <a:off x="0" y="0"/>
              <a:ext cx="5976664" cy="3096344"/>
            </a:xfrm>
            <a:prstGeom prst="wedgeRectCallout">
              <a:avLst>
                <a:gd name="adj1" fmla="val -64120"/>
                <a:gd name="adj2" fmla="val 43750"/>
              </a:avLst>
            </a:prstGeom>
            <a:ln>
              <a:solidFill>
                <a:srgbClr val="FFC000"/>
              </a:solidFill>
            </a:ln>
          </p:spPr>
          <p:style>
            <a:lnRef idx="2">
              <a:schemeClr val="accent2"/>
            </a:lnRef>
            <a:fillRef idx="1">
              <a:schemeClr val="lt1"/>
            </a:fillRef>
            <a:effectRef idx="0">
              <a:schemeClr val="accent2"/>
            </a:effectRef>
            <a:fontRef idx="minor">
              <a:schemeClr val="dk1"/>
            </a:fontRef>
          </p:style>
          <p:txBody>
            <a:bodyPr/>
            <a:lstStyle>
              <a:lvl1pPr>
                <a:lnSpc>
                  <a:spcPct val="90000"/>
                </a:lnSpc>
                <a:spcBef>
                  <a:spcPct val="20000"/>
                </a:spcBef>
                <a:buFont typeface="Arial" panose="020B0604020202020204" pitchFamily="34" charset="0"/>
                <a:buChar char="•"/>
                <a:defRPr sz="2300">
                  <a:solidFill>
                    <a:schemeClr val="bg1"/>
                  </a:solidFill>
                  <a:latin typeface="Arial" panose="020B0604020202020204" pitchFamily="34" charset="0"/>
                </a:defRPr>
              </a:lvl1pPr>
              <a:lvl2pPr marL="742950" indent="-28575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2pPr>
              <a:lvl3pPr marL="11430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3pPr>
              <a:lvl4pPr marL="16002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4pPr>
              <a:lvl5pPr marL="20574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5pPr>
              <a:lvl6pPr marL="25146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6pPr>
              <a:lvl7pPr marL="29718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7pPr>
              <a:lvl8pPr marL="34290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8pPr>
              <a:lvl9pPr marL="38862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9pPr>
            </a:lstStyle>
            <a:p>
              <a:pPr algn="ctr" defTabSz="763905">
                <a:lnSpc>
                  <a:spcPct val="100000"/>
                </a:lnSpc>
                <a:spcBef>
                  <a:spcPct val="0"/>
                </a:spcBef>
                <a:buNone/>
                <a:defRPr/>
              </a:pPr>
              <a:endParaRPr lang="zh-CN" altLang="zh-CN" sz="1275">
                <a:solidFill>
                  <a:prstClr val="black"/>
                </a:solidFill>
                <a:sym typeface="Calibri" panose="020F0502020204030204" pitchFamily="2" charset="0"/>
              </a:endParaRPr>
            </a:p>
          </p:txBody>
        </p:sp>
        <p:pic>
          <p:nvPicPr>
            <p:cNvPr id="30" name="图片 17" descr="参考图书.png">
              <a:extLst>
                <a:ext uri="{FF2B5EF4-FFF2-40B4-BE49-F238E27FC236}">
                  <a16:creationId xmlns:a16="http://schemas.microsoft.com/office/drawing/2014/main" id="{E2730F75-48DC-46E6-B97C-4948CBF4D2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999" y="92549"/>
              <a:ext cx="5646665" cy="2931130"/>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grpSp>
      <p:grpSp>
        <p:nvGrpSpPr>
          <p:cNvPr id="31" name="Group 21">
            <a:extLst>
              <a:ext uri="{FF2B5EF4-FFF2-40B4-BE49-F238E27FC236}">
                <a16:creationId xmlns:a16="http://schemas.microsoft.com/office/drawing/2014/main" id="{6F394D09-6400-4472-9AE2-365B5E2499EE}"/>
              </a:ext>
            </a:extLst>
          </p:cNvPr>
          <p:cNvGrpSpPr/>
          <p:nvPr/>
        </p:nvGrpSpPr>
        <p:grpSpPr bwMode="auto">
          <a:xfrm>
            <a:off x="1615636" y="617249"/>
            <a:ext cx="3727880" cy="1931765"/>
            <a:chOff x="0" y="0"/>
            <a:chExt cx="5976664" cy="3096344"/>
          </a:xfrm>
        </p:grpSpPr>
        <p:sp>
          <p:nvSpPr>
            <p:cNvPr id="32" name="矩形标注 21">
              <a:extLst>
                <a:ext uri="{FF2B5EF4-FFF2-40B4-BE49-F238E27FC236}">
                  <a16:creationId xmlns:a16="http://schemas.microsoft.com/office/drawing/2014/main" id="{18907CAE-E6A0-4F75-AA6C-94C81BF4FF5F}"/>
                </a:ext>
              </a:extLst>
            </p:cNvPr>
            <p:cNvSpPr>
              <a:spLocks noChangeArrowheads="1"/>
            </p:cNvSpPr>
            <p:nvPr/>
          </p:nvSpPr>
          <p:spPr bwMode="auto">
            <a:xfrm>
              <a:off x="0" y="0"/>
              <a:ext cx="5976664" cy="3096344"/>
            </a:xfrm>
            <a:prstGeom prst="wedgeRectCallout">
              <a:avLst>
                <a:gd name="adj1" fmla="val 57782"/>
                <a:gd name="adj2" fmla="val 49375"/>
              </a:avLst>
            </a:prstGeom>
            <a:ln>
              <a:solidFill>
                <a:srgbClr val="FFC000"/>
              </a:solidFill>
            </a:ln>
          </p:spPr>
          <p:style>
            <a:lnRef idx="2">
              <a:schemeClr val="accent2"/>
            </a:lnRef>
            <a:fillRef idx="1">
              <a:schemeClr val="lt1"/>
            </a:fillRef>
            <a:effectRef idx="0">
              <a:schemeClr val="accent2"/>
            </a:effectRef>
            <a:fontRef idx="minor">
              <a:schemeClr val="dk1"/>
            </a:fontRef>
          </p:style>
          <p:txBody>
            <a:bodyPr/>
            <a:lstStyle>
              <a:lvl1pPr>
                <a:lnSpc>
                  <a:spcPct val="90000"/>
                </a:lnSpc>
                <a:spcBef>
                  <a:spcPct val="20000"/>
                </a:spcBef>
                <a:buFont typeface="Arial" panose="020B0604020202020204" pitchFamily="34" charset="0"/>
                <a:buChar char="•"/>
                <a:defRPr sz="2300">
                  <a:solidFill>
                    <a:schemeClr val="bg1"/>
                  </a:solidFill>
                  <a:latin typeface="Arial" panose="020B0604020202020204" pitchFamily="34" charset="0"/>
                </a:defRPr>
              </a:lvl1pPr>
              <a:lvl2pPr marL="742950" indent="-28575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2pPr>
              <a:lvl3pPr marL="11430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3pPr>
              <a:lvl4pPr marL="16002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4pPr>
              <a:lvl5pPr marL="20574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5pPr>
              <a:lvl6pPr marL="25146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6pPr>
              <a:lvl7pPr marL="29718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7pPr>
              <a:lvl8pPr marL="34290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8pPr>
              <a:lvl9pPr marL="38862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9pPr>
            </a:lstStyle>
            <a:p>
              <a:pPr algn="ctr" defTabSz="763905">
                <a:lnSpc>
                  <a:spcPct val="100000"/>
                </a:lnSpc>
                <a:spcBef>
                  <a:spcPct val="0"/>
                </a:spcBef>
                <a:buNone/>
                <a:defRPr/>
              </a:pPr>
              <a:endParaRPr lang="zh-CN" altLang="zh-CN" sz="1275">
                <a:solidFill>
                  <a:prstClr val="black"/>
                </a:solidFill>
                <a:sym typeface="Calibri" panose="020F0502020204030204" pitchFamily="2" charset="0"/>
              </a:endParaRPr>
            </a:p>
          </p:txBody>
        </p:sp>
        <p:pic>
          <p:nvPicPr>
            <p:cNvPr id="33" name="图片 32" descr="参考图书.png">
              <a:extLst>
                <a:ext uri="{FF2B5EF4-FFF2-40B4-BE49-F238E27FC236}">
                  <a16:creationId xmlns:a16="http://schemas.microsoft.com/office/drawing/2014/main" id="{3E2B53BA-F96F-4BE6-B7D8-D7D586967C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004" y="43541"/>
              <a:ext cx="5824201" cy="3025419"/>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grpSp>
      <p:grpSp>
        <p:nvGrpSpPr>
          <p:cNvPr id="34" name="Group 24">
            <a:extLst>
              <a:ext uri="{FF2B5EF4-FFF2-40B4-BE49-F238E27FC236}">
                <a16:creationId xmlns:a16="http://schemas.microsoft.com/office/drawing/2014/main" id="{722EE105-3466-4D7F-A4FC-72E533FDF01C}"/>
              </a:ext>
            </a:extLst>
          </p:cNvPr>
          <p:cNvGrpSpPr/>
          <p:nvPr/>
        </p:nvGrpSpPr>
        <p:grpSpPr bwMode="auto">
          <a:xfrm>
            <a:off x="2668932" y="2956508"/>
            <a:ext cx="3727880" cy="1929785"/>
            <a:chOff x="0" y="0"/>
            <a:chExt cx="5976664" cy="3096344"/>
          </a:xfrm>
        </p:grpSpPr>
        <p:sp>
          <p:nvSpPr>
            <p:cNvPr id="35" name="矩形标注 12">
              <a:extLst>
                <a:ext uri="{FF2B5EF4-FFF2-40B4-BE49-F238E27FC236}">
                  <a16:creationId xmlns:a16="http://schemas.microsoft.com/office/drawing/2014/main" id="{9E84B7BE-D9B8-4633-813F-7FFF1BD9FFD7}"/>
                </a:ext>
              </a:extLst>
            </p:cNvPr>
            <p:cNvSpPr>
              <a:spLocks noChangeArrowheads="1"/>
            </p:cNvSpPr>
            <p:nvPr/>
          </p:nvSpPr>
          <p:spPr bwMode="auto">
            <a:xfrm>
              <a:off x="0" y="0"/>
              <a:ext cx="5976664" cy="3096344"/>
            </a:xfrm>
            <a:prstGeom prst="wedgeRectCallout">
              <a:avLst>
                <a:gd name="adj1" fmla="val -61204"/>
                <a:gd name="adj2" fmla="val -44375"/>
              </a:avLst>
            </a:prstGeom>
            <a:ln>
              <a:solidFill>
                <a:srgbClr val="FFC000"/>
              </a:solidFill>
            </a:ln>
          </p:spPr>
          <p:style>
            <a:lnRef idx="2">
              <a:schemeClr val="accent2"/>
            </a:lnRef>
            <a:fillRef idx="1">
              <a:schemeClr val="lt1"/>
            </a:fillRef>
            <a:effectRef idx="0">
              <a:schemeClr val="accent2"/>
            </a:effectRef>
            <a:fontRef idx="minor">
              <a:schemeClr val="dk1"/>
            </a:fontRef>
          </p:style>
          <p:txBody>
            <a:bodyPr/>
            <a:lstStyle>
              <a:lvl1pPr>
                <a:lnSpc>
                  <a:spcPct val="90000"/>
                </a:lnSpc>
                <a:spcBef>
                  <a:spcPct val="20000"/>
                </a:spcBef>
                <a:buFont typeface="Arial" panose="020B0604020202020204" pitchFamily="34" charset="0"/>
                <a:buChar char="•"/>
                <a:defRPr sz="2300">
                  <a:solidFill>
                    <a:schemeClr val="bg1"/>
                  </a:solidFill>
                  <a:latin typeface="Arial" panose="020B0604020202020204" pitchFamily="34" charset="0"/>
                </a:defRPr>
              </a:lvl1pPr>
              <a:lvl2pPr marL="742950" indent="-28575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2pPr>
              <a:lvl3pPr marL="11430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3pPr>
              <a:lvl4pPr marL="16002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4pPr>
              <a:lvl5pPr marL="20574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5pPr>
              <a:lvl6pPr marL="25146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6pPr>
              <a:lvl7pPr marL="29718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7pPr>
              <a:lvl8pPr marL="34290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8pPr>
              <a:lvl9pPr marL="38862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9pPr>
            </a:lstStyle>
            <a:p>
              <a:pPr algn="ctr" defTabSz="763905">
                <a:lnSpc>
                  <a:spcPct val="100000"/>
                </a:lnSpc>
                <a:spcBef>
                  <a:spcPct val="0"/>
                </a:spcBef>
                <a:buNone/>
                <a:defRPr/>
              </a:pPr>
              <a:endParaRPr lang="zh-CN" altLang="zh-CN" sz="1275">
                <a:solidFill>
                  <a:prstClr val="black"/>
                </a:solidFill>
                <a:sym typeface="Calibri" panose="020F0502020204030204" pitchFamily="2" charset="0"/>
              </a:endParaRPr>
            </a:p>
          </p:txBody>
        </p:sp>
        <p:pic>
          <p:nvPicPr>
            <p:cNvPr id="36" name="图片 13" descr="参考图书.png">
              <a:extLst>
                <a:ext uri="{FF2B5EF4-FFF2-40B4-BE49-F238E27FC236}">
                  <a16:creationId xmlns:a16="http://schemas.microsoft.com/office/drawing/2014/main" id="{8359B03A-7382-402C-887B-41F88F26AC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682" y="82722"/>
              <a:ext cx="5753297" cy="2950786"/>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grpSp>
      <p:grpSp>
        <p:nvGrpSpPr>
          <p:cNvPr id="37" name="Group 27">
            <a:extLst>
              <a:ext uri="{FF2B5EF4-FFF2-40B4-BE49-F238E27FC236}">
                <a16:creationId xmlns:a16="http://schemas.microsoft.com/office/drawing/2014/main" id="{67E63810-2267-4749-ABA5-FD4DA9B18CD1}"/>
              </a:ext>
            </a:extLst>
          </p:cNvPr>
          <p:cNvGrpSpPr/>
          <p:nvPr/>
        </p:nvGrpSpPr>
        <p:grpSpPr bwMode="auto">
          <a:xfrm>
            <a:off x="1383074" y="3034659"/>
            <a:ext cx="3537773" cy="1793144"/>
            <a:chOff x="-139694" y="0"/>
            <a:chExt cx="5262896" cy="2791957"/>
          </a:xfrm>
        </p:grpSpPr>
        <p:sp>
          <p:nvSpPr>
            <p:cNvPr id="38" name="矩形标注 25">
              <a:extLst>
                <a:ext uri="{FF2B5EF4-FFF2-40B4-BE49-F238E27FC236}">
                  <a16:creationId xmlns:a16="http://schemas.microsoft.com/office/drawing/2014/main" id="{94BA971C-C705-4810-A89B-40400BD3F605}"/>
                </a:ext>
              </a:extLst>
            </p:cNvPr>
            <p:cNvSpPr>
              <a:spLocks noChangeArrowheads="1"/>
            </p:cNvSpPr>
            <p:nvPr/>
          </p:nvSpPr>
          <p:spPr bwMode="auto">
            <a:xfrm>
              <a:off x="-139694" y="0"/>
              <a:ext cx="5262896" cy="2791957"/>
            </a:xfrm>
            <a:prstGeom prst="wedgeRectCallout">
              <a:avLst>
                <a:gd name="adj1" fmla="val 72005"/>
                <a:gd name="adj2" fmla="val -48949"/>
              </a:avLst>
            </a:prstGeom>
            <a:ln>
              <a:solidFill>
                <a:srgbClr val="FFC000"/>
              </a:solidFill>
            </a:ln>
          </p:spPr>
          <p:style>
            <a:lnRef idx="2">
              <a:schemeClr val="accent2"/>
            </a:lnRef>
            <a:fillRef idx="1">
              <a:schemeClr val="lt1"/>
            </a:fillRef>
            <a:effectRef idx="0">
              <a:schemeClr val="accent2"/>
            </a:effectRef>
            <a:fontRef idx="minor">
              <a:schemeClr val="dk1"/>
            </a:fontRef>
          </p:style>
          <p:txBody>
            <a:bodyPr/>
            <a:lstStyle>
              <a:lvl1pPr>
                <a:lnSpc>
                  <a:spcPct val="90000"/>
                </a:lnSpc>
                <a:spcBef>
                  <a:spcPct val="20000"/>
                </a:spcBef>
                <a:buFont typeface="Arial" panose="020B0604020202020204" pitchFamily="34" charset="0"/>
                <a:buChar char="•"/>
                <a:defRPr sz="2300">
                  <a:solidFill>
                    <a:schemeClr val="bg1"/>
                  </a:solidFill>
                  <a:latin typeface="Arial" panose="020B0604020202020204" pitchFamily="34" charset="0"/>
                </a:defRPr>
              </a:lvl1pPr>
              <a:lvl2pPr marL="742950" indent="-28575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2pPr>
              <a:lvl3pPr marL="11430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3pPr>
              <a:lvl4pPr marL="16002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4pPr>
              <a:lvl5pPr marL="20574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5pPr>
              <a:lvl6pPr marL="25146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6pPr>
              <a:lvl7pPr marL="29718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7pPr>
              <a:lvl8pPr marL="34290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8pPr>
              <a:lvl9pPr marL="38862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9pPr>
            </a:lstStyle>
            <a:p>
              <a:pPr algn="ctr" defTabSz="763905">
                <a:lnSpc>
                  <a:spcPct val="100000"/>
                </a:lnSpc>
                <a:spcBef>
                  <a:spcPct val="0"/>
                </a:spcBef>
                <a:buNone/>
                <a:defRPr/>
              </a:pPr>
              <a:endParaRPr lang="zh-CN" altLang="zh-CN" sz="1275">
                <a:solidFill>
                  <a:prstClr val="black"/>
                </a:solidFill>
                <a:sym typeface="Calibri" panose="020F0502020204030204" pitchFamily="2" charset="0"/>
              </a:endParaRPr>
            </a:p>
          </p:txBody>
        </p:sp>
        <p:pic>
          <p:nvPicPr>
            <p:cNvPr id="39" name="图片 26" descr="参考图书.png">
              <a:extLst>
                <a:ext uri="{FF2B5EF4-FFF2-40B4-BE49-F238E27FC236}">
                  <a16:creationId xmlns:a16="http://schemas.microsoft.com/office/drawing/2014/main" id="{11B9F899-86BE-4194-8315-579022EE921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765" y="27400"/>
              <a:ext cx="5185840" cy="2686078"/>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grpSp>
      <p:sp>
        <p:nvSpPr>
          <p:cNvPr id="40" name="矩形 39">
            <a:extLst>
              <a:ext uri="{FF2B5EF4-FFF2-40B4-BE49-F238E27FC236}">
                <a16:creationId xmlns:a16="http://schemas.microsoft.com/office/drawing/2014/main" id="{CFE819EC-5E1A-4D34-A632-8C91D8646B15}"/>
              </a:ext>
            </a:extLst>
          </p:cNvPr>
          <p:cNvSpPr/>
          <p:nvPr/>
        </p:nvSpPr>
        <p:spPr>
          <a:xfrm>
            <a:off x="3286144" y="4903322"/>
            <a:ext cx="3857143" cy="161461"/>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5303" tIns="32651" rIns="65303" bIns="32651" rtlCol="0" anchor="ctr"/>
          <a:lstStyle/>
          <a:p>
            <a:pPr algn="ctr" defTabSz="763905"/>
            <a:endParaRPr lang="zh-CN" altLang="en-US" sz="2850">
              <a:solidFill>
                <a:srgbClr val="FFFFFF"/>
              </a:solidFill>
              <a:latin typeface="微软雅黑" panose="020B0503020204020204" charset="-122"/>
            </a:endParaRPr>
          </a:p>
        </p:txBody>
      </p:sp>
      <p:sp>
        <p:nvSpPr>
          <p:cNvPr id="41" name="同心圆 30">
            <a:extLst>
              <a:ext uri="{FF2B5EF4-FFF2-40B4-BE49-F238E27FC236}">
                <a16:creationId xmlns:a16="http://schemas.microsoft.com/office/drawing/2014/main" id="{C1F43837-C778-491B-B762-6A874CAD45DE}"/>
              </a:ext>
            </a:extLst>
          </p:cNvPr>
          <p:cNvSpPr/>
          <p:nvPr/>
        </p:nvSpPr>
        <p:spPr>
          <a:xfrm>
            <a:off x="6537886" y="3909043"/>
            <a:ext cx="1171607" cy="1155740"/>
          </a:xfrm>
          <a:prstGeom prst="donut">
            <a:avLst>
              <a:gd name="adj" fmla="val 13848"/>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5303" tIns="32651" rIns="65303" bIns="32651" rtlCol="0" anchor="ctr"/>
          <a:lstStyle/>
          <a:p>
            <a:pPr algn="ctr" defTabSz="763905"/>
            <a:r>
              <a:rPr lang="zh-CN" altLang="en-US" sz="2250" b="1" dirty="0">
                <a:solidFill>
                  <a:srgbClr val="C00000"/>
                </a:solidFill>
                <a:latin typeface="微软雅黑" panose="020B0503020204020204" charset="-122"/>
              </a:rPr>
              <a:t>超星特有</a:t>
            </a:r>
          </a:p>
        </p:txBody>
      </p:sp>
      <p:sp>
        <p:nvSpPr>
          <p:cNvPr id="42" name="矩形 41">
            <a:extLst>
              <a:ext uri="{FF2B5EF4-FFF2-40B4-BE49-F238E27FC236}">
                <a16:creationId xmlns:a16="http://schemas.microsoft.com/office/drawing/2014/main" id="{46DDB221-3538-4CDF-9867-1C1D07613D89}"/>
              </a:ext>
            </a:extLst>
          </p:cNvPr>
          <p:cNvSpPr/>
          <p:nvPr/>
        </p:nvSpPr>
        <p:spPr>
          <a:xfrm>
            <a:off x="2977537" y="2588779"/>
            <a:ext cx="3085715" cy="161461"/>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5303" tIns="32651" rIns="65303" bIns="32651" rtlCol="0" anchor="ctr"/>
          <a:lstStyle/>
          <a:p>
            <a:pPr algn="ctr" defTabSz="763905"/>
            <a:endParaRPr lang="zh-CN" altLang="en-US" sz="2850">
              <a:solidFill>
                <a:srgbClr val="FFFFFF"/>
              </a:solidFill>
              <a:latin typeface="微软雅黑" panose="020B0503020204020204" charset="-122"/>
            </a:endParaRPr>
          </a:p>
        </p:txBody>
      </p:sp>
      <p:sp>
        <p:nvSpPr>
          <p:cNvPr id="43" name="同心圆 37">
            <a:extLst>
              <a:ext uri="{FF2B5EF4-FFF2-40B4-BE49-F238E27FC236}">
                <a16:creationId xmlns:a16="http://schemas.microsoft.com/office/drawing/2014/main" id="{9FA2537C-A2FB-4A1B-A935-7606AC308F40}"/>
              </a:ext>
            </a:extLst>
          </p:cNvPr>
          <p:cNvSpPr/>
          <p:nvPr/>
        </p:nvSpPr>
        <p:spPr>
          <a:xfrm>
            <a:off x="5457766" y="1594498"/>
            <a:ext cx="1171607" cy="1155740"/>
          </a:xfrm>
          <a:prstGeom prst="donut">
            <a:avLst>
              <a:gd name="adj" fmla="val 13848"/>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5303" tIns="32651" rIns="65303" bIns="32651" rtlCol="0" anchor="ctr"/>
          <a:lstStyle/>
          <a:p>
            <a:pPr algn="ctr" defTabSz="763905"/>
            <a:r>
              <a:rPr lang="zh-CN" altLang="en-US" sz="2250" b="1" dirty="0">
                <a:solidFill>
                  <a:srgbClr val="C00000"/>
                </a:solidFill>
                <a:latin typeface="微软雅黑" panose="020B0503020204020204" charset="-122"/>
              </a:rPr>
              <a:t>超星特有</a:t>
            </a:r>
          </a:p>
        </p:txBody>
      </p:sp>
      <p:sp>
        <p:nvSpPr>
          <p:cNvPr id="4" name="圆角矩形 3">
            <a:extLst>
              <a:ext uri="{FF2B5EF4-FFF2-40B4-BE49-F238E27FC236}">
                <a16:creationId xmlns:a16="http://schemas.microsoft.com/office/drawing/2014/main" id="{8C88D77F-6902-486C-A90D-48FDCF0F5545}"/>
              </a:ext>
            </a:extLst>
          </p:cNvPr>
          <p:cNvSpPr/>
          <p:nvPr/>
        </p:nvSpPr>
        <p:spPr>
          <a:xfrm>
            <a:off x="2529814" y="91299"/>
            <a:ext cx="409955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大数据分析</a:t>
            </a:r>
            <a:r>
              <a:rPr lang="en-US" altLang="zh-CN"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④ 引证分析（图书）</a:t>
            </a:r>
            <a:endParaRPr kumimoji="0" lang="zh-CN" altLang="en-US" sz="1800" b="1"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221606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linds(horizontal)">
                                      <p:cBhvr>
                                        <p:cTn id="12" dur="1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down)">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1000"/>
                                        <p:tgtEl>
                                          <p:spTgt spid="34"/>
                                        </p:tgtEl>
                                      </p:cBhvr>
                                    </p:animEffect>
                                    <p:set>
                                      <p:cBhvr>
                                        <p:cTn id="26" dur="1" fill="hold">
                                          <p:stCondLst>
                                            <p:cond delay="999"/>
                                          </p:stCondLst>
                                        </p:cTn>
                                        <p:tgtEl>
                                          <p:spTgt spid="34"/>
                                        </p:tgtEl>
                                        <p:attrNameLst>
                                          <p:attrName>style.visibility</p:attrName>
                                        </p:attrNameLst>
                                      </p:cBhvr>
                                      <p:to>
                                        <p:strVal val="hidden"/>
                                      </p:to>
                                    </p:set>
                                  </p:childTnLst>
                                </p:cTn>
                              </p:par>
                            </p:childTnLst>
                          </p:cTn>
                        </p:par>
                        <p:par>
                          <p:cTn id="27" fill="hold">
                            <p:stCondLst>
                              <p:cond delay="1000"/>
                            </p:stCondLst>
                            <p:childTnLst>
                              <p:par>
                                <p:cTn id="28" presetID="22" presetClass="exit" presetSubtype="1" fill="hold" grpId="1" nodeType="afterEffect">
                                  <p:stCondLst>
                                    <p:cond delay="0"/>
                                  </p:stCondLst>
                                  <p:childTnLst>
                                    <p:animEffect transition="out" filter="wipe(up)">
                                      <p:cBhvr>
                                        <p:cTn id="29" dur="500"/>
                                        <p:tgtEl>
                                          <p:spTgt spid="41"/>
                                        </p:tgtEl>
                                      </p:cBhvr>
                                    </p:animEffect>
                                    <p:set>
                                      <p:cBhvr>
                                        <p:cTn id="30" dur="1" fill="hold">
                                          <p:stCondLst>
                                            <p:cond delay="499"/>
                                          </p:stCondLst>
                                        </p:cTn>
                                        <p:tgtEl>
                                          <p:spTgt spid="41"/>
                                        </p:tgtEl>
                                        <p:attrNameLst>
                                          <p:attrName>style.visibility</p:attrName>
                                        </p:attrNameLst>
                                      </p:cBhvr>
                                      <p:to>
                                        <p:strVal val="hidden"/>
                                      </p:to>
                                    </p:set>
                                  </p:childTnLst>
                                </p:cTn>
                              </p:par>
                              <p:par>
                                <p:cTn id="31" presetID="22" presetClass="exit" presetSubtype="1" fill="hold" grpId="1" nodeType="withEffect">
                                  <p:stCondLst>
                                    <p:cond delay="0"/>
                                  </p:stCondLst>
                                  <p:childTnLst>
                                    <p:animEffect transition="out" filter="wipe(up)">
                                      <p:cBhvr>
                                        <p:cTn id="32" dur="500"/>
                                        <p:tgtEl>
                                          <p:spTgt spid="40"/>
                                        </p:tgtEl>
                                      </p:cBhvr>
                                    </p:animEffect>
                                    <p:set>
                                      <p:cBhvr>
                                        <p:cTn id="33" dur="1" fill="hold">
                                          <p:stCondLst>
                                            <p:cond delay="499"/>
                                          </p:stCondLst>
                                        </p:cTn>
                                        <p:tgtEl>
                                          <p:spTgt spid="40"/>
                                        </p:tgtEl>
                                        <p:attrNameLst>
                                          <p:attrName>style.visibility</p:attrName>
                                        </p:attrNameLst>
                                      </p:cBhvr>
                                      <p:to>
                                        <p:strVal val="hidden"/>
                                      </p:to>
                                    </p:set>
                                  </p:childTnLst>
                                </p:cTn>
                              </p:par>
                            </p:childTnLst>
                          </p:cTn>
                        </p:par>
                        <p:par>
                          <p:cTn id="34" fill="hold">
                            <p:stCondLst>
                              <p:cond delay="1500"/>
                            </p:stCondLst>
                            <p:childTnLst>
                              <p:par>
                                <p:cTn id="35" presetID="3" presetClass="entr" presetSubtype="10"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linds(horizontal)">
                                      <p:cBhvr>
                                        <p:cTn id="37" dur="1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1000"/>
                                        <p:tgtEl>
                                          <p:spTgt spid="28"/>
                                        </p:tgtEl>
                                      </p:cBhvr>
                                    </p:animEffect>
                                    <p:set>
                                      <p:cBhvr>
                                        <p:cTn id="42" dur="1" fill="hold">
                                          <p:stCondLst>
                                            <p:cond delay="999"/>
                                          </p:stCondLst>
                                        </p:cTn>
                                        <p:tgtEl>
                                          <p:spTgt spid="28"/>
                                        </p:tgtEl>
                                        <p:attrNameLst>
                                          <p:attrName>style.visibility</p:attrName>
                                        </p:attrNameLst>
                                      </p:cBhvr>
                                      <p:to>
                                        <p:strVal val="hidden"/>
                                      </p:to>
                                    </p:set>
                                  </p:childTnLst>
                                </p:cTn>
                              </p:par>
                            </p:childTnLst>
                          </p:cTn>
                        </p:par>
                        <p:par>
                          <p:cTn id="43" fill="hold">
                            <p:stCondLst>
                              <p:cond delay="1000"/>
                            </p:stCondLst>
                            <p:childTnLst>
                              <p:par>
                                <p:cTn id="44" presetID="22" presetClass="exit" presetSubtype="8" fill="hold" grpId="0" nodeType="afterEffect">
                                  <p:stCondLst>
                                    <p:cond delay="0"/>
                                  </p:stCondLst>
                                  <p:childTnLst>
                                    <p:animEffect transition="out" filter="wipe(left)">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par>
                          <p:cTn id="47" fill="hold">
                            <p:stCondLst>
                              <p:cond delay="1500"/>
                            </p:stCondLst>
                            <p:childTnLst>
                              <p:par>
                                <p:cTn id="48" presetID="3" presetClass="entr" presetSubtype="10" fill="hold"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linds(horizontal)">
                                      <p:cBhvr>
                                        <p:cTn id="50" dur="10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ipe(left)">
                                      <p:cBhvr>
                                        <p:cTn id="55" dur="500"/>
                                        <p:tgtEl>
                                          <p:spTgt spid="42"/>
                                        </p:tgtEl>
                                      </p:cBhvr>
                                    </p:animEffect>
                                  </p:childTnLst>
                                </p:cTn>
                              </p:par>
                            </p:childTnLst>
                          </p:cTn>
                        </p:par>
                        <p:par>
                          <p:cTn id="56" fill="hold">
                            <p:stCondLst>
                              <p:cond delay="500"/>
                            </p:stCondLst>
                            <p:childTnLst>
                              <p:par>
                                <p:cTn id="57" presetID="22" presetClass="entr" presetSubtype="4"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down)">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xit" presetSubtype="10" fill="hold" nodeType="clickEffect">
                                  <p:stCondLst>
                                    <p:cond delay="0"/>
                                  </p:stCondLst>
                                  <p:childTnLst>
                                    <p:animEffect transition="out" filter="blinds(horizontal)">
                                      <p:cBhvr>
                                        <p:cTn id="63" dur="1000"/>
                                        <p:tgtEl>
                                          <p:spTgt spid="31"/>
                                        </p:tgtEl>
                                      </p:cBhvr>
                                    </p:animEffect>
                                    <p:set>
                                      <p:cBhvr>
                                        <p:cTn id="64" dur="1" fill="hold">
                                          <p:stCondLst>
                                            <p:cond delay="999"/>
                                          </p:stCondLst>
                                        </p:cTn>
                                        <p:tgtEl>
                                          <p:spTgt spid="31"/>
                                        </p:tgtEl>
                                        <p:attrNameLst>
                                          <p:attrName>style.visibility</p:attrName>
                                        </p:attrNameLst>
                                      </p:cBhvr>
                                      <p:to>
                                        <p:strVal val="hidden"/>
                                      </p:to>
                                    </p:set>
                                  </p:childTnLst>
                                </p:cTn>
                              </p:par>
                            </p:childTnLst>
                          </p:cTn>
                        </p:par>
                        <p:par>
                          <p:cTn id="65" fill="hold">
                            <p:stCondLst>
                              <p:cond delay="1000"/>
                            </p:stCondLst>
                            <p:childTnLst>
                              <p:par>
                                <p:cTn id="66" presetID="22" presetClass="exit" presetSubtype="1" fill="hold" grpId="1" nodeType="afterEffect">
                                  <p:stCondLst>
                                    <p:cond delay="0"/>
                                  </p:stCondLst>
                                  <p:childTnLst>
                                    <p:animEffect transition="out" filter="wipe(up)">
                                      <p:cBhvr>
                                        <p:cTn id="67" dur="500"/>
                                        <p:tgtEl>
                                          <p:spTgt spid="43"/>
                                        </p:tgtEl>
                                      </p:cBhvr>
                                    </p:animEffect>
                                    <p:set>
                                      <p:cBhvr>
                                        <p:cTn id="68" dur="1" fill="hold">
                                          <p:stCondLst>
                                            <p:cond delay="499"/>
                                          </p:stCondLst>
                                        </p:cTn>
                                        <p:tgtEl>
                                          <p:spTgt spid="43"/>
                                        </p:tgtEl>
                                        <p:attrNameLst>
                                          <p:attrName>style.visibility</p:attrName>
                                        </p:attrNameLst>
                                      </p:cBhvr>
                                      <p:to>
                                        <p:strVal val="hidden"/>
                                      </p:to>
                                    </p:set>
                                  </p:childTnLst>
                                </p:cTn>
                              </p:par>
                              <p:par>
                                <p:cTn id="69" presetID="22" presetClass="exit" presetSubtype="1" fill="hold" grpId="1" nodeType="withEffect">
                                  <p:stCondLst>
                                    <p:cond delay="0"/>
                                  </p:stCondLst>
                                  <p:childTnLst>
                                    <p:animEffect transition="out" filter="wipe(up)">
                                      <p:cBhvr>
                                        <p:cTn id="70" dur="500"/>
                                        <p:tgtEl>
                                          <p:spTgt spid="42"/>
                                        </p:tgtEl>
                                      </p:cBhvr>
                                    </p:animEffect>
                                    <p:set>
                                      <p:cBhvr>
                                        <p:cTn id="71" dur="1" fill="hold">
                                          <p:stCondLst>
                                            <p:cond delay="499"/>
                                          </p:stCondLst>
                                        </p:cTn>
                                        <p:tgtEl>
                                          <p:spTgt spid="42"/>
                                        </p:tgtEl>
                                        <p:attrNameLst>
                                          <p:attrName>style.visibility</p:attrName>
                                        </p:attrNameLst>
                                      </p:cBhvr>
                                      <p:to>
                                        <p:strVal val="hidden"/>
                                      </p:to>
                                    </p:set>
                                  </p:childTnLst>
                                </p:cTn>
                              </p:par>
                            </p:childTnLst>
                          </p:cTn>
                        </p:par>
                        <p:par>
                          <p:cTn id="72" fill="hold">
                            <p:stCondLst>
                              <p:cond delay="1500"/>
                            </p:stCondLst>
                            <p:childTnLst>
                              <p:par>
                                <p:cTn id="73" presetID="3" presetClass="entr" presetSubtype="10" fill="hold"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blinds(horizontal)">
                                      <p:cBhvr>
                                        <p:cTn id="75" dur="1000"/>
                                        <p:tgtEl>
                                          <p:spTgt spid="37"/>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xit" presetSubtype="10" fill="hold" nodeType="clickEffect">
                                  <p:stCondLst>
                                    <p:cond delay="0"/>
                                  </p:stCondLst>
                                  <p:childTnLst>
                                    <p:animEffect transition="out" filter="blinds(horizontal)">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par>
                          <p:cTn id="81" fill="hold">
                            <p:stCondLst>
                              <p:cond delay="500"/>
                            </p:stCondLst>
                            <p:childTnLst>
                              <p:par>
                                <p:cTn id="82" presetID="2" presetClass="exit" presetSubtype="4" fill="hold" nodeType="afterEffect">
                                  <p:stCondLst>
                                    <p:cond delay="0"/>
                                  </p:stCondLst>
                                  <p:childTnLst>
                                    <p:anim calcmode="lin" valueType="num">
                                      <p:cBhvr additive="base">
                                        <p:cTn id="83" dur="1000"/>
                                        <p:tgtEl>
                                          <p:spTgt spid="22"/>
                                        </p:tgtEl>
                                        <p:attrNameLst>
                                          <p:attrName>ppt_x</p:attrName>
                                        </p:attrNameLst>
                                      </p:cBhvr>
                                      <p:tavLst>
                                        <p:tav tm="0">
                                          <p:val>
                                            <p:strVal val="ppt_x"/>
                                          </p:val>
                                        </p:tav>
                                        <p:tav tm="100000">
                                          <p:val>
                                            <p:strVal val="ppt_x"/>
                                          </p:val>
                                        </p:tav>
                                      </p:tavLst>
                                    </p:anim>
                                    <p:anim calcmode="lin" valueType="num">
                                      <p:cBhvr additive="base">
                                        <p:cTn id="84" dur="1000"/>
                                        <p:tgtEl>
                                          <p:spTgt spid="22"/>
                                        </p:tgtEl>
                                        <p:attrNameLst>
                                          <p:attrName>ppt_y</p:attrName>
                                        </p:attrNameLst>
                                      </p:cBhvr>
                                      <p:tavLst>
                                        <p:tav tm="0">
                                          <p:val>
                                            <p:strVal val="ppt_y"/>
                                          </p:val>
                                        </p:tav>
                                        <p:tav tm="100000">
                                          <p:val>
                                            <p:strVal val="1+ppt_h/2"/>
                                          </p:val>
                                        </p:tav>
                                      </p:tavLst>
                                    </p:anim>
                                    <p:set>
                                      <p:cBhvr>
                                        <p:cTn id="85" dur="1" fill="hold">
                                          <p:stCondLst>
                                            <p:cond delay="999"/>
                                          </p:stCondLst>
                                        </p:cTn>
                                        <p:tgtEl>
                                          <p:spTgt spid="22"/>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7" presetClass="exit" presetSubtype="0" fill="hold" nodeType="clickEffect">
                                  <p:stCondLst>
                                    <p:cond delay="0"/>
                                  </p:stCondLst>
                                  <p:childTnLst>
                                    <p:animEffect transition="out" filter="fade">
                                      <p:cBhvr>
                                        <p:cTn id="89" dur="1000"/>
                                        <p:tgtEl>
                                          <p:spTgt spid="16"/>
                                        </p:tgtEl>
                                      </p:cBhvr>
                                    </p:animEffect>
                                    <p:anim calcmode="lin" valueType="num">
                                      <p:cBhvr>
                                        <p:cTn id="90" dur="1000"/>
                                        <p:tgtEl>
                                          <p:spTgt spid="16"/>
                                        </p:tgtEl>
                                        <p:attrNameLst>
                                          <p:attrName>ppt_x</p:attrName>
                                        </p:attrNameLst>
                                      </p:cBhvr>
                                      <p:tavLst>
                                        <p:tav tm="0">
                                          <p:val>
                                            <p:strVal val="ppt_x"/>
                                          </p:val>
                                        </p:tav>
                                        <p:tav tm="100000">
                                          <p:val>
                                            <p:strVal val="ppt_x"/>
                                          </p:val>
                                        </p:tav>
                                      </p:tavLst>
                                    </p:anim>
                                    <p:anim calcmode="lin" valueType="num">
                                      <p:cBhvr>
                                        <p:cTn id="91" dur="1000"/>
                                        <p:tgtEl>
                                          <p:spTgt spid="16"/>
                                        </p:tgtEl>
                                        <p:attrNameLst>
                                          <p:attrName>ppt_y</p:attrName>
                                        </p:attrNameLst>
                                      </p:cBhvr>
                                      <p:tavLst>
                                        <p:tav tm="0">
                                          <p:val>
                                            <p:strVal val="ppt_y"/>
                                          </p:val>
                                        </p:tav>
                                        <p:tav tm="100000">
                                          <p:val>
                                            <p:strVal val="ppt_y-.1"/>
                                          </p:val>
                                        </p:tav>
                                      </p:tavLst>
                                    </p:anim>
                                    <p:set>
                                      <p:cBhvr>
                                        <p:cTn id="92"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autoUpdateAnimBg="0"/>
      <p:bldP spid="15" grpId="0" bldLvl="0" animBg="1" autoUpdateAnimBg="0"/>
      <p:bldP spid="40" grpId="0" animBg="1"/>
      <p:bldP spid="40" grpId="1" animBg="1"/>
      <p:bldP spid="41" grpId="0" animBg="1"/>
      <p:bldP spid="41" grpId="1" animBg="1"/>
      <p:bldP spid="42" grpId="0" animBg="1"/>
      <p:bldP spid="42" grpId="1" animBg="1"/>
      <p:bldP spid="43" grpId="0" animBg="1"/>
      <p:bldP spid="43"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0D997AC0-19D7-46C3-8A7D-AC6642DD26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9685" y="822985"/>
            <a:ext cx="5849768" cy="444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A920603B-D3A3-444B-A083-7F6C05428BF8}"/>
              </a:ext>
            </a:extLst>
          </p:cNvPr>
          <p:cNvSpPr>
            <a:spLocks noChangeArrowheads="1"/>
          </p:cNvSpPr>
          <p:nvPr/>
        </p:nvSpPr>
        <p:spPr bwMode="auto">
          <a:xfrm>
            <a:off x="2206024" y="2931790"/>
            <a:ext cx="633038" cy="192046"/>
          </a:xfrm>
          <a:prstGeom prst="rect">
            <a:avLst/>
          </a:prstGeom>
          <a:solidFill>
            <a:srgbClr val="FFFF00">
              <a:alpha val="30196"/>
            </a:srgbClr>
          </a:solidFill>
          <a:ln w="38100">
            <a:solidFill>
              <a:srgbClr val="FF0000"/>
            </a:solidFill>
            <a:bevel/>
          </a:ln>
        </p:spPr>
        <p:txBody>
          <a:bodyPr lIns="65303" tIns="32651" rIns="65303" bIns="3265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2"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2"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9pPr>
          </a:lstStyle>
          <a:p>
            <a:pPr algn="ctr" defTabSz="763905">
              <a:lnSpc>
                <a:spcPct val="100000"/>
              </a:lnSpc>
              <a:spcBef>
                <a:spcPct val="0"/>
              </a:spcBef>
              <a:buNone/>
            </a:pPr>
            <a:endParaRPr lang="zh-CN" altLang="en-US" sz="1275" b="1">
              <a:solidFill>
                <a:srgbClr val="FF0000"/>
              </a:solidFill>
              <a:latin typeface="微软雅黑 Light" panose="020B0502040204020203" charset="-122"/>
              <a:ea typeface="微软雅黑 Light" panose="020B0502040204020203" charset="-122"/>
              <a:cs typeface="Arial" panose="020B0604020202020204" pitchFamily="34" charset="0"/>
            </a:endParaRPr>
          </a:p>
        </p:txBody>
      </p:sp>
      <p:sp>
        <p:nvSpPr>
          <p:cNvPr id="14" name="矩形 13">
            <a:extLst>
              <a:ext uri="{FF2B5EF4-FFF2-40B4-BE49-F238E27FC236}">
                <a16:creationId xmlns:a16="http://schemas.microsoft.com/office/drawing/2014/main" id="{BD6D0F0C-0439-4875-8FAA-FB9196A54ACD}"/>
              </a:ext>
            </a:extLst>
          </p:cNvPr>
          <p:cNvSpPr>
            <a:spLocks noChangeArrowheads="1"/>
          </p:cNvSpPr>
          <p:nvPr/>
        </p:nvSpPr>
        <p:spPr bwMode="auto">
          <a:xfrm>
            <a:off x="1499684" y="3160001"/>
            <a:ext cx="4029908" cy="1860504"/>
          </a:xfrm>
          <a:prstGeom prst="rect">
            <a:avLst/>
          </a:prstGeom>
          <a:solidFill>
            <a:srgbClr val="FFFF00">
              <a:alpha val="30196"/>
            </a:srgbClr>
          </a:solidFill>
          <a:ln w="38100">
            <a:solidFill>
              <a:srgbClr val="FF0000"/>
            </a:solidFill>
            <a:bevel/>
          </a:ln>
        </p:spPr>
        <p:txBody>
          <a:bodyPr lIns="65303" tIns="32651" rIns="65303" bIns="3265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2"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2"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9pPr>
          </a:lstStyle>
          <a:p>
            <a:pPr algn="ctr" defTabSz="763905">
              <a:lnSpc>
                <a:spcPct val="100000"/>
              </a:lnSpc>
              <a:spcBef>
                <a:spcPct val="0"/>
              </a:spcBef>
              <a:buNone/>
            </a:pPr>
            <a:endParaRPr lang="zh-CN" altLang="en-US" sz="1275" b="1">
              <a:solidFill>
                <a:srgbClr val="FF0000"/>
              </a:solidFill>
              <a:latin typeface="微软雅黑 Light" panose="020B0502040204020203" charset="-122"/>
              <a:ea typeface="微软雅黑 Light" panose="020B0502040204020203" charset="-122"/>
              <a:cs typeface="Arial" panose="020B0604020202020204" pitchFamily="34" charset="0"/>
            </a:endParaRPr>
          </a:p>
        </p:txBody>
      </p:sp>
      <p:sp>
        <p:nvSpPr>
          <p:cNvPr id="4" name="圆角矩形 3">
            <a:extLst>
              <a:ext uri="{FF2B5EF4-FFF2-40B4-BE49-F238E27FC236}">
                <a16:creationId xmlns:a16="http://schemas.microsoft.com/office/drawing/2014/main" id="{61FAFFAB-AB06-497B-A92E-A86047F5913A}"/>
              </a:ext>
            </a:extLst>
          </p:cNvPr>
          <p:cNvSpPr/>
          <p:nvPr/>
        </p:nvSpPr>
        <p:spPr>
          <a:xfrm>
            <a:off x="2374789" y="193136"/>
            <a:ext cx="409955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大数据分析</a:t>
            </a:r>
            <a:r>
              <a:rPr lang="en-US" altLang="zh-CN"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④ 引证分析（期刊）</a:t>
            </a:r>
            <a:endParaRPr kumimoji="0" lang="zh-CN" altLang="en-US" sz="1800" b="1"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12689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8907F67-CA05-41F3-A98D-2E2CBB6F47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420" y="809786"/>
            <a:ext cx="5805125" cy="431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5F2D024D-A41F-418D-9AF0-97FBFE32E0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5903" y="874419"/>
            <a:ext cx="4082945" cy="215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a:extLst>
              <a:ext uri="{FF2B5EF4-FFF2-40B4-BE49-F238E27FC236}">
                <a16:creationId xmlns:a16="http://schemas.microsoft.com/office/drawing/2014/main" id="{D30E2F05-1485-460E-AB5D-1D1E946D28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9455" y="864214"/>
            <a:ext cx="1568522" cy="299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a:extLst>
              <a:ext uri="{FF2B5EF4-FFF2-40B4-BE49-F238E27FC236}">
                <a16:creationId xmlns:a16="http://schemas.microsoft.com/office/drawing/2014/main" id="{D89CADE1-C1EA-4694-A74F-59C8C6FFDD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0332" y="3184712"/>
            <a:ext cx="3987158" cy="185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9D5B5FCE-7B87-4EBF-8593-CE8A96C8067B}"/>
              </a:ext>
            </a:extLst>
          </p:cNvPr>
          <p:cNvSpPr>
            <a:spLocks noChangeArrowheads="1"/>
          </p:cNvSpPr>
          <p:nvPr/>
        </p:nvSpPr>
        <p:spPr bwMode="auto">
          <a:xfrm>
            <a:off x="1845984" y="2828922"/>
            <a:ext cx="844128" cy="205737"/>
          </a:xfrm>
          <a:prstGeom prst="rect">
            <a:avLst/>
          </a:prstGeom>
          <a:solidFill>
            <a:srgbClr val="FFFF00">
              <a:alpha val="30196"/>
            </a:srgbClr>
          </a:solidFill>
          <a:ln w="38100">
            <a:solidFill>
              <a:srgbClr val="FF0000"/>
            </a:solidFill>
            <a:bevel/>
          </a:ln>
        </p:spPr>
        <p:txBody>
          <a:bodyPr lIns="65303" tIns="32651" rIns="65303" bIns="3265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2"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2"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9pPr>
          </a:lstStyle>
          <a:p>
            <a:pPr algn="ctr" defTabSz="763905">
              <a:lnSpc>
                <a:spcPct val="100000"/>
              </a:lnSpc>
              <a:spcBef>
                <a:spcPct val="0"/>
              </a:spcBef>
              <a:buNone/>
            </a:pPr>
            <a:endParaRPr lang="zh-CN" altLang="en-US" sz="1275" b="1">
              <a:solidFill>
                <a:srgbClr val="FF0000"/>
              </a:solidFill>
              <a:latin typeface="微软雅黑 Light" panose="020B0502040204020203" charset="-122"/>
              <a:ea typeface="微软雅黑 Light" panose="020B0502040204020203" charset="-122"/>
              <a:cs typeface="Arial" panose="020B0604020202020204" pitchFamily="34" charset="0"/>
            </a:endParaRPr>
          </a:p>
        </p:txBody>
      </p:sp>
      <p:sp>
        <p:nvSpPr>
          <p:cNvPr id="18" name="矩形 17">
            <a:extLst>
              <a:ext uri="{FF2B5EF4-FFF2-40B4-BE49-F238E27FC236}">
                <a16:creationId xmlns:a16="http://schemas.microsoft.com/office/drawing/2014/main" id="{CC6FAD74-1E60-4E24-BBFF-5524B422C68B}"/>
              </a:ext>
            </a:extLst>
          </p:cNvPr>
          <p:cNvSpPr>
            <a:spLocks noChangeArrowheads="1"/>
          </p:cNvSpPr>
          <p:nvPr/>
        </p:nvSpPr>
        <p:spPr bwMode="auto">
          <a:xfrm>
            <a:off x="1154161" y="3194917"/>
            <a:ext cx="4035051" cy="1826948"/>
          </a:xfrm>
          <a:prstGeom prst="rect">
            <a:avLst/>
          </a:prstGeom>
          <a:solidFill>
            <a:srgbClr val="FFFF00">
              <a:alpha val="30196"/>
            </a:srgbClr>
          </a:solidFill>
          <a:ln w="38100">
            <a:solidFill>
              <a:srgbClr val="FF0000"/>
            </a:solidFill>
            <a:bevel/>
          </a:ln>
        </p:spPr>
        <p:txBody>
          <a:bodyPr lIns="65303" tIns="32651" rIns="65303" bIns="3265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2"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2"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9pPr>
          </a:lstStyle>
          <a:p>
            <a:pPr algn="ctr" defTabSz="763905">
              <a:lnSpc>
                <a:spcPct val="100000"/>
              </a:lnSpc>
              <a:spcBef>
                <a:spcPct val="0"/>
              </a:spcBef>
              <a:buNone/>
            </a:pPr>
            <a:endParaRPr lang="zh-CN" altLang="en-US" sz="1275" b="1">
              <a:solidFill>
                <a:srgbClr val="FF0000"/>
              </a:solidFill>
              <a:latin typeface="微软雅黑 Light" panose="020B0502040204020203" charset="-122"/>
              <a:ea typeface="微软雅黑 Light" panose="020B0502040204020203" charset="-122"/>
              <a:cs typeface="Arial" panose="020B0604020202020204" pitchFamily="34" charset="0"/>
            </a:endParaRPr>
          </a:p>
        </p:txBody>
      </p:sp>
      <p:sp>
        <p:nvSpPr>
          <p:cNvPr id="4" name="圆角矩形 3">
            <a:extLst>
              <a:ext uri="{FF2B5EF4-FFF2-40B4-BE49-F238E27FC236}">
                <a16:creationId xmlns:a16="http://schemas.microsoft.com/office/drawing/2014/main" id="{855C4822-2D88-43C3-ABA7-2CA08DD42CEC}"/>
              </a:ext>
            </a:extLst>
          </p:cNvPr>
          <p:cNvSpPr/>
          <p:nvPr/>
        </p:nvSpPr>
        <p:spPr>
          <a:xfrm>
            <a:off x="2360454" y="163081"/>
            <a:ext cx="4423092"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大数据分析</a:t>
            </a:r>
            <a:r>
              <a:rPr lang="en-US" altLang="zh-CN"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④ 引证分析（学位论文）</a:t>
            </a:r>
            <a:endParaRPr kumimoji="0" lang="zh-CN" altLang="en-US" sz="1800" b="1"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709292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F350533-0623-4B61-980F-1869FAB6E5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4625" y="803390"/>
            <a:ext cx="5845086" cy="434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8E6F0CA5-1D00-46F4-B8DF-403DDC3600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8773" y="925854"/>
            <a:ext cx="4231609" cy="206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7F420AE6-6CD0-4201-9175-0FE5FD5855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6383" y="822985"/>
            <a:ext cx="1494927" cy="279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33415F78-F951-419D-A333-F8A26ABE1F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5165" y="3123715"/>
            <a:ext cx="4178362" cy="191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a:extLst>
              <a:ext uri="{FF2B5EF4-FFF2-40B4-BE49-F238E27FC236}">
                <a16:creationId xmlns:a16="http://schemas.microsoft.com/office/drawing/2014/main" id="{160E2028-0AD9-4E93-BF58-9B1711BD6775}"/>
              </a:ext>
            </a:extLst>
          </p:cNvPr>
          <p:cNvSpPr>
            <a:spLocks noChangeArrowheads="1"/>
          </p:cNvSpPr>
          <p:nvPr/>
        </p:nvSpPr>
        <p:spPr bwMode="auto">
          <a:xfrm>
            <a:off x="1948853" y="2785308"/>
            <a:ext cx="849938" cy="197918"/>
          </a:xfrm>
          <a:prstGeom prst="rect">
            <a:avLst/>
          </a:prstGeom>
          <a:solidFill>
            <a:srgbClr val="FFFF00">
              <a:alpha val="30196"/>
            </a:srgbClr>
          </a:solidFill>
          <a:ln w="38100">
            <a:solidFill>
              <a:srgbClr val="FF0000"/>
            </a:solidFill>
            <a:bevel/>
          </a:ln>
        </p:spPr>
        <p:txBody>
          <a:bodyPr lIns="65303" tIns="32651" rIns="65303" bIns="3265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2"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2"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9pPr>
          </a:lstStyle>
          <a:p>
            <a:pPr algn="ctr" defTabSz="763905">
              <a:lnSpc>
                <a:spcPct val="100000"/>
              </a:lnSpc>
              <a:spcBef>
                <a:spcPct val="0"/>
              </a:spcBef>
              <a:buNone/>
            </a:pPr>
            <a:endParaRPr lang="zh-CN" altLang="en-US" sz="1275" b="1">
              <a:solidFill>
                <a:srgbClr val="FF0000"/>
              </a:solidFill>
              <a:latin typeface="微软雅黑 Light" panose="020B0502040204020203" charset="-122"/>
              <a:ea typeface="微软雅黑 Light" panose="020B0502040204020203" charset="-122"/>
              <a:cs typeface="Arial" panose="020B0604020202020204" pitchFamily="34" charset="0"/>
            </a:endParaRPr>
          </a:p>
        </p:txBody>
      </p:sp>
      <p:sp>
        <p:nvSpPr>
          <p:cNvPr id="17" name="矩形 16">
            <a:extLst>
              <a:ext uri="{FF2B5EF4-FFF2-40B4-BE49-F238E27FC236}">
                <a16:creationId xmlns:a16="http://schemas.microsoft.com/office/drawing/2014/main" id="{AECBD808-BF26-4513-8178-76828418F079}"/>
              </a:ext>
            </a:extLst>
          </p:cNvPr>
          <p:cNvSpPr>
            <a:spLocks noChangeArrowheads="1"/>
          </p:cNvSpPr>
          <p:nvPr/>
        </p:nvSpPr>
        <p:spPr bwMode="auto">
          <a:xfrm>
            <a:off x="1228773" y="3123714"/>
            <a:ext cx="4063309" cy="1903104"/>
          </a:xfrm>
          <a:prstGeom prst="rect">
            <a:avLst/>
          </a:prstGeom>
          <a:solidFill>
            <a:srgbClr val="FFFF00">
              <a:alpha val="30196"/>
            </a:srgbClr>
          </a:solidFill>
          <a:ln w="38100">
            <a:solidFill>
              <a:srgbClr val="FF0000"/>
            </a:solidFill>
            <a:bevel/>
          </a:ln>
        </p:spPr>
        <p:txBody>
          <a:bodyPr lIns="65303" tIns="32651" rIns="65303" bIns="32651"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2"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2"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2" charset="0"/>
                <a:ea typeface="宋体" panose="02010600030101010101" pitchFamily="2" charset="-122"/>
              </a:defRPr>
            </a:lvl9pPr>
          </a:lstStyle>
          <a:p>
            <a:pPr algn="ctr" defTabSz="763905">
              <a:lnSpc>
                <a:spcPct val="100000"/>
              </a:lnSpc>
              <a:spcBef>
                <a:spcPct val="0"/>
              </a:spcBef>
              <a:buNone/>
            </a:pPr>
            <a:endParaRPr lang="zh-CN" altLang="en-US" sz="1275" b="1">
              <a:solidFill>
                <a:srgbClr val="FF0000"/>
              </a:solidFill>
              <a:latin typeface="微软雅黑 Light" panose="020B0502040204020203" charset="-122"/>
              <a:ea typeface="微软雅黑 Light" panose="020B0502040204020203" charset="-122"/>
              <a:cs typeface="Arial" panose="020B0604020202020204" pitchFamily="34" charset="0"/>
            </a:endParaRPr>
          </a:p>
        </p:txBody>
      </p:sp>
      <p:sp>
        <p:nvSpPr>
          <p:cNvPr id="4" name="圆角矩形 3">
            <a:extLst>
              <a:ext uri="{FF2B5EF4-FFF2-40B4-BE49-F238E27FC236}">
                <a16:creationId xmlns:a16="http://schemas.microsoft.com/office/drawing/2014/main" id="{6D03D493-C724-41FE-AFC8-5EDDFAF4CEB4}"/>
              </a:ext>
            </a:extLst>
          </p:cNvPr>
          <p:cNvSpPr/>
          <p:nvPr/>
        </p:nvSpPr>
        <p:spPr>
          <a:xfrm>
            <a:off x="2236232" y="172457"/>
            <a:ext cx="4671536"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大数据分析</a:t>
            </a:r>
            <a:r>
              <a:rPr lang="en-US" altLang="zh-CN"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④ 引证分析（会议论文）</a:t>
            </a:r>
            <a:endParaRPr kumimoji="0" lang="zh-CN" altLang="en-US" sz="1800" b="1"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751042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a:extLst>
              <a:ext uri="{FF2B5EF4-FFF2-40B4-BE49-F238E27FC236}">
                <a16:creationId xmlns:a16="http://schemas.microsoft.com/office/drawing/2014/main" id="{7499E798-6ACF-481E-B771-1D3A11CCFB4D}"/>
              </a:ext>
            </a:extLst>
          </p:cNvPr>
          <p:cNvGrpSpPr/>
          <p:nvPr/>
        </p:nvGrpSpPr>
        <p:grpSpPr>
          <a:xfrm>
            <a:off x="8693348" y="4768172"/>
            <a:ext cx="172046" cy="127397"/>
            <a:chOff x="11723921" y="6442493"/>
            <a:chExt cx="229394" cy="169863"/>
          </a:xfrm>
        </p:grpSpPr>
        <p:cxnSp>
          <p:nvCxnSpPr>
            <p:cNvPr id="47" name="直接连接符 46">
              <a:extLst>
                <a:ext uri="{FF2B5EF4-FFF2-40B4-BE49-F238E27FC236}">
                  <a16:creationId xmlns:a16="http://schemas.microsoft.com/office/drawing/2014/main" id="{0E529379-C8BF-4B34-9B17-D9322824C2C5}"/>
                </a:ext>
              </a:extLst>
            </p:cNvPr>
            <p:cNvCxnSpPr>
              <a:cxnSpLocks/>
            </p:cNvCxnSpPr>
            <p:nvPr/>
          </p:nvCxnSpPr>
          <p:spPr>
            <a:xfrm>
              <a:off x="11838618" y="6442493"/>
              <a:ext cx="114697"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9B264EF-0B21-4225-87B0-680CC175CA0A}"/>
                </a:ext>
              </a:extLst>
            </p:cNvPr>
            <p:cNvCxnSpPr/>
            <p:nvPr/>
          </p:nvCxnSpPr>
          <p:spPr>
            <a:xfrm>
              <a:off x="11723921" y="6527425"/>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483DFBE-AB73-438A-BB93-0B86CDBA4F84}"/>
                </a:ext>
              </a:extLst>
            </p:cNvPr>
            <p:cNvCxnSpPr/>
            <p:nvPr/>
          </p:nvCxnSpPr>
          <p:spPr>
            <a:xfrm>
              <a:off x="11723921" y="6612356"/>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grpSp>
      <p:pic>
        <p:nvPicPr>
          <p:cNvPr id="11" name="Picture 4">
            <a:extLst>
              <a:ext uri="{FF2B5EF4-FFF2-40B4-BE49-F238E27FC236}">
                <a16:creationId xmlns:a16="http://schemas.microsoft.com/office/drawing/2014/main" id="{874D9983-9AF3-48ED-9201-026B1F530592}"/>
              </a:ext>
            </a:extLst>
          </p:cNvPr>
          <p:cNvPicPr>
            <a:picLocks noChangeAspect="1" noChangeArrowheads="1"/>
          </p:cNvPicPr>
          <p:nvPr/>
        </p:nvPicPr>
        <p:blipFill>
          <a:blip r:embed="rId3" cstate="print"/>
          <a:srcRect/>
          <a:stretch>
            <a:fillRect/>
          </a:stretch>
        </p:blipFill>
        <p:spPr bwMode="auto">
          <a:xfrm>
            <a:off x="3954788" y="822984"/>
            <a:ext cx="5186669" cy="4320516"/>
          </a:xfrm>
          <a:prstGeom prst="rect">
            <a:avLst/>
          </a:prstGeom>
          <a:noFill/>
          <a:ln w="9525">
            <a:noFill/>
            <a:miter lim="800000"/>
            <a:headEnd/>
            <a:tailEnd/>
          </a:ln>
        </p:spPr>
      </p:pic>
      <p:sp>
        <p:nvSpPr>
          <p:cNvPr id="13" name="AutoShape 3">
            <a:extLst>
              <a:ext uri="{FF2B5EF4-FFF2-40B4-BE49-F238E27FC236}">
                <a16:creationId xmlns:a16="http://schemas.microsoft.com/office/drawing/2014/main" id="{DB42FAA1-BA44-4919-844D-FDC38ADD489C}"/>
              </a:ext>
            </a:extLst>
          </p:cNvPr>
          <p:cNvSpPr>
            <a:spLocks noChangeArrowheads="1"/>
          </p:cNvSpPr>
          <p:nvPr/>
        </p:nvSpPr>
        <p:spPr bwMode="gray">
          <a:xfrm>
            <a:off x="971600" y="977288"/>
            <a:ext cx="2931755" cy="938421"/>
          </a:xfrm>
          <a:prstGeom prst="roundRect">
            <a:avLst>
              <a:gd name="adj" fmla="val 9144"/>
            </a:avLst>
          </a:prstGeom>
          <a:solidFill>
            <a:srgbClr val="F8F8F8"/>
          </a:solidFill>
          <a:ln w="28575">
            <a:solidFill>
              <a:schemeClr val="bg1">
                <a:lumMod val="65000"/>
              </a:schemeClr>
            </a:solidFill>
            <a:round/>
          </a:ln>
        </p:spPr>
        <p:txBody>
          <a:bodyPr wrap="none" lIns="73299" tIns="36647" rIns="73299" bIns="36647" anchor="ctr"/>
          <a:lstStyle/>
          <a:p>
            <a:pPr defTabSz="763905"/>
            <a:r>
              <a:rPr lang="zh-CN" altLang="en-US" sz="1500" dirty="0">
                <a:latin typeface="楷体" panose="02010609060101010101" pitchFamily="49" charset="-122"/>
                <a:ea typeface="楷体" panose="02010609060101010101" pitchFamily="49" charset="-122"/>
              </a:rPr>
              <a:t>泛指对事物的</a:t>
            </a:r>
            <a:r>
              <a:rPr lang="zh-CN" altLang="en-US" sz="1500" b="1" dirty="0">
                <a:latin typeface="楷体" panose="02010609060101010101" pitchFamily="49" charset="-122"/>
                <a:ea typeface="楷体" panose="02010609060101010101" pitchFamily="49" charset="-122"/>
              </a:rPr>
              <a:t>源头与发展过程，</a:t>
            </a:r>
            <a:endParaRPr lang="en-US" altLang="zh-CN" sz="1500" b="1" dirty="0">
              <a:latin typeface="楷体" panose="02010609060101010101" pitchFamily="49" charset="-122"/>
              <a:ea typeface="楷体" panose="02010609060101010101" pitchFamily="49" charset="-122"/>
            </a:endParaRPr>
          </a:p>
          <a:p>
            <a:pPr defTabSz="763905"/>
            <a:r>
              <a:rPr lang="zh-CN" altLang="en-US" sz="1500" u="sng" dirty="0">
                <a:latin typeface="楷体" panose="02010609060101010101" pitchFamily="49" charset="-122"/>
                <a:ea typeface="楷体" panose="02010609060101010101" pitchFamily="49" charset="-122"/>
              </a:rPr>
              <a:t>进行仔细考证</a:t>
            </a:r>
            <a:r>
              <a:rPr lang="zh-CN" altLang="en-US" sz="1500" dirty="0">
                <a:latin typeface="楷体" panose="02010609060101010101" pitchFamily="49" charset="-122"/>
                <a:ea typeface="楷体" panose="02010609060101010101" pitchFamily="49" charset="-122"/>
              </a:rPr>
              <a:t>的过程或宗旨</a:t>
            </a:r>
          </a:p>
        </p:txBody>
      </p:sp>
      <p:sp>
        <p:nvSpPr>
          <p:cNvPr id="14" name="下箭头 11">
            <a:extLst>
              <a:ext uri="{FF2B5EF4-FFF2-40B4-BE49-F238E27FC236}">
                <a16:creationId xmlns:a16="http://schemas.microsoft.com/office/drawing/2014/main" id="{2018AFDC-68E1-45A9-8E09-C76ACC2CEFD3}"/>
              </a:ext>
            </a:extLst>
          </p:cNvPr>
          <p:cNvSpPr/>
          <p:nvPr/>
        </p:nvSpPr>
        <p:spPr>
          <a:xfrm>
            <a:off x="51436" y="1080156"/>
            <a:ext cx="971600" cy="13953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65303" tIns="32651" rIns="65303" bIns="32651" rtlCol="0" anchor="ctr"/>
          <a:lstStyle/>
          <a:p>
            <a:pPr algn="ctr" defTabSz="763905"/>
            <a:r>
              <a:rPr lang="zh-CN" altLang="zh-CN" sz="1125" b="1" dirty="0">
                <a:solidFill>
                  <a:srgbClr val="FFFFFF"/>
                </a:solidFill>
                <a:latin typeface="微软雅黑" panose="020B0503020204020204" charset="-122"/>
              </a:rPr>
              <a:t>考镜源流</a:t>
            </a:r>
            <a:endParaRPr lang="en-US" altLang="zh-CN" sz="1125" b="1" dirty="0">
              <a:solidFill>
                <a:srgbClr val="FFFFFF"/>
              </a:solidFill>
              <a:latin typeface="微软雅黑" panose="020B0503020204020204" charset="-122"/>
            </a:endParaRPr>
          </a:p>
          <a:p>
            <a:pPr algn="ctr" defTabSz="763905"/>
            <a:r>
              <a:rPr lang="en-US" altLang="zh-CN" sz="1125" b="1" dirty="0">
                <a:solidFill>
                  <a:srgbClr val="FFFFFF"/>
                </a:solidFill>
                <a:latin typeface="微软雅黑" panose="020B0503020204020204" charset="-122"/>
              </a:rPr>
              <a:t>(</a:t>
            </a:r>
            <a:r>
              <a:rPr lang="zh-CN" altLang="zh-CN" sz="1125" b="1" dirty="0">
                <a:solidFill>
                  <a:srgbClr val="FFFFFF"/>
                </a:solidFill>
                <a:latin typeface="微软雅黑" panose="020B0503020204020204" charset="-122"/>
              </a:rPr>
              <a:t>学术</a:t>
            </a:r>
            <a:r>
              <a:rPr lang="en-US" altLang="zh-CN" sz="1125" b="1" dirty="0">
                <a:solidFill>
                  <a:srgbClr val="FFFFFF"/>
                </a:solidFill>
                <a:latin typeface="微软雅黑" panose="020B0503020204020204" charset="-122"/>
              </a:rPr>
              <a:t>)</a:t>
            </a:r>
            <a:endParaRPr lang="zh-CN" altLang="en-US" sz="1125" b="1" dirty="0">
              <a:solidFill>
                <a:srgbClr val="FFFFFF"/>
              </a:solidFill>
              <a:latin typeface="微软雅黑" panose="020B0503020204020204" charset="-122"/>
            </a:endParaRPr>
          </a:p>
        </p:txBody>
      </p:sp>
      <p:sp>
        <p:nvSpPr>
          <p:cNvPr id="15" name="AutoShape 3">
            <a:extLst>
              <a:ext uri="{FF2B5EF4-FFF2-40B4-BE49-F238E27FC236}">
                <a16:creationId xmlns:a16="http://schemas.microsoft.com/office/drawing/2014/main" id="{B96E9C80-8474-412B-B84B-528C2DD06C00}"/>
              </a:ext>
            </a:extLst>
          </p:cNvPr>
          <p:cNvSpPr>
            <a:spLocks noChangeArrowheads="1"/>
          </p:cNvSpPr>
          <p:nvPr/>
        </p:nvSpPr>
        <p:spPr bwMode="gray">
          <a:xfrm>
            <a:off x="920166" y="2468882"/>
            <a:ext cx="2983189" cy="938421"/>
          </a:xfrm>
          <a:prstGeom prst="roundRect">
            <a:avLst>
              <a:gd name="adj" fmla="val 9144"/>
            </a:avLst>
          </a:prstGeom>
          <a:solidFill>
            <a:srgbClr val="F8F8F8"/>
          </a:solidFill>
          <a:ln w="28575">
            <a:solidFill>
              <a:schemeClr val="bg1">
                <a:lumMod val="65000"/>
              </a:schemeClr>
            </a:solidFill>
            <a:round/>
          </a:ln>
        </p:spPr>
        <p:txBody>
          <a:bodyPr wrap="none" lIns="73299" tIns="36647" rIns="73299" bIns="36647" anchor="ctr"/>
          <a:lstStyle/>
          <a:p>
            <a:pPr algn="ctr" defTabSz="763905"/>
            <a:r>
              <a:rPr lang="zh-CN" altLang="en-US" sz="2025" b="1" dirty="0">
                <a:latin typeface="楷体" panose="02010609060101010101" pitchFamily="49" charset="-122"/>
                <a:ea typeface="楷体" panose="02010609060101010101" pitchFamily="49" charset="-122"/>
              </a:rPr>
              <a:t>知其然，且知其所以然</a:t>
            </a:r>
            <a:endParaRPr lang="zh-CN" altLang="en-US" sz="2025" b="1" u="sng" dirty="0">
              <a:latin typeface="楷体" panose="02010609060101010101" pitchFamily="49" charset="-122"/>
              <a:ea typeface="楷体" panose="02010609060101010101" pitchFamily="49" charset="-122"/>
            </a:endParaRPr>
          </a:p>
        </p:txBody>
      </p:sp>
      <p:sp>
        <p:nvSpPr>
          <p:cNvPr id="16" name="下箭头 13">
            <a:extLst>
              <a:ext uri="{FF2B5EF4-FFF2-40B4-BE49-F238E27FC236}">
                <a16:creationId xmlns:a16="http://schemas.microsoft.com/office/drawing/2014/main" id="{B136CBBA-D375-45F7-AFF1-679E7641A1B1}"/>
              </a:ext>
            </a:extLst>
          </p:cNvPr>
          <p:cNvSpPr/>
          <p:nvPr/>
        </p:nvSpPr>
        <p:spPr>
          <a:xfrm>
            <a:off x="51434" y="2542747"/>
            <a:ext cx="1023035" cy="1469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65303" tIns="32651" rIns="65303" bIns="32651" rtlCol="0" anchor="ctr"/>
          <a:lstStyle/>
          <a:p>
            <a:pPr algn="ctr" defTabSz="763905"/>
            <a:r>
              <a:rPr lang="zh-CN" altLang="en-US" sz="1013" b="1" dirty="0">
                <a:solidFill>
                  <a:srgbClr val="FFFFFF"/>
                </a:solidFill>
                <a:latin typeface="微软雅黑" panose="020B0503020204020204" charset="-122"/>
              </a:rPr>
              <a:t>透彻理解</a:t>
            </a:r>
          </a:p>
        </p:txBody>
      </p:sp>
      <p:sp>
        <p:nvSpPr>
          <p:cNvPr id="17" name="圆角矩形 16">
            <a:extLst>
              <a:ext uri="{FF2B5EF4-FFF2-40B4-BE49-F238E27FC236}">
                <a16:creationId xmlns:a16="http://schemas.microsoft.com/office/drawing/2014/main" id="{17EC03C7-6DBC-40AF-8BED-4D6DCE8A48DA}"/>
              </a:ext>
            </a:extLst>
          </p:cNvPr>
          <p:cNvSpPr/>
          <p:nvPr/>
        </p:nvSpPr>
        <p:spPr>
          <a:xfrm>
            <a:off x="2874668" y="4063344"/>
            <a:ext cx="977252" cy="9772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5303" tIns="32651" rIns="65303" bIns="32651" rtlCol="0" anchor="ctr"/>
          <a:lstStyle/>
          <a:p>
            <a:pPr algn="ctr" defTabSz="763905"/>
            <a:r>
              <a:rPr lang="zh-CN" altLang="en-US" sz="2025" b="1" dirty="0">
                <a:solidFill>
                  <a:srgbClr val="FFFFFF"/>
                </a:solidFill>
              </a:rPr>
              <a:t>知识创新</a:t>
            </a:r>
          </a:p>
        </p:txBody>
      </p:sp>
      <p:sp>
        <p:nvSpPr>
          <p:cNvPr id="18" name="AutoShape 3">
            <a:extLst>
              <a:ext uri="{FF2B5EF4-FFF2-40B4-BE49-F238E27FC236}">
                <a16:creationId xmlns:a16="http://schemas.microsoft.com/office/drawing/2014/main" id="{4F2DBB1D-0C34-481D-9520-70F21F9CD8CC}"/>
              </a:ext>
            </a:extLst>
          </p:cNvPr>
          <p:cNvSpPr>
            <a:spLocks noChangeArrowheads="1"/>
          </p:cNvSpPr>
          <p:nvPr/>
        </p:nvSpPr>
        <p:spPr bwMode="gray">
          <a:xfrm>
            <a:off x="45784" y="4114780"/>
            <a:ext cx="2726018" cy="938421"/>
          </a:xfrm>
          <a:prstGeom prst="roundRect">
            <a:avLst>
              <a:gd name="adj" fmla="val 9144"/>
            </a:avLst>
          </a:prstGeom>
          <a:solidFill>
            <a:srgbClr val="F8F8F8"/>
          </a:solidFill>
          <a:ln w="28575">
            <a:solidFill>
              <a:schemeClr val="bg1">
                <a:lumMod val="65000"/>
              </a:schemeClr>
            </a:solidFill>
            <a:round/>
          </a:ln>
        </p:spPr>
        <p:txBody>
          <a:bodyPr wrap="none" lIns="73299" tIns="36647" rIns="73299" bIns="36647" anchor="ctr"/>
          <a:lstStyle/>
          <a:p>
            <a:pPr algn="ctr" defTabSz="763905"/>
            <a:r>
              <a:rPr lang="zh-CN" altLang="en-US" sz="2025" b="1" dirty="0">
                <a:latin typeface="楷体" panose="02010609060101010101" pitchFamily="49" charset="-122"/>
                <a:ea typeface="楷体" panose="02010609060101010101" pitchFamily="49" charset="-122"/>
              </a:rPr>
              <a:t>思维跳跃 思维发散</a:t>
            </a:r>
          </a:p>
        </p:txBody>
      </p:sp>
      <p:sp>
        <p:nvSpPr>
          <p:cNvPr id="2" name="圆角矩形 3">
            <a:extLst>
              <a:ext uri="{FF2B5EF4-FFF2-40B4-BE49-F238E27FC236}">
                <a16:creationId xmlns:a16="http://schemas.microsoft.com/office/drawing/2014/main" id="{41F36915-77F9-4AF4-AC3A-CCBDF72AD6A7}"/>
              </a:ext>
            </a:extLst>
          </p:cNvPr>
          <p:cNvSpPr/>
          <p:nvPr/>
        </p:nvSpPr>
        <p:spPr>
          <a:xfrm>
            <a:off x="2522220" y="218375"/>
            <a:ext cx="409955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大数据分析</a:t>
            </a:r>
            <a:r>
              <a:rPr lang="en-US" altLang="zh-CN"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800" b="1" dirty="0">
                <a:solidFill>
                  <a:srgbClr val="01ACBE"/>
                </a:solidFill>
                <a:latin typeface="微软雅黑" panose="020B0503020204020204" pitchFamily="34" charset="-122"/>
                <a:ea typeface="微软雅黑" panose="020B0503020204020204" pitchFamily="34" charset="-122"/>
                <a:sym typeface="微软雅黑" panose="020B0503020204020204" pitchFamily="34" charset="-122"/>
              </a:rPr>
              <a:t>引证作用</a:t>
            </a:r>
            <a:endParaRPr kumimoji="0" lang="zh-CN" altLang="en-US" sz="1800" b="1" i="0" u="none" strike="noStrike" kern="1200" cap="none" spc="0" normalizeH="0" baseline="0" noProof="0" dirty="0">
              <a:ln>
                <a:noFill/>
              </a:ln>
              <a:solidFill>
                <a:srgbClr val="01ACB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63332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1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
            <a:extLst>
              <a:ext uri="{FF2B5EF4-FFF2-40B4-BE49-F238E27FC236}">
                <a16:creationId xmlns:a16="http://schemas.microsoft.com/office/drawing/2014/main" id="{D3446F54-F200-40F0-ACDD-0C1EA4FFAF31}"/>
              </a:ext>
            </a:extLst>
          </p:cNvPr>
          <p:cNvSpPr/>
          <p:nvPr/>
        </p:nvSpPr>
        <p:spPr>
          <a:xfrm>
            <a:off x="2780196" y="339092"/>
            <a:ext cx="3583687"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22" tIns="45661" rIns="91322" bIns="45661" rtlCol="0" anchor="ctr"/>
          <a:lstStyle/>
          <a:p>
            <a:pPr algn="ctr" defTabSz="912971"/>
            <a:r>
              <a:rPr lang="zh-CN" altLang="en-US" sz="2550" b="1" dirty="0">
                <a:solidFill>
                  <a:srgbClr val="FF0000"/>
                </a:solidFill>
                <a:latin typeface="微软雅黑" panose="020B0503020204020204" charset="-122"/>
                <a:ea typeface="微软雅黑" panose="020B0503020204020204" charset="-122"/>
              </a:rPr>
              <a:t>小结</a:t>
            </a:r>
          </a:p>
        </p:txBody>
      </p:sp>
      <p:sp>
        <p:nvSpPr>
          <p:cNvPr id="5" name="文本框 26">
            <a:extLst>
              <a:ext uri="{FF2B5EF4-FFF2-40B4-BE49-F238E27FC236}">
                <a16:creationId xmlns:a16="http://schemas.microsoft.com/office/drawing/2014/main" id="{3E7BF30F-ED36-4EFC-8032-6B603F8797C9}"/>
              </a:ext>
            </a:extLst>
          </p:cNvPr>
          <p:cNvSpPr txBox="1"/>
          <p:nvPr/>
        </p:nvSpPr>
        <p:spPr>
          <a:xfrm>
            <a:off x="273051" y="1457913"/>
            <a:ext cx="8705849" cy="3297600"/>
          </a:xfrm>
          <a:prstGeom prst="rect">
            <a:avLst/>
          </a:prstGeom>
          <a:noFill/>
          <a:ln>
            <a:noFill/>
          </a:ln>
        </p:spPr>
        <p:txBody>
          <a:bodyPr wrap="square" lIns="65309" tIns="32654" rIns="65309" bIns="32654">
            <a:spAutoFit/>
          </a:bodyPr>
          <a:lstStyle/>
          <a:p>
            <a:pPr>
              <a:defRPr/>
            </a:pPr>
            <a:r>
              <a:rPr lang="zh-CN" altLang="en-US" sz="3000" b="1" dirty="0">
                <a:solidFill>
                  <a:srgbClr val="C00000"/>
                </a:solidFill>
                <a:latin typeface="+mj-ea"/>
                <a:ea typeface="+mj-ea"/>
              </a:rPr>
              <a:t>    </a:t>
            </a:r>
            <a:r>
              <a:rPr lang="zh-CN" altLang="en-US" sz="3000" b="1" dirty="0">
                <a:solidFill>
                  <a:srgbClr val="C00000"/>
                </a:solidFill>
                <a:latin typeface="华文仿宋" panose="02010600040101010101" pitchFamily="2" charset="-122"/>
                <a:ea typeface="华文仿宋" panose="02010600040101010101" pitchFamily="2" charset="-122"/>
              </a:rPr>
              <a:t>超星发现系统具有</a:t>
            </a:r>
            <a:r>
              <a:rPr lang="zh-CN" altLang="en-US" sz="3000" b="1" dirty="0">
                <a:solidFill>
                  <a:srgbClr val="C00000"/>
                </a:solidFill>
                <a:effectLst>
                  <a:outerShdw blurRad="38100" dist="38100" dir="2700000" algn="tl">
                    <a:srgbClr val="000000">
                      <a:alpha val="43137"/>
                    </a:srgbClr>
                  </a:outerShdw>
                </a:effectLst>
                <a:latin typeface="华文仿宋" panose="02010600040101010101" pitchFamily="2" charset="-122"/>
                <a:ea typeface="华文仿宋" panose="02010600040101010101" pitchFamily="2" charset="-122"/>
              </a:rPr>
              <a:t>海量大数据分析功能</a:t>
            </a:r>
            <a:r>
              <a:rPr lang="zh-CN" altLang="en-US" sz="3000" b="1" dirty="0">
                <a:solidFill>
                  <a:srgbClr val="C00000"/>
                </a:solidFill>
                <a:latin typeface="华文仿宋" panose="02010600040101010101" pitchFamily="2" charset="-122"/>
                <a:ea typeface="华文仿宋" panose="02010600040101010101" pitchFamily="2" charset="-122"/>
              </a:rPr>
              <a:t>，并用简明的可视化图表</a:t>
            </a:r>
            <a:r>
              <a:rPr lang="zh-CN" altLang="en-US" sz="3000" b="1" dirty="0">
                <a:solidFill>
                  <a:srgbClr val="C00000"/>
                </a:solidFill>
                <a:effectLst>
                  <a:outerShdw blurRad="38100" dist="38100" dir="2700000" algn="tl">
                    <a:srgbClr val="000000">
                      <a:alpha val="43137"/>
                    </a:srgbClr>
                  </a:outerShdw>
                </a:effectLst>
                <a:latin typeface="华文仿宋" panose="02010600040101010101" pitchFamily="2" charset="-122"/>
                <a:ea typeface="华文仿宋" panose="02010600040101010101" pitchFamily="2" charset="-122"/>
              </a:rPr>
              <a:t>展示出来</a:t>
            </a:r>
            <a:r>
              <a:rPr lang="zh-CN" altLang="en-US" sz="3000" b="1" dirty="0">
                <a:solidFill>
                  <a:srgbClr val="C00000"/>
                </a:solidFill>
                <a:latin typeface="华文仿宋" panose="02010600040101010101" pitchFamily="2" charset="-122"/>
                <a:ea typeface="华文仿宋" panose="02010600040101010101" pitchFamily="2" charset="-122"/>
              </a:rPr>
              <a:t>。</a:t>
            </a:r>
          </a:p>
          <a:p>
            <a:pPr>
              <a:defRPr/>
            </a:pPr>
            <a:endParaRPr lang="en-US" altLang="zh-CN" sz="3000" b="1" dirty="0">
              <a:solidFill>
                <a:srgbClr val="C00000"/>
              </a:solidFill>
              <a:latin typeface="华文仿宋" panose="02010600040101010101" pitchFamily="2" charset="-122"/>
              <a:ea typeface="华文仿宋" panose="02010600040101010101" pitchFamily="2" charset="-122"/>
            </a:endParaRPr>
          </a:p>
          <a:p>
            <a:pPr>
              <a:defRPr/>
            </a:pPr>
            <a:r>
              <a:rPr lang="zh-CN" altLang="en-US" sz="3000" b="1" dirty="0">
                <a:solidFill>
                  <a:srgbClr val="C00000"/>
                </a:solidFill>
                <a:latin typeface="华文仿宋" panose="02010600040101010101" pitchFamily="2" charset="-122"/>
                <a:ea typeface="华文仿宋" panose="02010600040101010101" pitchFamily="2" charset="-122"/>
              </a:rPr>
              <a:t>    揭示大数据背后，知识、单位、人员之间相互关系，对专业、课题研究，具有重要参考意义和使用价值。</a:t>
            </a:r>
          </a:p>
          <a:p>
            <a:pPr>
              <a:defRPr/>
            </a:pPr>
            <a:r>
              <a:rPr lang="zh-CN" altLang="en-US" sz="3000" b="1" dirty="0">
                <a:solidFill>
                  <a:srgbClr val="C00000"/>
                </a:solidFill>
                <a:latin typeface="华文仿宋" panose="02010600040101010101" pitchFamily="2" charset="-122"/>
                <a:ea typeface="华文仿宋" panose="02010600040101010101" pitchFamily="2" charset="-122"/>
              </a:rPr>
              <a:t>   </a:t>
            </a:r>
            <a:endParaRPr lang="en-US" altLang="zh-CN" sz="3000" b="1" dirty="0">
              <a:solidFill>
                <a:srgbClr val="C00000"/>
              </a:solidFill>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876295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p:nvPr/>
        </p:nvSpPr>
        <p:spPr bwMode="auto">
          <a:xfrm>
            <a:off x="2331768" y="1573319"/>
            <a:ext cx="1837251" cy="733508"/>
          </a:xfrm>
          <a:custGeom>
            <a:avLst/>
            <a:gdLst>
              <a:gd name="T0" fmla="*/ 281 w 1245"/>
              <a:gd name="T1" fmla="*/ 0 h 427"/>
              <a:gd name="T2" fmla="*/ 0 w 1245"/>
              <a:gd name="T3" fmla="*/ 427 h 427"/>
              <a:gd name="T4" fmla="*/ 1245 w 1245"/>
              <a:gd name="T5" fmla="*/ 427 h 427"/>
              <a:gd name="T6" fmla="*/ 963 w 1245"/>
              <a:gd name="T7" fmla="*/ 0 h 427"/>
              <a:gd name="T8" fmla="*/ 281 w 1245"/>
              <a:gd name="T9" fmla="*/ 0 h 427"/>
            </a:gdLst>
            <a:ahLst/>
            <a:cxnLst>
              <a:cxn ang="0">
                <a:pos x="T0" y="T1"/>
              </a:cxn>
              <a:cxn ang="0">
                <a:pos x="T2" y="T3"/>
              </a:cxn>
              <a:cxn ang="0">
                <a:pos x="T4" y="T5"/>
              </a:cxn>
              <a:cxn ang="0">
                <a:pos x="T6" y="T7"/>
              </a:cxn>
              <a:cxn ang="0">
                <a:pos x="T8" y="T9"/>
              </a:cxn>
            </a:cxnLst>
            <a:rect l="0" t="0" r="r" b="b"/>
            <a:pathLst>
              <a:path w="1245" h="427">
                <a:moveTo>
                  <a:pt x="281" y="0"/>
                </a:moveTo>
                <a:lnTo>
                  <a:pt x="0" y="427"/>
                </a:lnTo>
                <a:lnTo>
                  <a:pt x="1245" y="427"/>
                </a:lnTo>
                <a:lnTo>
                  <a:pt x="963" y="0"/>
                </a:lnTo>
                <a:lnTo>
                  <a:pt x="281" y="0"/>
                </a:lnTo>
                <a:close/>
              </a:path>
            </a:pathLst>
          </a:custGeom>
          <a:solidFill>
            <a:srgbClr val="FF5050"/>
          </a:solidFill>
          <a:ln w="28575">
            <a:solidFill>
              <a:schemeClr val="bg1">
                <a:lumMod val="95000"/>
              </a:schemeClr>
            </a:solidFill>
          </a:ln>
        </p:spPr>
        <p:txBody>
          <a:bodyPr vert="horz" wrap="square" lIns="91440" tIns="45720" rIns="91440" bIns="45720" numCol="1" anchor="t" anchorCtr="0" compatLnSpc="1"/>
          <a:lstStyle/>
          <a:p>
            <a:endParaRPr lang="en-US" sz="2400" dirty="0"/>
          </a:p>
        </p:txBody>
      </p:sp>
      <p:sp>
        <p:nvSpPr>
          <p:cNvPr id="5" name="Freeform 6"/>
          <p:cNvSpPr/>
          <p:nvPr/>
        </p:nvSpPr>
        <p:spPr bwMode="auto">
          <a:xfrm>
            <a:off x="1914145" y="2306827"/>
            <a:ext cx="2671025" cy="731790"/>
          </a:xfrm>
          <a:custGeom>
            <a:avLst/>
            <a:gdLst>
              <a:gd name="T0" fmla="*/ 283 w 1810"/>
              <a:gd name="T1" fmla="*/ 0 h 426"/>
              <a:gd name="T2" fmla="*/ 0 w 1810"/>
              <a:gd name="T3" fmla="*/ 426 h 426"/>
              <a:gd name="T4" fmla="*/ 1810 w 1810"/>
              <a:gd name="T5" fmla="*/ 426 h 426"/>
              <a:gd name="T6" fmla="*/ 1528 w 1810"/>
              <a:gd name="T7" fmla="*/ 0 h 426"/>
              <a:gd name="T8" fmla="*/ 283 w 1810"/>
              <a:gd name="T9" fmla="*/ 0 h 426"/>
            </a:gdLst>
            <a:ahLst/>
            <a:cxnLst>
              <a:cxn ang="0">
                <a:pos x="T0" y="T1"/>
              </a:cxn>
              <a:cxn ang="0">
                <a:pos x="T2" y="T3"/>
              </a:cxn>
              <a:cxn ang="0">
                <a:pos x="T4" y="T5"/>
              </a:cxn>
              <a:cxn ang="0">
                <a:pos x="T6" y="T7"/>
              </a:cxn>
              <a:cxn ang="0">
                <a:pos x="T8" y="T9"/>
              </a:cxn>
            </a:cxnLst>
            <a:rect l="0" t="0" r="r" b="b"/>
            <a:pathLst>
              <a:path w="1810" h="426">
                <a:moveTo>
                  <a:pt x="283" y="0"/>
                </a:moveTo>
                <a:lnTo>
                  <a:pt x="0" y="426"/>
                </a:lnTo>
                <a:lnTo>
                  <a:pt x="1810" y="426"/>
                </a:lnTo>
                <a:lnTo>
                  <a:pt x="1528" y="0"/>
                </a:lnTo>
                <a:lnTo>
                  <a:pt x="283" y="0"/>
                </a:lnTo>
                <a:close/>
              </a:path>
            </a:pathLst>
          </a:custGeom>
          <a:solidFill>
            <a:srgbClr val="FFB03D"/>
          </a:solidFill>
          <a:ln w="28575">
            <a:solidFill>
              <a:schemeClr val="bg1">
                <a:lumMod val="95000"/>
              </a:schemeClr>
            </a:solidFill>
          </a:ln>
        </p:spPr>
        <p:txBody>
          <a:bodyPr vert="horz" wrap="square" lIns="91440" tIns="45720" rIns="91440" bIns="45720" numCol="1" anchor="t" anchorCtr="0" compatLnSpc="1"/>
          <a:lstStyle/>
          <a:p>
            <a:endParaRPr lang="en-US" sz="2400"/>
          </a:p>
        </p:txBody>
      </p:sp>
      <p:sp>
        <p:nvSpPr>
          <p:cNvPr id="6" name="Freeform 7"/>
          <p:cNvSpPr/>
          <p:nvPr/>
        </p:nvSpPr>
        <p:spPr bwMode="auto">
          <a:xfrm>
            <a:off x="1499471" y="3038617"/>
            <a:ext cx="3500370" cy="730073"/>
          </a:xfrm>
          <a:custGeom>
            <a:avLst/>
            <a:gdLst>
              <a:gd name="T0" fmla="*/ 281 w 2372"/>
              <a:gd name="T1" fmla="*/ 0 h 425"/>
              <a:gd name="T2" fmla="*/ 0 w 2372"/>
              <a:gd name="T3" fmla="*/ 425 h 425"/>
              <a:gd name="T4" fmla="*/ 2372 w 2372"/>
              <a:gd name="T5" fmla="*/ 425 h 425"/>
              <a:gd name="T6" fmla="*/ 2091 w 2372"/>
              <a:gd name="T7" fmla="*/ 0 h 425"/>
              <a:gd name="T8" fmla="*/ 281 w 2372"/>
              <a:gd name="T9" fmla="*/ 0 h 425"/>
            </a:gdLst>
            <a:ahLst/>
            <a:cxnLst>
              <a:cxn ang="0">
                <a:pos x="T0" y="T1"/>
              </a:cxn>
              <a:cxn ang="0">
                <a:pos x="T2" y="T3"/>
              </a:cxn>
              <a:cxn ang="0">
                <a:pos x="T4" y="T5"/>
              </a:cxn>
              <a:cxn ang="0">
                <a:pos x="T6" y="T7"/>
              </a:cxn>
              <a:cxn ang="0">
                <a:pos x="T8" y="T9"/>
              </a:cxn>
            </a:cxnLst>
            <a:rect l="0" t="0" r="r" b="b"/>
            <a:pathLst>
              <a:path w="2372" h="425">
                <a:moveTo>
                  <a:pt x="281" y="0"/>
                </a:moveTo>
                <a:lnTo>
                  <a:pt x="0" y="425"/>
                </a:lnTo>
                <a:lnTo>
                  <a:pt x="2372" y="425"/>
                </a:lnTo>
                <a:lnTo>
                  <a:pt x="2091" y="0"/>
                </a:lnTo>
                <a:lnTo>
                  <a:pt x="281" y="0"/>
                </a:lnTo>
                <a:close/>
              </a:path>
            </a:pathLst>
          </a:custGeom>
          <a:solidFill>
            <a:srgbClr val="7030A0"/>
          </a:solidFill>
          <a:ln w="28575">
            <a:solidFill>
              <a:schemeClr val="bg1">
                <a:lumMod val="95000"/>
              </a:schemeClr>
            </a:solidFill>
          </a:ln>
        </p:spPr>
        <p:txBody>
          <a:bodyPr vert="horz" wrap="square" lIns="91440" tIns="45720" rIns="91440" bIns="45720" numCol="1" anchor="t" anchorCtr="0" compatLnSpc="1"/>
          <a:lstStyle/>
          <a:p>
            <a:endParaRPr lang="en-US" sz="2400"/>
          </a:p>
        </p:txBody>
      </p:sp>
      <p:sp>
        <p:nvSpPr>
          <p:cNvPr id="7" name="Freeform 8"/>
          <p:cNvSpPr/>
          <p:nvPr/>
        </p:nvSpPr>
        <p:spPr bwMode="auto">
          <a:xfrm>
            <a:off x="1081848" y="3768689"/>
            <a:ext cx="4335619" cy="731790"/>
          </a:xfrm>
          <a:custGeom>
            <a:avLst/>
            <a:gdLst>
              <a:gd name="T0" fmla="*/ 283 w 2938"/>
              <a:gd name="T1" fmla="*/ 0 h 426"/>
              <a:gd name="T2" fmla="*/ 2655 w 2938"/>
              <a:gd name="T3" fmla="*/ 0 h 426"/>
              <a:gd name="T4" fmla="*/ 2938 w 2938"/>
              <a:gd name="T5" fmla="*/ 426 h 426"/>
              <a:gd name="T6" fmla="*/ 0 w 2938"/>
              <a:gd name="T7" fmla="*/ 426 h 426"/>
              <a:gd name="T8" fmla="*/ 283 w 2938"/>
              <a:gd name="T9" fmla="*/ 0 h 426"/>
            </a:gdLst>
            <a:ahLst/>
            <a:cxnLst>
              <a:cxn ang="0">
                <a:pos x="T0" y="T1"/>
              </a:cxn>
              <a:cxn ang="0">
                <a:pos x="T2" y="T3"/>
              </a:cxn>
              <a:cxn ang="0">
                <a:pos x="T4" y="T5"/>
              </a:cxn>
              <a:cxn ang="0">
                <a:pos x="T6" y="T7"/>
              </a:cxn>
              <a:cxn ang="0">
                <a:pos x="T8" y="T9"/>
              </a:cxn>
            </a:cxnLst>
            <a:rect l="0" t="0" r="r" b="b"/>
            <a:pathLst>
              <a:path w="2938" h="426">
                <a:moveTo>
                  <a:pt x="283" y="0"/>
                </a:moveTo>
                <a:lnTo>
                  <a:pt x="2655" y="0"/>
                </a:lnTo>
                <a:lnTo>
                  <a:pt x="2938" y="426"/>
                </a:lnTo>
                <a:lnTo>
                  <a:pt x="0" y="426"/>
                </a:lnTo>
                <a:lnTo>
                  <a:pt x="283" y="0"/>
                </a:lnTo>
                <a:close/>
              </a:path>
            </a:pathLst>
          </a:custGeom>
          <a:solidFill>
            <a:srgbClr val="01ACBE"/>
          </a:solidFill>
          <a:ln w="28575">
            <a:solidFill>
              <a:schemeClr val="bg1">
                <a:lumMod val="95000"/>
              </a:schemeClr>
            </a:solidFill>
          </a:ln>
        </p:spPr>
        <p:txBody>
          <a:bodyPr vert="horz" wrap="square" lIns="91440" tIns="45720" rIns="91440" bIns="45720" numCol="1" anchor="t" anchorCtr="0" compatLnSpc="1"/>
          <a:lstStyle/>
          <a:p>
            <a:endParaRPr lang="en-US" sz="2400"/>
          </a:p>
        </p:txBody>
      </p:sp>
      <p:sp>
        <p:nvSpPr>
          <p:cNvPr id="8" name="Text Box 10"/>
          <p:cNvSpPr txBox="1">
            <a:spLocks noChangeArrowheads="1"/>
          </p:cNvSpPr>
          <p:nvPr/>
        </p:nvSpPr>
        <p:spPr bwMode="auto">
          <a:xfrm>
            <a:off x="2175218" y="4010469"/>
            <a:ext cx="2147232" cy="276999"/>
          </a:xfrm>
          <a:prstGeom prst="rect">
            <a:avLst/>
          </a:prstGeom>
          <a:noFill/>
          <a:ln w="9525">
            <a:noFill/>
            <a:miter lim="800000"/>
          </a:ln>
        </p:spPr>
        <p:txBody>
          <a:bodyPr wrap="square" lIns="45720" tIns="22860" rIns="45720" bIns="22860">
            <a:spAutoFit/>
          </a:bodyPr>
          <a:lstStyle/>
          <a:p>
            <a:pPr algn="ctr" defTabSz="1088390"/>
            <a:r>
              <a:rPr lang="zh-CN" altLang="en-US" sz="1500" b="1" dirty="0">
                <a:solidFill>
                  <a:schemeClr val="bg1"/>
                </a:solidFill>
                <a:latin typeface="微软雅黑" panose="020B0503020204020204" pitchFamily="34" charset="-122"/>
                <a:ea typeface="微软雅黑" panose="020B0503020204020204" pitchFamily="34" charset="-122"/>
                <a:cs typeface="Open Sans" pitchFamily="34" charset="0"/>
              </a:rPr>
              <a:t>数据基础</a:t>
            </a:r>
            <a:endParaRPr lang="en-US" altLang="zh-CN" sz="1500" b="1"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15" name="Oval 14"/>
          <p:cNvSpPr/>
          <p:nvPr/>
        </p:nvSpPr>
        <p:spPr>
          <a:xfrm>
            <a:off x="5103704" y="4028479"/>
            <a:ext cx="212210" cy="212210"/>
          </a:xfrm>
          <a:prstGeom prst="ellipse">
            <a:avLst/>
          </a:prstGeom>
          <a:solidFill>
            <a:srgbClr val="01ACBE"/>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3" name="直接连接符 22"/>
          <p:cNvCxnSpPr/>
          <p:nvPr/>
        </p:nvCxnSpPr>
        <p:spPr>
          <a:xfrm flipV="1">
            <a:off x="5315915" y="4116698"/>
            <a:ext cx="398480" cy="1"/>
          </a:xfrm>
          <a:prstGeom prst="line">
            <a:avLst/>
          </a:prstGeom>
          <a:noFill/>
          <a:ln w="19050" cap="flat" cmpd="sng">
            <a:solidFill>
              <a:srgbClr val="01ACBE"/>
            </a:solidFill>
            <a:prstDash val="dash"/>
            <a:bevel/>
            <a:headEnd type="oval" w="med" len="med"/>
            <a:tailEnd type="oval" w="med" len="med"/>
          </a:ln>
          <a:extLst>
            <a:ext uri="{909E8E84-426E-40DD-AFC4-6F175D3DCCD1}">
              <a14:hiddenFill xmlns:a14="http://schemas.microsoft.com/office/drawing/2010/main">
                <a:noFill/>
              </a14:hiddenFill>
            </a:ext>
          </a:extLst>
        </p:spPr>
      </p:cxnSp>
      <p:sp>
        <p:nvSpPr>
          <p:cNvPr id="26" name="矩形 25"/>
          <p:cNvSpPr/>
          <p:nvPr/>
        </p:nvSpPr>
        <p:spPr>
          <a:xfrm>
            <a:off x="5874699" y="3985872"/>
            <a:ext cx="561678" cy="323159"/>
          </a:xfrm>
          <a:prstGeom prst="rect">
            <a:avLst/>
          </a:prstGeom>
        </p:spPr>
        <p:txBody>
          <a:bodyPr wrap="none" lIns="68573" tIns="34287" rIns="68573" bIns="34287">
            <a:spAutoFit/>
          </a:bodyPr>
          <a:lstStyle/>
          <a:p>
            <a:r>
              <a:rPr lang="zh-CN" altLang="en-US" sz="1650" b="1" dirty="0">
                <a:solidFill>
                  <a:srgbClr val="01ACBE"/>
                </a:solidFill>
                <a:latin typeface="微软雅黑" panose="020B0503020204020204" pitchFamily="34" charset="-122"/>
                <a:ea typeface="微软雅黑" panose="020B0503020204020204" pitchFamily="34" charset="-122"/>
              </a:rPr>
              <a:t>基石</a:t>
            </a:r>
            <a:endParaRPr lang="en-US" altLang="zh-CN" sz="1650" b="1" dirty="0">
              <a:solidFill>
                <a:srgbClr val="01ACBE"/>
              </a:solidFill>
              <a:latin typeface="微软雅黑" panose="020B0503020204020204" pitchFamily="34" charset="-122"/>
              <a:ea typeface="微软雅黑" panose="020B0503020204020204" pitchFamily="34" charset="-122"/>
            </a:endParaRPr>
          </a:p>
        </p:txBody>
      </p:sp>
      <p:sp>
        <p:nvSpPr>
          <p:cNvPr id="27" name="矩形 47"/>
          <p:cNvSpPr>
            <a:spLocks noChangeArrowheads="1"/>
          </p:cNvSpPr>
          <p:nvPr/>
        </p:nvSpPr>
        <p:spPr bwMode="auto">
          <a:xfrm>
            <a:off x="5874699" y="4248520"/>
            <a:ext cx="2676972" cy="46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30000"/>
              </a:lnSpc>
              <a:spcBef>
                <a:spcPct val="0"/>
              </a:spcBef>
              <a:buNone/>
            </a:pPr>
            <a:r>
              <a:rPr lang="zh-CN" altLang="en-US" sz="1050" dirty="0">
                <a:solidFill>
                  <a:srgbClr val="01ACBE"/>
                </a:solidFill>
              </a:rPr>
              <a:t>保证用户底层检索文献量，</a:t>
            </a:r>
            <a:r>
              <a:rPr lang="zh-CN" altLang="zh-CN" sz="1050" dirty="0">
                <a:solidFill>
                  <a:srgbClr val="01ACBE"/>
                </a:solidFill>
              </a:rPr>
              <a:t>文献资源</a:t>
            </a:r>
            <a:r>
              <a:rPr lang="zh-CN" altLang="en-US" sz="1050" dirty="0">
                <a:solidFill>
                  <a:srgbClr val="01ACBE"/>
                </a:solidFill>
              </a:rPr>
              <a:t>知识</a:t>
            </a:r>
            <a:r>
              <a:rPr lang="zh-CN" altLang="zh-CN" sz="1050" dirty="0">
                <a:solidFill>
                  <a:srgbClr val="01ACBE"/>
                </a:solidFill>
              </a:rPr>
              <a:t>技创新的重要支撑</a:t>
            </a:r>
            <a:endParaRPr lang="zh-CN" altLang="en-US" sz="1050" dirty="0">
              <a:solidFill>
                <a:srgbClr val="01ACBE"/>
              </a:solidFill>
              <a:sym typeface="微软雅黑" panose="020B0503020204020204" pitchFamily="34" charset="-122"/>
            </a:endParaRPr>
          </a:p>
        </p:txBody>
      </p:sp>
      <p:sp>
        <p:nvSpPr>
          <p:cNvPr id="16" name="Text Box 10"/>
          <p:cNvSpPr txBox="1">
            <a:spLocks noChangeArrowheads="1"/>
          </p:cNvSpPr>
          <p:nvPr/>
        </p:nvSpPr>
        <p:spPr bwMode="auto">
          <a:xfrm>
            <a:off x="2176040" y="3280396"/>
            <a:ext cx="2147232" cy="276999"/>
          </a:xfrm>
          <a:prstGeom prst="rect">
            <a:avLst/>
          </a:prstGeom>
          <a:noFill/>
          <a:ln w="9525">
            <a:noFill/>
            <a:miter lim="800000"/>
          </a:ln>
        </p:spPr>
        <p:txBody>
          <a:bodyPr wrap="square" lIns="45720" tIns="22860" rIns="45720" bIns="22860">
            <a:spAutoFit/>
          </a:bodyPr>
          <a:lstStyle/>
          <a:p>
            <a:pPr algn="ctr" defTabSz="1088390"/>
            <a:r>
              <a:rPr lang="zh-CN" altLang="en-US" sz="1500" b="1" dirty="0">
                <a:solidFill>
                  <a:schemeClr val="bg1"/>
                </a:solidFill>
                <a:latin typeface="微软雅黑" panose="020B0503020204020204" pitchFamily="34" charset="-122"/>
                <a:ea typeface="微软雅黑" panose="020B0503020204020204" pitchFamily="34" charset="-122"/>
                <a:cs typeface="Open Sans" pitchFamily="34" charset="0"/>
              </a:rPr>
              <a:t>全面、精准检索</a:t>
            </a:r>
            <a:endParaRPr lang="en-US" altLang="zh-CN" sz="1500" b="1"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17" name="Oval 13"/>
          <p:cNvSpPr/>
          <p:nvPr/>
        </p:nvSpPr>
        <p:spPr>
          <a:xfrm>
            <a:off x="4685970" y="3275641"/>
            <a:ext cx="212210" cy="212210"/>
          </a:xfrm>
          <a:prstGeom prst="ellipse">
            <a:avLst/>
          </a:prstGeom>
          <a:solidFill>
            <a:srgbClr val="7030A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8" name="直接连接符 17"/>
          <p:cNvCxnSpPr>
            <a:stCxn id="17" idx="6"/>
          </p:cNvCxnSpPr>
          <p:nvPr/>
        </p:nvCxnSpPr>
        <p:spPr>
          <a:xfrm flipV="1">
            <a:off x="4898180" y="3375880"/>
            <a:ext cx="816215" cy="5867"/>
          </a:xfrm>
          <a:prstGeom prst="line">
            <a:avLst/>
          </a:prstGeom>
          <a:noFill/>
          <a:ln w="19050" cap="flat" cmpd="sng">
            <a:solidFill>
              <a:srgbClr val="7030A0"/>
            </a:solidFill>
            <a:prstDash val="dash"/>
            <a:bevel/>
            <a:headEnd type="oval" w="med" len="med"/>
            <a:tailEnd type="oval" w="med" len="med"/>
          </a:ln>
          <a:extLst>
            <a:ext uri="{909E8E84-426E-40DD-AFC4-6F175D3DCCD1}">
              <a14:hiddenFill xmlns:a14="http://schemas.microsoft.com/office/drawing/2010/main">
                <a:noFill/>
              </a14:hiddenFill>
            </a:ext>
          </a:extLst>
        </p:spPr>
      </p:cxnSp>
      <p:sp>
        <p:nvSpPr>
          <p:cNvPr id="19" name="矩形 47"/>
          <p:cNvSpPr>
            <a:spLocks noChangeArrowheads="1"/>
          </p:cNvSpPr>
          <p:nvPr/>
        </p:nvSpPr>
        <p:spPr bwMode="auto">
          <a:xfrm>
            <a:off x="5874699" y="3221512"/>
            <a:ext cx="2237487" cy="25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30000"/>
              </a:lnSpc>
              <a:spcBef>
                <a:spcPct val="0"/>
              </a:spcBef>
              <a:buNone/>
            </a:pPr>
            <a:r>
              <a:rPr lang="zh-CN" altLang="en-US" sz="1050" dirty="0">
                <a:solidFill>
                  <a:srgbClr val="7030A0"/>
                </a:solidFill>
              </a:rPr>
              <a:t>检索全面率、准确率</a:t>
            </a:r>
            <a:endParaRPr lang="zh-CN" altLang="en-US" sz="1050" dirty="0">
              <a:solidFill>
                <a:srgbClr val="7030A0"/>
              </a:solidFill>
              <a:sym typeface="微软雅黑" panose="020B0503020204020204" pitchFamily="34" charset="-122"/>
            </a:endParaRPr>
          </a:p>
        </p:txBody>
      </p:sp>
      <p:sp>
        <p:nvSpPr>
          <p:cNvPr id="20" name="矩形 19"/>
          <p:cNvSpPr/>
          <p:nvPr/>
        </p:nvSpPr>
        <p:spPr>
          <a:xfrm>
            <a:off x="5874699" y="2952482"/>
            <a:ext cx="561678" cy="323159"/>
          </a:xfrm>
          <a:prstGeom prst="rect">
            <a:avLst/>
          </a:prstGeom>
        </p:spPr>
        <p:txBody>
          <a:bodyPr wrap="none" lIns="68573" tIns="34287" rIns="68573" bIns="34287">
            <a:spAutoFit/>
          </a:bodyPr>
          <a:lstStyle/>
          <a:p>
            <a:r>
              <a:rPr lang="zh-CN" altLang="en-US" sz="1650" b="1" dirty="0">
                <a:solidFill>
                  <a:srgbClr val="7030A0"/>
                </a:solidFill>
                <a:latin typeface="微软雅黑" panose="020B0503020204020204" pitchFamily="34" charset="-122"/>
                <a:ea typeface="微软雅黑" panose="020B0503020204020204" pitchFamily="34" charset="-122"/>
              </a:rPr>
              <a:t>保障</a:t>
            </a:r>
            <a:endParaRPr lang="en-US" altLang="zh-CN" sz="1650" b="1" dirty="0">
              <a:solidFill>
                <a:srgbClr val="7030A0"/>
              </a:solidFill>
              <a:latin typeface="微软雅黑" panose="020B0503020204020204" pitchFamily="34" charset="-122"/>
              <a:ea typeface="微软雅黑" panose="020B0503020204020204" pitchFamily="34" charset="-122"/>
            </a:endParaRPr>
          </a:p>
        </p:txBody>
      </p:sp>
      <p:sp>
        <p:nvSpPr>
          <p:cNvPr id="21" name="Text Box 10"/>
          <p:cNvSpPr txBox="1">
            <a:spLocks noChangeArrowheads="1"/>
          </p:cNvSpPr>
          <p:nvPr/>
        </p:nvSpPr>
        <p:spPr bwMode="auto">
          <a:xfrm>
            <a:off x="2176041" y="2534223"/>
            <a:ext cx="2147232" cy="276999"/>
          </a:xfrm>
          <a:prstGeom prst="rect">
            <a:avLst/>
          </a:prstGeom>
          <a:noFill/>
          <a:ln w="9525">
            <a:noFill/>
            <a:miter lim="800000"/>
          </a:ln>
        </p:spPr>
        <p:txBody>
          <a:bodyPr wrap="square" lIns="45720" tIns="22860" rIns="45720" bIns="22860">
            <a:spAutoFit/>
          </a:bodyPr>
          <a:lstStyle/>
          <a:p>
            <a:pPr algn="ctr" defTabSz="1088390"/>
            <a:r>
              <a:rPr lang="zh-CN" altLang="en-US" sz="1500" b="1" dirty="0">
                <a:solidFill>
                  <a:schemeClr val="bg1"/>
                </a:solidFill>
                <a:latin typeface="微软雅黑" panose="020B0503020204020204" pitchFamily="34" charset="-122"/>
                <a:ea typeface="微软雅黑" panose="020B0503020204020204" pitchFamily="34" charset="-122"/>
                <a:cs typeface="Open Sans" pitchFamily="34" charset="0"/>
              </a:rPr>
              <a:t>资源整合</a:t>
            </a:r>
            <a:endParaRPr lang="en-US" altLang="zh-CN" sz="1500" b="1"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22" name="Text Box 10"/>
          <p:cNvSpPr txBox="1">
            <a:spLocks noChangeArrowheads="1"/>
          </p:cNvSpPr>
          <p:nvPr/>
        </p:nvSpPr>
        <p:spPr bwMode="auto">
          <a:xfrm>
            <a:off x="2176040" y="1835754"/>
            <a:ext cx="2147232" cy="276999"/>
          </a:xfrm>
          <a:prstGeom prst="rect">
            <a:avLst/>
          </a:prstGeom>
          <a:noFill/>
          <a:ln w="9525">
            <a:noFill/>
            <a:miter lim="800000"/>
          </a:ln>
        </p:spPr>
        <p:txBody>
          <a:bodyPr wrap="square" lIns="45720" tIns="22860" rIns="45720" bIns="22860">
            <a:spAutoFit/>
          </a:bodyPr>
          <a:lstStyle/>
          <a:p>
            <a:pPr algn="ctr" defTabSz="1088390"/>
            <a:r>
              <a:rPr lang="zh-CN" altLang="en-US" sz="1500" b="1" dirty="0">
                <a:solidFill>
                  <a:schemeClr val="bg1"/>
                </a:solidFill>
                <a:latin typeface="微软雅黑" panose="020B0503020204020204" pitchFamily="34" charset="-122"/>
                <a:ea typeface="微软雅黑" panose="020B0503020204020204" pitchFamily="34" charset="-122"/>
                <a:cs typeface="Open Sans" pitchFamily="34" charset="0"/>
              </a:rPr>
              <a:t>分析发掘</a:t>
            </a:r>
            <a:endParaRPr lang="en-US" altLang="zh-CN" sz="1500" b="1" dirty="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33" name="Oval 12"/>
          <p:cNvSpPr/>
          <p:nvPr/>
        </p:nvSpPr>
        <p:spPr>
          <a:xfrm>
            <a:off x="4260011" y="2569934"/>
            <a:ext cx="212210" cy="212210"/>
          </a:xfrm>
          <a:prstGeom prst="ellipse">
            <a:avLst/>
          </a:prstGeom>
          <a:solidFill>
            <a:srgbClr val="FFB03D"/>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肘形接點 23"/>
          <p:cNvSpPr>
            <a:spLocks noChangeShapeType="1"/>
          </p:cNvSpPr>
          <p:nvPr/>
        </p:nvSpPr>
        <p:spPr bwMode="auto">
          <a:xfrm rot="5400000" flipH="1" flipV="1">
            <a:off x="4921439" y="1823074"/>
            <a:ext cx="343739" cy="1242173"/>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6447"/>
              <a:gd name="connsiteY0-8" fmla="*/ 0 h 2084046"/>
              <a:gd name="connsiteX1-9" fmla="*/ 626447 w 626447"/>
              <a:gd name="connsiteY1-10" fmla="*/ 464024 h 2084046"/>
              <a:gd name="connsiteX2-11" fmla="*/ 626446 w 626447"/>
              <a:gd name="connsiteY2-12" fmla="*/ 2084046 h 2084046"/>
            </a:gdLst>
            <a:ahLst/>
            <a:cxnLst>
              <a:cxn ang="0">
                <a:pos x="connsiteX0-1" y="connsiteY0-2"/>
              </a:cxn>
              <a:cxn ang="0">
                <a:pos x="connsiteX1-3" y="connsiteY1-4"/>
              </a:cxn>
              <a:cxn ang="0">
                <a:pos x="connsiteX2-5" y="connsiteY2-6"/>
              </a:cxn>
            </a:cxnLst>
            <a:rect l="l" t="t" r="r" b="b"/>
            <a:pathLst>
              <a:path w="626447" h="2084046" fill="none">
                <a:moveTo>
                  <a:pt x="0" y="0"/>
                </a:moveTo>
                <a:lnTo>
                  <a:pt x="626447" y="464024"/>
                </a:lnTo>
                <a:cubicBezTo>
                  <a:pt x="626447" y="1220203"/>
                  <a:pt x="626446" y="1327867"/>
                  <a:pt x="626446" y="2084046"/>
                </a:cubicBezTo>
              </a:path>
            </a:pathLst>
          </a:custGeom>
          <a:noFill/>
          <a:ln w="19050" cap="flat" cmpd="sng">
            <a:solidFill>
              <a:srgbClr val="FFB03D"/>
            </a:solidFill>
            <a:prstDash val="dash"/>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015" dirty="0">
              <a:ea typeface="微软雅黑" panose="020B0503020204020204" pitchFamily="34" charset="-122"/>
            </a:endParaRPr>
          </a:p>
        </p:txBody>
      </p:sp>
      <p:sp>
        <p:nvSpPr>
          <p:cNvPr id="35" name="矩形 34"/>
          <p:cNvSpPr/>
          <p:nvPr/>
        </p:nvSpPr>
        <p:spPr>
          <a:xfrm>
            <a:off x="5874699" y="1979026"/>
            <a:ext cx="561678" cy="323159"/>
          </a:xfrm>
          <a:prstGeom prst="rect">
            <a:avLst/>
          </a:prstGeom>
        </p:spPr>
        <p:txBody>
          <a:bodyPr wrap="none" lIns="68573" tIns="34287" rIns="68573" bIns="34287">
            <a:spAutoFit/>
          </a:bodyPr>
          <a:lstStyle/>
          <a:p>
            <a:r>
              <a:rPr lang="zh-CN" altLang="en-US" sz="1650" b="1" dirty="0">
                <a:solidFill>
                  <a:schemeClr val="accent2">
                    <a:lumMod val="50000"/>
                  </a:schemeClr>
                </a:solidFill>
                <a:latin typeface="微软雅黑" panose="020B0503020204020204" pitchFamily="34" charset="-122"/>
                <a:ea typeface="微软雅黑" panose="020B0503020204020204" pitchFamily="34" charset="-122"/>
              </a:rPr>
              <a:t>堡垒</a:t>
            </a:r>
            <a:endParaRPr lang="en-US" altLang="zh-CN" sz="1650" b="1" dirty="0">
              <a:solidFill>
                <a:schemeClr val="accent2">
                  <a:lumMod val="50000"/>
                </a:schemeClr>
              </a:solidFill>
              <a:latin typeface="微软雅黑" panose="020B0503020204020204" pitchFamily="34" charset="-122"/>
              <a:ea typeface="微软雅黑" panose="020B0503020204020204" pitchFamily="34" charset="-122"/>
            </a:endParaRPr>
          </a:p>
        </p:txBody>
      </p:sp>
      <p:sp>
        <p:nvSpPr>
          <p:cNvPr id="36" name="矩形 47"/>
          <p:cNvSpPr>
            <a:spLocks noChangeArrowheads="1"/>
          </p:cNvSpPr>
          <p:nvPr/>
        </p:nvSpPr>
        <p:spPr bwMode="auto">
          <a:xfrm>
            <a:off x="5874385" y="2241550"/>
            <a:ext cx="2581910" cy="48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30000"/>
              </a:lnSpc>
              <a:spcBef>
                <a:spcPct val="0"/>
              </a:spcBef>
              <a:buNone/>
            </a:pPr>
            <a:r>
              <a:rPr lang="zh-CN" altLang="zh-CN" sz="1050" dirty="0">
                <a:solidFill>
                  <a:schemeClr val="accent2">
                    <a:lumMod val="50000"/>
                  </a:schemeClr>
                </a:solidFill>
              </a:rPr>
              <a:t>优化整合各类型国内外知名、综合性、权威的文献服务系统资源与本地资源</a:t>
            </a:r>
            <a:endParaRPr lang="zh-CN" altLang="en-US" sz="1050" dirty="0">
              <a:solidFill>
                <a:schemeClr val="accent2">
                  <a:lumMod val="50000"/>
                </a:schemeClr>
              </a:solidFill>
              <a:sym typeface="微软雅黑" panose="020B0503020204020204" pitchFamily="34" charset="-122"/>
            </a:endParaRPr>
          </a:p>
        </p:txBody>
      </p:sp>
      <p:sp>
        <p:nvSpPr>
          <p:cNvPr id="37" name="Oval 11"/>
          <p:cNvSpPr/>
          <p:nvPr/>
        </p:nvSpPr>
        <p:spPr>
          <a:xfrm>
            <a:off x="3860535" y="1786846"/>
            <a:ext cx="212210" cy="212210"/>
          </a:xfrm>
          <a:prstGeom prst="ellipse">
            <a:avLst/>
          </a:prstGeom>
          <a:solidFill>
            <a:srgbClr val="FF5050"/>
          </a:solid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肘形接點 23"/>
          <p:cNvSpPr>
            <a:spLocks noChangeShapeType="1"/>
          </p:cNvSpPr>
          <p:nvPr/>
        </p:nvSpPr>
        <p:spPr bwMode="auto">
          <a:xfrm rot="5400000" flipH="1" flipV="1">
            <a:off x="4634264" y="685482"/>
            <a:ext cx="527832" cy="1674896"/>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6447"/>
              <a:gd name="connsiteY0-8" fmla="*/ 0 h 2200551"/>
              <a:gd name="connsiteX1-9" fmla="*/ 626447 w 626447"/>
              <a:gd name="connsiteY1-10" fmla="*/ 464024 h 2200551"/>
              <a:gd name="connsiteX2-11" fmla="*/ 622250 w 626447"/>
              <a:gd name="connsiteY2-12" fmla="*/ 2200551 h 2200551"/>
            </a:gdLst>
            <a:ahLst/>
            <a:cxnLst>
              <a:cxn ang="0">
                <a:pos x="connsiteX0-1" y="connsiteY0-2"/>
              </a:cxn>
              <a:cxn ang="0">
                <a:pos x="connsiteX1-3" y="connsiteY1-4"/>
              </a:cxn>
              <a:cxn ang="0">
                <a:pos x="connsiteX2-5" y="connsiteY2-6"/>
              </a:cxn>
            </a:cxnLst>
            <a:rect l="l" t="t" r="r" b="b"/>
            <a:pathLst>
              <a:path w="626447" h="2200551" fill="none">
                <a:moveTo>
                  <a:pt x="0" y="0"/>
                </a:moveTo>
                <a:lnTo>
                  <a:pt x="626447" y="464024"/>
                </a:lnTo>
                <a:cubicBezTo>
                  <a:pt x="626447" y="1220203"/>
                  <a:pt x="622250" y="1444372"/>
                  <a:pt x="622250" y="2200551"/>
                </a:cubicBezTo>
              </a:path>
            </a:pathLst>
          </a:custGeom>
          <a:solidFill>
            <a:srgbClr val="FF5050"/>
          </a:solidFill>
          <a:ln w="19050" cap="flat" cmpd="sng">
            <a:solidFill>
              <a:srgbClr val="FF0000"/>
            </a:solidFill>
            <a:prstDash val="dash"/>
            <a:bevel/>
            <a:headEnd type="oval" w="med" len="med"/>
            <a:tailEnd type="oval" w="med" len="med"/>
          </a:ln>
        </p:spPr>
        <p:txBody>
          <a:bodyPr/>
          <a:lstStyle/>
          <a:p>
            <a:endParaRPr lang="zh-CN" altLang="en-US" sz="1015" dirty="0">
              <a:ea typeface="微软雅黑" panose="020B0503020204020204" pitchFamily="34" charset="-122"/>
            </a:endParaRPr>
          </a:p>
        </p:txBody>
      </p:sp>
      <p:sp>
        <p:nvSpPr>
          <p:cNvPr id="39" name="矩形 38"/>
          <p:cNvSpPr/>
          <p:nvPr/>
        </p:nvSpPr>
        <p:spPr>
          <a:xfrm>
            <a:off x="5895932" y="964432"/>
            <a:ext cx="561678" cy="323159"/>
          </a:xfrm>
          <a:prstGeom prst="rect">
            <a:avLst/>
          </a:prstGeom>
        </p:spPr>
        <p:txBody>
          <a:bodyPr wrap="none" lIns="68573" tIns="34287" rIns="68573" bIns="34287">
            <a:spAutoFit/>
          </a:bodyPr>
          <a:lstStyle/>
          <a:p>
            <a:r>
              <a:rPr lang="zh-CN" altLang="en-US" sz="1650" b="1" dirty="0">
                <a:solidFill>
                  <a:srgbClr val="FF5050"/>
                </a:solidFill>
                <a:latin typeface="微软雅黑" panose="020B0503020204020204" pitchFamily="34" charset="-122"/>
                <a:ea typeface="微软雅黑" panose="020B0503020204020204" pitchFamily="34" charset="-122"/>
              </a:rPr>
              <a:t>目的</a:t>
            </a:r>
            <a:endParaRPr lang="en-US" altLang="zh-CN" sz="1650" b="1" dirty="0">
              <a:solidFill>
                <a:srgbClr val="FF5050"/>
              </a:solidFill>
              <a:latin typeface="微软雅黑" panose="020B0503020204020204" pitchFamily="34" charset="-122"/>
              <a:ea typeface="微软雅黑" panose="020B0503020204020204" pitchFamily="34" charset="-122"/>
            </a:endParaRPr>
          </a:p>
        </p:txBody>
      </p:sp>
      <p:sp>
        <p:nvSpPr>
          <p:cNvPr id="40" name="矩形 47"/>
          <p:cNvSpPr>
            <a:spLocks noChangeArrowheads="1"/>
          </p:cNvSpPr>
          <p:nvPr/>
        </p:nvSpPr>
        <p:spPr bwMode="auto">
          <a:xfrm>
            <a:off x="5895932" y="1227080"/>
            <a:ext cx="2237487" cy="25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nSpc>
                <a:spcPct val="130000"/>
              </a:lnSpc>
              <a:spcBef>
                <a:spcPct val="0"/>
              </a:spcBef>
              <a:buNone/>
            </a:pPr>
            <a:r>
              <a:rPr lang="zh-CN" altLang="en-US" sz="1050" dirty="0">
                <a:solidFill>
                  <a:srgbClr val="FF5050"/>
                </a:solidFill>
                <a:sym typeface="微软雅黑" panose="020B0503020204020204" pitchFamily="34" charset="-122"/>
              </a:rPr>
              <a:t>知识服务为最终目的</a:t>
            </a:r>
          </a:p>
        </p:txBody>
      </p:sp>
      <p:sp>
        <p:nvSpPr>
          <p:cNvPr id="32" name="圆角矩形 3"/>
          <p:cNvSpPr/>
          <p:nvPr/>
        </p:nvSpPr>
        <p:spPr>
          <a:xfrm>
            <a:off x="2522221" y="339091"/>
            <a:ext cx="4099559" cy="494625"/>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6C407D"/>
                </a:solidFill>
                <a:latin typeface="微软雅黑" panose="020B0503020204020204" pitchFamily="34" charset="-122"/>
                <a:ea typeface="微软雅黑" panose="020B0503020204020204" pitchFamily="34" charset="-122"/>
                <a:sym typeface="微软雅黑" panose="020B0503020204020204" pitchFamily="34" charset="-122"/>
              </a:rPr>
              <a:t>发现服务</a:t>
            </a:r>
            <a:endParaRPr lang="zh-CN" altLang="en-US" sz="1800" b="1" dirty="0">
              <a:solidFill>
                <a:srgbClr val="6C407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34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
                                        <p:tgtEl>
                                          <p:spTgt spid="7"/>
                                        </p:tgtEl>
                                        <p:attrNameLst>
                                          <p:attrName>ppt_y</p:attrName>
                                        </p:attrNameLst>
                                      </p:cBhvr>
                                      <p:tavLst>
                                        <p:tav tm="0">
                                          <p:val>
                                            <p:strVal val="#ppt_y-#ppt_h*1.125000"/>
                                          </p:val>
                                        </p:tav>
                                        <p:tav tm="100000">
                                          <p:val>
                                            <p:strVal val="#ppt_y"/>
                                          </p:val>
                                        </p:tav>
                                      </p:tavLst>
                                    </p:anim>
                                    <p:animEffect transition="in" filter="wipe(down)">
                                      <p:cBhvr>
                                        <p:cTn id="8" dur="300"/>
                                        <p:tgtEl>
                                          <p:spTgt spid="7"/>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300"/>
                                        <p:tgtEl>
                                          <p:spTgt spid="8"/>
                                        </p:tgtEl>
                                        <p:attrNameLst>
                                          <p:attrName>ppt_y</p:attrName>
                                        </p:attrNameLst>
                                      </p:cBhvr>
                                      <p:tavLst>
                                        <p:tav tm="0">
                                          <p:val>
                                            <p:strVal val="#ppt_y-#ppt_h*1.125000"/>
                                          </p:val>
                                        </p:tav>
                                        <p:tav tm="100000">
                                          <p:val>
                                            <p:strVal val="#ppt_y"/>
                                          </p:val>
                                        </p:tav>
                                      </p:tavLst>
                                    </p:anim>
                                    <p:animEffect transition="in" filter="wipe(down)">
                                      <p:cBhvr>
                                        <p:cTn id="12" dur="300"/>
                                        <p:tgtEl>
                                          <p:spTgt spid="8"/>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50" fill="hold"/>
                                        <p:tgtEl>
                                          <p:spTgt spid="15"/>
                                        </p:tgtEl>
                                        <p:attrNameLst>
                                          <p:attrName>ppt_x</p:attrName>
                                        </p:attrNameLst>
                                      </p:cBhvr>
                                      <p:tavLst>
                                        <p:tav tm="0">
                                          <p:val>
                                            <p:strVal val="#ppt_x"/>
                                          </p:val>
                                        </p:tav>
                                        <p:tav tm="100000">
                                          <p:val>
                                            <p:strVal val="#ppt_x"/>
                                          </p:val>
                                        </p:tav>
                                      </p:tavLst>
                                    </p:anim>
                                    <p:anim calcmode="lin" valueType="num">
                                      <p:cBhvr additive="base">
                                        <p:cTn id="16" dur="250" fill="hold"/>
                                        <p:tgtEl>
                                          <p:spTgt spid="15"/>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25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par>
                          <p:cTn id="26" fill="hold">
                            <p:stCondLst>
                              <p:cond delay="500"/>
                            </p:stCondLst>
                            <p:childTnLst>
                              <p:par>
                                <p:cTn id="27" presetID="12" presetClass="entr" presetSubtype="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300"/>
                                        <p:tgtEl>
                                          <p:spTgt spid="6"/>
                                        </p:tgtEl>
                                        <p:attrNameLst>
                                          <p:attrName>ppt_y</p:attrName>
                                        </p:attrNameLst>
                                      </p:cBhvr>
                                      <p:tavLst>
                                        <p:tav tm="0">
                                          <p:val>
                                            <p:strVal val="#ppt_y-#ppt_h*1.125000"/>
                                          </p:val>
                                        </p:tav>
                                        <p:tav tm="100000">
                                          <p:val>
                                            <p:strVal val="#ppt_y"/>
                                          </p:val>
                                        </p:tav>
                                      </p:tavLst>
                                    </p:anim>
                                    <p:animEffect transition="in" filter="wipe(down)">
                                      <p:cBhvr>
                                        <p:cTn id="30" dur="300"/>
                                        <p:tgtEl>
                                          <p:spTgt spid="6"/>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300"/>
                                        <p:tgtEl>
                                          <p:spTgt spid="16"/>
                                        </p:tgtEl>
                                        <p:attrNameLst>
                                          <p:attrName>ppt_y</p:attrName>
                                        </p:attrNameLst>
                                      </p:cBhvr>
                                      <p:tavLst>
                                        <p:tav tm="0">
                                          <p:val>
                                            <p:strVal val="#ppt_y-#ppt_h*1.125000"/>
                                          </p:val>
                                        </p:tav>
                                        <p:tav tm="100000">
                                          <p:val>
                                            <p:strVal val="#ppt_y"/>
                                          </p:val>
                                        </p:tav>
                                      </p:tavLst>
                                    </p:anim>
                                    <p:animEffect transition="in" filter="wipe(down)">
                                      <p:cBhvr>
                                        <p:cTn id="34" dur="300"/>
                                        <p:tgtEl>
                                          <p:spTgt spid="16"/>
                                        </p:tgtEl>
                                      </p:cBhvr>
                                    </p:animEffect>
                                  </p:childTnLst>
                                </p:cTn>
                              </p:par>
                            </p:childTnLst>
                          </p:cTn>
                        </p:par>
                        <p:par>
                          <p:cTn id="35" fill="hold">
                            <p:stCondLst>
                              <p:cond delay="1000"/>
                            </p:stCondLst>
                            <p:childTnLst>
                              <p:par>
                                <p:cTn id="36" presetID="2" presetClass="entr" presetSubtype="4"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250" fill="hold"/>
                                        <p:tgtEl>
                                          <p:spTgt spid="17"/>
                                        </p:tgtEl>
                                        <p:attrNameLst>
                                          <p:attrName>ppt_x</p:attrName>
                                        </p:attrNameLst>
                                      </p:cBhvr>
                                      <p:tavLst>
                                        <p:tav tm="0">
                                          <p:val>
                                            <p:strVal val="#ppt_x"/>
                                          </p:val>
                                        </p:tav>
                                        <p:tav tm="100000">
                                          <p:val>
                                            <p:strVal val="#ppt_x"/>
                                          </p:val>
                                        </p:tav>
                                      </p:tavLst>
                                    </p:anim>
                                    <p:anim calcmode="lin" valueType="num">
                                      <p:cBhvr additive="base">
                                        <p:cTn id="39" dur="250" fill="hold"/>
                                        <p:tgtEl>
                                          <p:spTgt spid="17"/>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350"/>
                                        <p:tgtEl>
                                          <p:spTgt spid="1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par>
                          <p:cTn id="50" fill="hold">
                            <p:stCondLst>
                              <p:cond delay="2000"/>
                            </p:stCondLst>
                            <p:childTnLst>
                              <p:par>
                                <p:cTn id="51" presetID="12" presetClass="entr" presetSubtype="1"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300"/>
                                        <p:tgtEl>
                                          <p:spTgt spid="5"/>
                                        </p:tgtEl>
                                        <p:attrNameLst>
                                          <p:attrName>ppt_y</p:attrName>
                                        </p:attrNameLst>
                                      </p:cBhvr>
                                      <p:tavLst>
                                        <p:tav tm="0">
                                          <p:val>
                                            <p:strVal val="#ppt_y-#ppt_h*1.125000"/>
                                          </p:val>
                                        </p:tav>
                                        <p:tav tm="100000">
                                          <p:val>
                                            <p:strVal val="#ppt_y"/>
                                          </p:val>
                                        </p:tav>
                                      </p:tavLst>
                                    </p:anim>
                                    <p:animEffect transition="in" filter="wipe(down)">
                                      <p:cBhvr>
                                        <p:cTn id="54" dur="300"/>
                                        <p:tgtEl>
                                          <p:spTgt spid="5"/>
                                        </p:tgtEl>
                                      </p:cBhvr>
                                    </p:animEffect>
                                  </p:childTnLst>
                                </p:cTn>
                              </p:par>
                              <p:par>
                                <p:cTn id="55" presetID="12" presetClass="entr" presetSubtype="1"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300"/>
                                        <p:tgtEl>
                                          <p:spTgt spid="21"/>
                                        </p:tgtEl>
                                        <p:attrNameLst>
                                          <p:attrName>ppt_y</p:attrName>
                                        </p:attrNameLst>
                                      </p:cBhvr>
                                      <p:tavLst>
                                        <p:tav tm="0">
                                          <p:val>
                                            <p:strVal val="#ppt_y-#ppt_h*1.125000"/>
                                          </p:val>
                                        </p:tav>
                                        <p:tav tm="100000">
                                          <p:val>
                                            <p:strVal val="#ppt_y"/>
                                          </p:val>
                                        </p:tav>
                                      </p:tavLst>
                                    </p:anim>
                                    <p:animEffect transition="in" filter="wipe(down)">
                                      <p:cBhvr>
                                        <p:cTn id="58" dur="300"/>
                                        <p:tgtEl>
                                          <p:spTgt spid="21"/>
                                        </p:tgtEl>
                                      </p:cBhvr>
                                    </p:animEffect>
                                  </p:childTnLst>
                                </p:cTn>
                              </p:par>
                            </p:childTnLst>
                          </p:cTn>
                        </p:par>
                        <p:par>
                          <p:cTn id="59" fill="hold">
                            <p:stCondLst>
                              <p:cond delay="2500"/>
                            </p:stCondLst>
                            <p:childTnLst>
                              <p:par>
                                <p:cTn id="60" presetID="2" presetClass="entr" presetSubtype="4" fill="hold" grpId="0" nodeType="after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250" fill="hold"/>
                                        <p:tgtEl>
                                          <p:spTgt spid="33"/>
                                        </p:tgtEl>
                                        <p:attrNameLst>
                                          <p:attrName>ppt_x</p:attrName>
                                        </p:attrNameLst>
                                      </p:cBhvr>
                                      <p:tavLst>
                                        <p:tav tm="0">
                                          <p:val>
                                            <p:strVal val="#ppt_x"/>
                                          </p:val>
                                        </p:tav>
                                        <p:tav tm="100000">
                                          <p:val>
                                            <p:strVal val="#ppt_x"/>
                                          </p:val>
                                        </p:tav>
                                      </p:tavLst>
                                    </p:anim>
                                    <p:anim calcmode="lin" valueType="num">
                                      <p:cBhvr additive="base">
                                        <p:cTn id="63" dur="250" fill="hold"/>
                                        <p:tgtEl>
                                          <p:spTgt spid="33"/>
                                        </p:tgtEl>
                                        <p:attrNameLst>
                                          <p:attrName>ppt_y</p:attrName>
                                        </p:attrNameLst>
                                      </p:cBhvr>
                                      <p:tavLst>
                                        <p:tav tm="0">
                                          <p:val>
                                            <p:strVal val="1+#ppt_h/2"/>
                                          </p:val>
                                        </p:tav>
                                        <p:tav tm="100000">
                                          <p:val>
                                            <p:strVal val="#ppt_y"/>
                                          </p:val>
                                        </p:tav>
                                      </p:tavLst>
                                    </p:anim>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450"/>
                                        <p:tgtEl>
                                          <p:spTgt spid="34"/>
                                        </p:tgtEl>
                                      </p:cBhvr>
                                    </p:animEffect>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500"/>
                                        <p:tgtEl>
                                          <p:spTgt spid="35"/>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par>
                          <p:cTn id="75" fill="hold">
                            <p:stCondLst>
                              <p:cond delay="4000"/>
                            </p:stCondLst>
                            <p:childTnLst>
                              <p:par>
                                <p:cTn id="76" presetID="12" presetClass="entr" presetSubtype="1"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300"/>
                                        <p:tgtEl>
                                          <p:spTgt spid="4"/>
                                        </p:tgtEl>
                                        <p:attrNameLst>
                                          <p:attrName>ppt_y</p:attrName>
                                        </p:attrNameLst>
                                      </p:cBhvr>
                                      <p:tavLst>
                                        <p:tav tm="0">
                                          <p:val>
                                            <p:strVal val="#ppt_y-#ppt_h*1.125000"/>
                                          </p:val>
                                        </p:tav>
                                        <p:tav tm="100000">
                                          <p:val>
                                            <p:strVal val="#ppt_y"/>
                                          </p:val>
                                        </p:tav>
                                      </p:tavLst>
                                    </p:anim>
                                    <p:animEffect transition="in" filter="wipe(down)">
                                      <p:cBhvr>
                                        <p:cTn id="79" dur="300"/>
                                        <p:tgtEl>
                                          <p:spTgt spid="4"/>
                                        </p:tgtEl>
                                      </p:cBhvr>
                                    </p:animEffect>
                                  </p:childTnLst>
                                </p:cTn>
                              </p:par>
                              <p:par>
                                <p:cTn id="80" presetID="12" presetClass="entr" presetSubtype="1"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300"/>
                                        <p:tgtEl>
                                          <p:spTgt spid="22"/>
                                        </p:tgtEl>
                                        <p:attrNameLst>
                                          <p:attrName>ppt_y</p:attrName>
                                        </p:attrNameLst>
                                      </p:cBhvr>
                                      <p:tavLst>
                                        <p:tav tm="0">
                                          <p:val>
                                            <p:strVal val="#ppt_y-#ppt_h*1.125000"/>
                                          </p:val>
                                        </p:tav>
                                        <p:tav tm="100000">
                                          <p:val>
                                            <p:strVal val="#ppt_y"/>
                                          </p:val>
                                        </p:tav>
                                      </p:tavLst>
                                    </p:anim>
                                    <p:animEffect transition="in" filter="wipe(down)">
                                      <p:cBhvr>
                                        <p:cTn id="83" dur="300"/>
                                        <p:tgtEl>
                                          <p:spTgt spid="22"/>
                                        </p:tgtEl>
                                      </p:cBhvr>
                                    </p:animEffect>
                                  </p:childTnLst>
                                </p:cTn>
                              </p:par>
                            </p:childTnLst>
                          </p:cTn>
                        </p:par>
                        <p:par>
                          <p:cTn id="84" fill="hold">
                            <p:stCondLst>
                              <p:cond delay="4500"/>
                            </p:stCondLst>
                            <p:childTnLst>
                              <p:par>
                                <p:cTn id="85" presetID="2" presetClass="entr" presetSubtype="4" fill="hold" grpId="0" nodeType="after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additive="base">
                                        <p:cTn id="87" dur="250" fill="hold"/>
                                        <p:tgtEl>
                                          <p:spTgt spid="37"/>
                                        </p:tgtEl>
                                        <p:attrNameLst>
                                          <p:attrName>ppt_x</p:attrName>
                                        </p:attrNameLst>
                                      </p:cBhvr>
                                      <p:tavLst>
                                        <p:tav tm="0">
                                          <p:val>
                                            <p:strVal val="#ppt_x"/>
                                          </p:val>
                                        </p:tav>
                                        <p:tav tm="100000">
                                          <p:val>
                                            <p:strVal val="#ppt_x"/>
                                          </p:val>
                                        </p:tav>
                                      </p:tavLst>
                                    </p:anim>
                                    <p:anim calcmode="lin" valueType="num">
                                      <p:cBhvr additive="base">
                                        <p:cTn id="88" dur="250" fill="hold"/>
                                        <p:tgtEl>
                                          <p:spTgt spid="37"/>
                                        </p:tgtEl>
                                        <p:attrNameLst>
                                          <p:attrName>ppt_y</p:attrName>
                                        </p:attrNameLst>
                                      </p:cBhvr>
                                      <p:tavLst>
                                        <p:tav tm="0">
                                          <p:val>
                                            <p:strVal val="1+#ppt_h/2"/>
                                          </p:val>
                                        </p:tav>
                                        <p:tav tm="100000">
                                          <p:val>
                                            <p:strVal val="#ppt_y"/>
                                          </p:val>
                                        </p:tav>
                                      </p:tavLst>
                                    </p:anim>
                                  </p:childTnLst>
                                </p:cTn>
                              </p:par>
                            </p:childTnLst>
                          </p:cTn>
                        </p:par>
                        <p:par>
                          <p:cTn id="89" fill="hold">
                            <p:stCondLst>
                              <p:cond delay="5000"/>
                            </p:stCondLst>
                            <p:childTnLst>
                              <p:par>
                                <p:cTn id="90" presetID="22" presetClass="entr" presetSubtype="8" fill="hold" grpId="0" nodeType="after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wipe(left)">
                                      <p:cBhvr>
                                        <p:cTn id="92" dur="500"/>
                                        <p:tgtEl>
                                          <p:spTgt spid="38"/>
                                        </p:tgtEl>
                                      </p:cBhvr>
                                    </p:animEffect>
                                  </p:childTnLst>
                                </p:cTn>
                              </p:par>
                            </p:childTnLst>
                          </p:cTn>
                        </p:par>
                        <p:par>
                          <p:cTn id="93" fill="hold">
                            <p:stCondLst>
                              <p:cond delay="5500"/>
                            </p:stCondLst>
                            <p:childTnLst>
                              <p:par>
                                <p:cTn id="94" presetID="22" presetClass="entr" presetSubtype="8" fill="hold" grpId="0" nodeType="after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wipe(left)">
                                      <p:cBhvr>
                                        <p:cTn id="96" dur="500"/>
                                        <p:tgtEl>
                                          <p:spTgt spid="39"/>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wipe(left)">
                                      <p:cBhvr>
                                        <p:cTn id="9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15" grpId="0" animBg="1"/>
      <p:bldP spid="26" grpId="0"/>
      <p:bldP spid="27" grpId="0"/>
      <p:bldP spid="16" grpId="0"/>
      <p:bldP spid="17" grpId="0" animBg="1"/>
      <p:bldP spid="19" grpId="0"/>
      <p:bldP spid="20" grpId="0"/>
      <p:bldP spid="21" grpId="0"/>
      <p:bldP spid="22" grpId="0"/>
      <p:bldP spid="33" grpId="0" animBg="1"/>
      <p:bldP spid="34" grpId="0" animBg="1"/>
      <p:bldP spid="35" grpId="0"/>
      <p:bldP spid="36" grpId="0"/>
      <p:bldP spid="37" grpId="0" animBg="1"/>
      <p:bldP spid="38" grpId="0" animBg="1"/>
      <p:bldP spid="39" grpId="0"/>
      <p:bldP spid="4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295297" y="1245206"/>
            <a:ext cx="1350257" cy="1350258"/>
            <a:chOff x="2380201" y="1546167"/>
            <a:chExt cx="1800343" cy="1800344"/>
          </a:xfrm>
        </p:grpSpPr>
        <p:sp>
          <p:nvSpPr>
            <p:cNvPr id="5" name="菱形 4"/>
            <p:cNvSpPr/>
            <p:nvPr>
              <p:custDataLst>
                <p:tags r:id="rId4"/>
              </p:custDataLst>
            </p:nvPr>
          </p:nvSpPr>
          <p:spPr>
            <a:xfrm>
              <a:off x="2380201" y="1546167"/>
              <a:ext cx="1800343" cy="1800344"/>
            </a:xfrm>
            <a:prstGeom prst="diamond">
              <a:avLst/>
            </a:pr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68580" tIns="34290" rIns="68580" bIns="34290" numCol="1" anchor="t" anchorCtr="0" compatLnSpc="1"/>
            <a:lstStyle/>
            <a:p>
              <a:endParaRPr lang="zh-CN" altLang="en-US" sz="1800">
                <a:solidFill>
                  <a:prstClr val="black"/>
                </a:solidFill>
                <a:latin typeface="造字工房悦黑体验版细体" pitchFamily="50" charset="-122"/>
                <a:ea typeface="造字工房悦黑体验版细体" pitchFamily="50" charset="-122"/>
              </a:endParaRPr>
            </a:p>
          </p:txBody>
        </p:sp>
        <p:sp>
          <p:nvSpPr>
            <p:cNvPr id="6" name="菱形 5"/>
            <p:cNvSpPr/>
            <p:nvPr>
              <p:custDataLst>
                <p:tags r:id="rId5"/>
              </p:custDataLst>
            </p:nvPr>
          </p:nvSpPr>
          <p:spPr>
            <a:xfrm>
              <a:off x="2668216" y="1834183"/>
              <a:ext cx="1223439" cy="1223439"/>
            </a:xfrm>
            <a:prstGeom prst="diamond">
              <a:avLst/>
            </a:prstGeom>
            <a:solidFill>
              <a:srgbClr val="FF9A05"/>
            </a:solidFill>
            <a:ln>
              <a:noFill/>
            </a:ln>
            <a:effectLst>
              <a:innerShdw blurRad="63500" dist="254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000">
                  <a:solidFill>
                    <a:srgbClr val="FFFFFF"/>
                  </a:solidFill>
                  <a:latin typeface="造字工房悦黑体验版细体" pitchFamily="50" charset="-122"/>
                  <a:ea typeface="造字工房悦黑体验版细体" pitchFamily="50" charset="-122"/>
                </a:rPr>
                <a:t>谢</a:t>
              </a:r>
            </a:p>
          </p:txBody>
        </p:sp>
      </p:grpSp>
      <p:grpSp>
        <p:nvGrpSpPr>
          <p:cNvPr id="7" name="组合 6"/>
          <p:cNvGrpSpPr/>
          <p:nvPr/>
        </p:nvGrpSpPr>
        <p:grpSpPr>
          <a:xfrm>
            <a:off x="4706039" y="1245206"/>
            <a:ext cx="1348622" cy="1350258"/>
            <a:chOff x="4261190" y="1546167"/>
            <a:chExt cx="1798163" cy="1800344"/>
          </a:xfrm>
        </p:grpSpPr>
        <p:sp>
          <p:nvSpPr>
            <p:cNvPr id="8" name="菱形 7"/>
            <p:cNvSpPr/>
            <p:nvPr>
              <p:custDataLst>
                <p:tags r:id="rId2"/>
              </p:custDataLst>
            </p:nvPr>
          </p:nvSpPr>
          <p:spPr>
            <a:xfrm>
              <a:off x="4261190" y="1546167"/>
              <a:ext cx="1798163" cy="1800344"/>
            </a:xfrm>
            <a:prstGeom prst="diamond">
              <a:avLst/>
            </a:pr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68580" tIns="34290" rIns="68580" bIns="34290" numCol="1" anchor="t" anchorCtr="0" compatLnSpc="1"/>
            <a:lstStyle/>
            <a:p>
              <a:endParaRPr lang="zh-CN" altLang="en-US" sz="1800">
                <a:solidFill>
                  <a:prstClr val="black"/>
                </a:solidFill>
                <a:latin typeface="造字工房悦黑体验版细体" pitchFamily="50" charset="-122"/>
                <a:ea typeface="造字工房悦黑体验版细体" pitchFamily="50" charset="-122"/>
              </a:endParaRPr>
            </a:p>
          </p:txBody>
        </p:sp>
        <p:sp>
          <p:nvSpPr>
            <p:cNvPr id="9" name="菱形 8"/>
            <p:cNvSpPr/>
            <p:nvPr>
              <p:custDataLst>
                <p:tags r:id="rId3"/>
              </p:custDataLst>
            </p:nvPr>
          </p:nvSpPr>
          <p:spPr>
            <a:xfrm>
              <a:off x="4548548" y="1834183"/>
              <a:ext cx="1223439" cy="1223439"/>
            </a:xfrm>
            <a:prstGeom prst="diamond">
              <a:avLst/>
            </a:prstGeom>
            <a:solidFill>
              <a:srgbClr val="02B3C1"/>
            </a:solidFill>
            <a:ln>
              <a:noFill/>
            </a:ln>
            <a:effectLst>
              <a:innerShdw blurRad="63500" dist="254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000">
                  <a:solidFill>
                    <a:srgbClr val="FFFFFF"/>
                  </a:solidFill>
                  <a:latin typeface="造字工房悦黑体验版细体" pitchFamily="50" charset="-122"/>
                  <a:ea typeface="造字工房悦黑体验版细体" pitchFamily="50" charset="-122"/>
                </a:rPr>
                <a:t>谢</a:t>
              </a:r>
            </a:p>
          </p:txBody>
        </p:sp>
      </p:grpSp>
      <p:grpSp>
        <p:nvGrpSpPr>
          <p:cNvPr id="18" name="组合 17"/>
          <p:cNvGrpSpPr/>
          <p:nvPr/>
        </p:nvGrpSpPr>
        <p:grpSpPr>
          <a:xfrm>
            <a:off x="2828841" y="3080267"/>
            <a:ext cx="1231276" cy="34289"/>
            <a:chOff x="3060700" y="4724400"/>
            <a:chExt cx="5955507" cy="31432"/>
          </a:xfrm>
        </p:grpSpPr>
        <p:cxnSp>
          <p:nvCxnSpPr>
            <p:cNvPr id="19" name="直接连接符 18"/>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5196994" y="3066217"/>
            <a:ext cx="1231276" cy="34289"/>
            <a:chOff x="3060700" y="4724400"/>
            <a:chExt cx="5955507" cy="31432"/>
          </a:xfrm>
        </p:grpSpPr>
        <p:cxnSp>
          <p:nvCxnSpPr>
            <p:cNvPr id="22" name="直接连接符 21"/>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Group 4"/>
          <p:cNvGrpSpPr>
            <a:grpSpLocks noChangeAspect="1"/>
          </p:cNvGrpSpPr>
          <p:nvPr/>
        </p:nvGrpSpPr>
        <p:grpSpPr bwMode="auto">
          <a:xfrm>
            <a:off x="107361" y="3788930"/>
            <a:ext cx="1653284" cy="1102190"/>
            <a:chOff x="2637" y="1359"/>
            <a:chExt cx="2406" cy="1604"/>
          </a:xfrm>
          <a:solidFill>
            <a:schemeClr val="tx1">
              <a:lumMod val="65000"/>
              <a:lumOff val="35000"/>
            </a:schemeClr>
          </a:solidFill>
        </p:grpSpPr>
        <p:grpSp>
          <p:nvGrpSpPr>
            <p:cNvPr id="26" name="Group 205"/>
            <p:cNvGrpSpPr/>
            <p:nvPr/>
          </p:nvGrpSpPr>
          <p:grpSpPr bwMode="auto">
            <a:xfrm>
              <a:off x="3459" y="1364"/>
              <a:ext cx="905" cy="1564"/>
              <a:chOff x="3459" y="1364"/>
              <a:chExt cx="905" cy="1564"/>
            </a:xfrm>
            <a:grpFill/>
          </p:grpSpPr>
          <p:sp>
            <p:nvSpPr>
              <p:cNvPr id="57" name="Freeform 5"/>
              <p:cNvSpPr>
                <a:spLocks noEditPoints="1"/>
              </p:cNvSpPr>
              <p:nvPr/>
            </p:nvSpPr>
            <p:spPr bwMode="auto">
              <a:xfrm>
                <a:off x="3932" y="1470"/>
                <a:ext cx="12" cy="12"/>
              </a:xfrm>
              <a:custGeom>
                <a:avLst/>
                <a:gdLst>
                  <a:gd name="T0" fmla="*/ 5 w 5"/>
                  <a:gd name="T1" fmla="*/ 3 h 5"/>
                  <a:gd name="T2" fmla="*/ 4 w 5"/>
                  <a:gd name="T3" fmla="*/ 3 h 5"/>
                  <a:gd name="T4" fmla="*/ 4 w 5"/>
                  <a:gd name="T5" fmla="*/ 2 h 5"/>
                  <a:gd name="T6" fmla="*/ 5 w 5"/>
                  <a:gd name="T7" fmla="*/ 2 h 5"/>
                  <a:gd name="T8" fmla="*/ 5 w 5"/>
                  <a:gd name="T9" fmla="*/ 2 h 5"/>
                  <a:gd name="T10" fmla="*/ 5 w 5"/>
                  <a:gd name="T11" fmla="*/ 1 h 5"/>
                  <a:gd name="T12" fmla="*/ 4 w 5"/>
                  <a:gd name="T13" fmla="*/ 1 h 5"/>
                  <a:gd name="T14" fmla="*/ 4 w 5"/>
                  <a:gd name="T15" fmla="*/ 1 h 5"/>
                  <a:gd name="T16" fmla="*/ 4 w 5"/>
                  <a:gd name="T17" fmla="*/ 1 h 5"/>
                  <a:gd name="T18" fmla="*/ 4 w 5"/>
                  <a:gd name="T19" fmla="*/ 1 h 5"/>
                  <a:gd name="T20" fmla="*/ 4 w 5"/>
                  <a:gd name="T21" fmla="*/ 0 h 5"/>
                  <a:gd name="T22" fmla="*/ 3 w 5"/>
                  <a:gd name="T23" fmla="*/ 0 h 5"/>
                  <a:gd name="T24" fmla="*/ 3 w 5"/>
                  <a:gd name="T25" fmla="*/ 0 h 5"/>
                  <a:gd name="T26" fmla="*/ 3 w 5"/>
                  <a:gd name="T27" fmla="*/ 1 h 5"/>
                  <a:gd name="T28" fmla="*/ 2 w 5"/>
                  <a:gd name="T29" fmla="*/ 1 h 5"/>
                  <a:gd name="T30" fmla="*/ 2 w 5"/>
                  <a:gd name="T31" fmla="*/ 0 h 5"/>
                  <a:gd name="T32" fmla="*/ 2 w 5"/>
                  <a:gd name="T33" fmla="*/ 0 h 5"/>
                  <a:gd name="T34" fmla="*/ 1 w 5"/>
                  <a:gd name="T35" fmla="*/ 0 h 5"/>
                  <a:gd name="T36" fmla="*/ 1 w 5"/>
                  <a:gd name="T37" fmla="*/ 1 h 5"/>
                  <a:gd name="T38" fmla="*/ 1 w 5"/>
                  <a:gd name="T39" fmla="*/ 1 h 5"/>
                  <a:gd name="T40" fmla="*/ 1 w 5"/>
                  <a:gd name="T41" fmla="*/ 1 h 5"/>
                  <a:gd name="T42" fmla="*/ 1 w 5"/>
                  <a:gd name="T43" fmla="*/ 1 h 5"/>
                  <a:gd name="T44" fmla="*/ 0 w 5"/>
                  <a:gd name="T45" fmla="*/ 1 h 5"/>
                  <a:gd name="T46" fmla="*/ 0 w 5"/>
                  <a:gd name="T47" fmla="*/ 2 h 5"/>
                  <a:gd name="T48" fmla="*/ 0 w 5"/>
                  <a:gd name="T49" fmla="*/ 2 h 5"/>
                  <a:gd name="T50" fmla="*/ 1 w 5"/>
                  <a:gd name="T51" fmla="*/ 2 h 5"/>
                  <a:gd name="T52" fmla="*/ 1 w 5"/>
                  <a:gd name="T53" fmla="*/ 3 h 5"/>
                  <a:gd name="T54" fmla="*/ 0 w 5"/>
                  <a:gd name="T55" fmla="*/ 3 h 5"/>
                  <a:gd name="T56" fmla="*/ 0 w 5"/>
                  <a:gd name="T57" fmla="*/ 3 h 5"/>
                  <a:gd name="T58" fmla="*/ 0 w 5"/>
                  <a:gd name="T59" fmla="*/ 4 h 5"/>
                  <a:gd name="T60" fmla="*/ 1 w 5"/>
                  <a:gd name="T61" fmla="*/ 4 h 5"/>
                  <a:gd name="T62" fmla="*/ 1 w 5"/>
                  <a:gd name="T63" fmla="*/ 4 h 5"/>
                  <a:gd name="T64" fmla="*/ 1 w 5"/>
                  <a:gd name="T65" fmla="*/ 4 h 5"/>
                  <a:gd name="T66" fmla="*/ 1 w 5"/>
                  <a:gd name="T67" fmla="*/ 4 h 5"/>
                  <a:gd name="T68" fmla="*/ 1 w 5"/>
                  <a:gd name="T69" fmla="*/ 5 h 5"/>
                  <a:gd name="T70" fmla="*/ 2 w 5"/>
                  <a:gd name="T71" fmla="*/ 5 h 5"/>
                  <a:gd name="T72" fmla="*/ 2 w 5"/>
                  <a:gd name="T73" fmla="*/ 5 h 5"/>
                  <a:gd name="T74" fmla="*/ 2 w 5"/>
                  <a:gd name="T75" fmla="*/ 4 h 5"/>
                  <a:gd name="T76" fmla="*/ 3 w 5"/>
                  <a:gd name="T77" fmla="*/ 4 h 5"/>
                  <a:gd name="T78" fmla="*/ 3 w 5"/>
                  <a:gd name="T79" fmla="*/ 5 h 5"/>
                  <a:gd name="T80" fmla="*/ 3 w 5"/>
                  <a:gd name="T81" fmla="*/ 5 h 5"/>
                  <a:gd name="T82" fmla="*/ 4 w 5"/>
                  <a:gd name="T83" fmla="*/ 5 h 5"/>
                  <a:gd name="T84" fmla="*/ 4 w 5"/>
                  <a:gd name="T85" fmla="*/ 4 h 5"/>
                  <a:gd name="T86" fmla="*/ 4 w 5"/>
                  <a:gd name="T87" fmla="*/ 4 h 5"/>
                  <a:gd name="T88" fmla="*/ 4 w 5"/>
                  <a:gd name="T89" fmla="*/ 4 h 5"/>
                  <a:gd name="T90" fmla="*/ 4 w 5"/>
                  <a:gd name="T91" fmla="*/ 4 h 5"/>
                  <a:gd name="T92" fmla="*/ 5 w 5"/>
                  <a:gd name="T93" fmla="*/ 4 h 5"/>
                  <a:gd name="T94" fmla="*/ 5 w 5"/>
                  <a:gd name="T95" fmla="*/ 3 h 5"/>
                  <a:gd name="T96" fmla="*/ 5 w 5"/>
                  <a:gd name="T97" fmla="*/ 3 h 5"/>
                  <a:gd name="T98" fmla="*/ 3 w 5"/>
                  <a:gd name="T99" fmla="*/ 3 h 5"/>
                  <a:gd name="T100" fmla="*/ 2 w 5"/>
                  <a:gd name="T101" fmla="*/ 3 h 5"/>
                  <a:gd name="T102" fmla="*/ 2 w 5"/>
                  <a:gd name="T103" fmla="*/ 2 h 5"/>
                  <a:gd name="T104" fmla="*/ 3 w 5"/>
                  <a:gd name="T105" fmla="*/ 2 h 5"/>
                  <a:gd name="T106" fmla="*/ 3 w 5"/>
                  <a:gd name="T10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 h="5">
                    <a:moveTo>
                      <a:pt x="5" y="3"/>
                    </a:moveTo>
                    <a:cubicBezTo>
                      <a:pt x="4" y="3"/>
                      <a:pt x="4" y="3"/>
                      <a:pt x="4" y="3"/>
                    </a:cubicBezTo>
                    <a:cubicBezTo>
                      <a:pt x="4" y="2"/>
                      <a:pt x="4" y="2"/>
                      <a:pt x="4" y="2"/>
                    </a:cubicBezTo>
                    <a:cubicBezTo>
                      <a:pt x="5" y="2"/>
                      <a:pt x="5" y="2"/>
                      <a:pt x="5" y="2"/>
                    </a:cubicBezTo>
                    <a:cubicBezTo>
                      <a:pt x="5" y="2"/>
                      <a:pt x="5" y="2"/>
                      <a:pt x="5" y="2"/>
                    </a:cubicBezTo>
                    <a:cubicBezTo>
                      <a:pt x="5" y="1"/>
                      <a:pt x="5" y="1"/>
                      <a:pt x="5" y="1"/>
                    </a:cubicBezTo>
                    <a:cubicBezTo>
                      <a:pt x="5" y="1"/>
                      <a:pt x="4" y="1"/>
                      <a:pt x="4" y="1"/>
                    </a:cubicBezTo>
                    <a:cubicBezTo>
                      <a:pt x="4" y="1"/>
                      <a:pt x="4" y="1"/>
                      <a:pt x="4" y="1"/>
                    </a:cubicBezTo>
                    <a:cubicBezTo>
                      <a:pt x="4" y="1"/>
                      <a:pt x="4" y="1"/>
                      <a:pt x="4" y="1"/>
                    </a:cubicBezTo>
                    <a:cubicBezTo>
                      <a:pt x="4" y="1"/>
                      <a:pt x="4" y="1"/>
                      <a:pt x="4" y="1"/>
                    </a:cubicBezTo>
                    <a:cubicBezTo>
                      <a:pt x="4" y="0"/>
                      <a:pt x="4" y="0"/>
                      <a:pt x="4" y="0"/>
                    </a:cubicBezTo>
                    <a:cubicBezTo>
                      <a:pt x="3" y="0"/>
                      <a:pt x="3" y="0"/>
                      <a:pt x="3" y="0"/>
                    </a:cubicBezTo>
                    <a:cubicBezTo>
                      <a:pt x="3" y="0"/>
                      <a:pt x="3" y="0"/>
                      <a:pt x="3" y="0"/>
                    </a:cubicBezTo>
                    <a:cubicBezTo>
                      <a:pt x="3" y="1"/>
                      <a:pt x="3" y="1"/>
                      <a:pt x="3" y="1"/>
                    </a:cubicBezTo>
                    <a:cubicBezTo>
                      <a:pt x="3" y="0"/>
                      <a:pt x="2" y="0"/>
                      <a:pt x="2" y="1"/>
                    </a:cubicBezTo>
                    <a:cubicBezTo>
                      <a:pt x="2" y="0"/>
                      <a:pt x="2" y="0"/>
                      <a:pt x="2" y="0"/>
                    </a:cubicBezTo>
                    <a:cubicBezTo>
                      <a:pt x="2" y="0"/>
                      <a:pt x="2" y="0"/>
                      <a:pt x="2" y="0"/>
                    </a:cubicBezTo>
                    <a:cubicBezTo>
                      <a:pt x="1" y="0"/>
                      <a:pt x="1" y="0"/>
                      <a:pt x="1" y="0"/>
                    </a:cubicBezTo>
                    <a:cubicBezTo>
                      <a:pt x="1" y="0"/>
                      <a:pt x="1" y="0"/>
                      <a:pt x="1" y="1"/>
                    </a:cubicBezTo>
                    <a:cubicBezTo>
                      <a:pt x="1" y="1"/>
                      <a:pt x="1" y="1"/>
                      <a:pt x="1" y="1"/>
                    </a:cubicBezTo>
                    <a:cubicBezTo>
                      <a:pt x="1" y="1"/>
                      <a:pt x="1" y="1"/>
                      <a:pt x="1" y="1"/>
                    </a:cubicBezTo>
                    <a:cubicBezTo>
                      <a:pt x="1" y="1"/>
                      <a:pt x="1" y="1"/>
                      <a:pt x="1" y="1"/>
                    </a:cubicBezTo>
                    <a:cubicBezTo>
                      <a:pt x="0" y="1"/>
                      <a:pt x="0" y="1"/>
                      <a:pt x="0" y="1"/>
                    </a:cubicBezTo>
                    <a:cubicBezTo>
                      <a:pt x="0" y="2"/>
                      <a:pt x="0" y="2"/>
                      <a:pt x="0" y="2"/>
                    </a:cubicBezTo>
                    <a:cubicBezTo>
                      <a:pt x="0" y="2"/>
                      <a:pt x="0" y="2"/>
                      <a:pt x="0" y="2"/>
                    </a:cubicBezTo>
                    <a:cubicBezTo>
                      <a:pt x="1" y="2"/>
                      <a:pt x="1" y="2"/>
                      <a:pt x="1" y="2"/>
                    </a:cubicBezTo>
                    <a:cubicBezTo>
                      <a:pt x="1" y="2"/>
                      <a:pt x="1" y="3"/>
                      <a:pt x="1" y="3"/>
                    </a:cubicBezTo>
                    <a:cubicBezTo>
                      <a:pt x="0" y="3"/>
                      <a:pt x="0" y="3"/>
                      <a:pt x="0" y="3"/>
                    </a:cubicBezTo>
                    <a:cubicBezTo>
                      <a:pt x="0" y="3"/>
                      <a:pt x="0" y="3"/>
                      <a:pt x="0" y="3"/>
                    </a:cubicBezTo>
                    <a:cubicBezTo>
                      <a:pt x="0" y="4"/>
                      <a:pt x="0" y="4"/>
                      <a:pt x="0" y="4"/>
                    </a:cubicBezTo>
                    <a:cubicBezTo>
                      <a:pt x="0" y="4"/>
                      <a:pt x="1" y="4"/>
                      <a:pt x="1" y="4"/>
                    </a:cubicBezTo>
                    <a:cubicBezTo>
                      <a:pt x="1" y="4"/>
                      <a:pt x="1" y="4"/>
                      <a:pt x="1" y="4"/>
                    </a:cubicBezTo>
                    <a:cubicBezTo>
                      <a:pt x="1" y="4"/>
                      <a:pt x="1" y="4"/>
                      <a:pt x="1" y="4"/>
                    </a:cubicBezTo>
                    <a:cubicBezTo>
                      <a:pt x="1" y="4"/>
                      <a:pt x="1" y="4"/>
                      <a:pt x="1" y="4"/>
                    </a:cubicBezTo>
                    <a:cubicBezTo>
                      <a:pt x="1" y="4"/>
                      <a:pt x="1" y="5"/>
                      <a:pt x="1" y="5"/>
                    </a:cubicBezTo>
                    <a:cubicBezTo>
                      <a:pt x="2" y="5"/>
                      <a:pt x="2" y="5"/>
                      <a:pt x="2" y="5"/>
                    </a:cubicBezTo>
                    <a:cubicBezTo>
                      <a:pt x="2" y="5"/>
                      <a:pt x="2" y="5"/>
                      <a:pt x="2" y="5"/>
                    </a:cubicBezTo>
                    <a:cubicBezTo>
                      <a:pt x="2" y="4"/>
                      <a:pt x="2" y="4"/>
                      <a:pt x="2" y="4"/>
                    </a:cubicBezTo>
                    <a:cubicBezTo>
                      <a:pt x="2" y="4"/>
                      <a:pt x="3" y="4"/>
                      <a:pt x="3" y="4"/>
                    </a:cubicBezTo>
                    <a:cubicBezTo>
                      <a:pt x="3" y="5"/>
                      <a:pt x="3" y="5"/>
                      <a:pt x="3" y="5"/>
                    </a:cubicBezTo>
                    <a:cubicBezTo>
                      <a:pt x="3" y="5"/>
                      <a:pt x="3" y="5"/>
                      <a:pt x="3" y="5"/>
                    </a:cubicBezTo>
                    <a:cubicBezTo>
                      <a:pt x="4" y="5"/>
                      <a:pt x="4" y="5"/>
                      <a:pt x="4" y="5"/>
                    </a:cubicBezTo>
                    <a:cubicBezTo>
                      <a:pt x="4" y="5"/>
                      <a:pt x="4" y="4"/>
                      <a:pt x="4" y="4"/>
                    </a:cubicBezTo>
                    <a:cubicBezTo>
                      <a:pt x="4" y="4"/>
                      <a:pt x="4" y="4"/>
                      <a:pt x="4" y="4"/>
                    </a:cubicBezTo>
                    <a:cubicBezTo>
                      <a:pt x="4" y="4"/>
                      <a:pt x="4" y="4"/>
                      <a:pt x="4" y="4"/>
                    </a:cubicBezTo>
                    <a:cubicBezTo>
                      <a:pt x="4" y="4"/>
                      <a:pt x="4" y="4"/>
                      <a:pt x="4" y="4"/>
                    </a:cubicBezTo>
                    <a:cubicBezTo>
                      <a:pt x="5" y="4"/>
                      <a:pt x="5" y="4"/>
                      <a:pt x="5" y="4"/>
                    </a:cubicBezTo>
                    <a:cubicBezTo>
                      <a:pt x="5" y="3"/>
                      <a:pt x="5" y="3"/>
                      <a:pt x="5" y="3"/>
                    </a:cubicBezTo>
                    <a:cubicBezTo>
                      <a:pt x="5" y="3"/>
                      <a:pt x="5" y="3"/>
                      <a:pt x="5" y="3"/>
                    </a:cubicBezTo>
                    <a:close/>
                    <a:moveTo>
                      <a:pt x="3" y="3"/>
                    </a:moveTo>
                    <a:cubicBezTo>
                      <a:pt x="2" y="4"/>
                      <a:pt x="2" y="3"/>
                      <a:pt x="2" y="3"/>
                    </a:cubicBezTo>
                    <a:cubicBezTo>
                      <a:pt x="1" y="2"/>
                      <a:pt x="2" y="2"/>
                      <a:pt x="2" y="2"/>
                    </a:cubicBezTo>
                    <a:cubicBezTo>
                      <a:pt x="3" y="1"/>
                      <a:pt x="3" y="2"/>
                      <a:pt x="3" y="2"/>
                    </a:cubicBezTo>
                    <a:cubicBezTo>
                      <a:pt x="4" y="3"/>
                      <a:pt x="3" y="3"/>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6"/>
              <p:cNvSpPr>
                <a:spLocks noEditPoints="1"/>
              </p:cNvSpPr>
              <p:nvPr/>
            </p:nvSpPr>
            <p:spPr bwMode="auto">
              <a:xfrm>
                <a:off x="3895" y="1592"/>
                <a:ext cx="11" cy="11"/>
              </a:xfrm>
              <a:custGeom>
                <a:avLst/>
                <a:gdLst>
                  <a:gd name="T0" fmla="*/ 4 w 5"/>
                  <a:gd name="T1" fmla="*/ 3 h 5"/>
                  <a:gd name="T2" fmla="*/ 4 w 5"/>
                  <a:gd name="T3" fmla="*/ 3 h 5"/>
                  <a:gd name="T4" fmla="*/ 4 w 5"/>
                  <a:gd name="T5" fmla="*/ 2 h 5"/>
                  <a:gd name="T6" fmla="*/ 4 w 5"/>
                  <a:gd name="T7" fmla="*/ 2 h 5"/>
                  <a:gd name="T8" fmla="*/ 4 w 5"/>
                  <a:gd name="T9" fmla="*/ 2 h 5"/>
                  <a:gd name="T10" fmla="*/ 4 w 5"/>
                  <a:gd name="T11" fmla="*/ 1 h 5"/>
                  <a:gd name="T12" fmla="*/ 4 w 5"/>
                  <a:gd name="T13" fmla="*/ 1 h 5"/>
                  <a:gd name="T14" fmla="*/ 3 w 5"/>
                  <a:gd name="T15" fmla="*/ 1 h 5"/>
                  <a:gd name="T16" fmla="*/ 3 w 5"/>
                  <a:gd name="T17" fmla="*/ 1 h 5"/>
                  <a:gd name="T18" fmla="*/ 3 w 5"/>
                  <a:gd name="T19" fmla="*/ 1 h 5"/>
                  <a:gd name="T20" fmla="*/ 3 w 5"/>
                  <a:gd name="T21" fmla="*/ 0 h 5"/>
                  <a:gd name="T22" fmla="*/ 3 w 5"/>
                  <a:gd name="T23" fmla="*/ 0 h 5"/>
                  <a:gd name="T24" fmla="*/ 2 w 5"/>
                  <a:gd name="T25" fmla="*/ 0 h 5"/>
                  <a:gd name="T26" fmla="*/ 2 w 5"/>
                  <a:gd name="T27" fmla="*/ 1 h 5"/>
                  <a:gd name="T28" fmla="*/ 2 w 5"/>
                  <a:gd name="T29" fmla="*/ 1 h 5"/>
                  <a:gd name="T30" fmla="*/ 2 w 5"/>
                  <a:gd name="T31" fmla="*/ 0 h 5"/>
                  <a:gd name="T32" fmla="*/ 1 w 5"/>
                  <a:gd name="T33" fmla="*/ 0 h 5"/>
                  <a:gd name="T34" fmla="*/ 1 w 5"/>
                  <a:gd name="T35" fmla="*/ 0 h 5"/>
                  <a:gd name="T36" fmla="*/ 1 w 5"/>
                  <a:gd name="T37" fmla="*/ 1 h 5"/>
                  <a:gd name="T38" fmla="*/ 1 w 5"/>
                  <a:gd name="T39" fmla="*/ 1 h 5"/>
                  <a:gd name="T40" fmla="*/ 0 w 5"/>
                  <a:gd name="T41" fmla="*/ 1 h 5"/>
                  <a:gd name="T42" fmla="*/ 0 w 5"/>
                  <a:gd name="T43" fmla="*/ 1 h 5"/>
                  <a:gd name="T44" fmla="*/ 0 w 5"/>
                  <a:gd name="T45" fmla="*/ 1 h 5"/>
                  <a:gd name="T46" fmla="*/ 0 w 5"/>
                  <a:gd name="T47" fmla="*/ 2 h 5"/>
                  <a:gd name="T48" fmla="*/ 0 w 5"/>
                  <a:gd name="T49" fmla="*/ 2 h 5"/>
                  <a:gd name="T50" fmla="*/ 0 w 5"/>
                  <a:gd name="T51" fmla="*/ 2 h 5"/>
                  <a:gd name="T52" fmla="*/ 0 w 5"/>
                  <a:gd name="T53" fmla="*/ 3 h 5"/>
                  <a:gd name="T54" fmla="*/ 0 w 5"/>
                  <a:gd name="T55" fmla="*/ 3 h 5"/>
                  <a:gd name="T56" fmla="*/ 0 w 5"/>
                  <a:gd name="T57" fmla="*/ 3 h 5"/>
                  <a:gd name="T58" fmla="*/ 0 w 5"/>
                  <a:gd name="T59" fmla="*/ 4 h 5"/>
                  <a:gd name="T60" fmla="*/ 0 w 5"/>
                  <a:gd name="T61" fmla="*/ 4 h 5"/>
                  <a:gd name="T62" fmla="*/ 1 w 5"/>
                  <a:gd name="T63" fmla="*/ 4 h 5"/>
                  <a:gd name="T64" fmla="*/ 1 w 5"/>
                  <a:gd name="T65" fmla="*/ 4 h 5"/>
                  <a:gd name="T66" fmla="*/ 1 w 5"/>
                  <a:gd name="T67" fmla="*/ 4 h 5"/>
                  <a:gd name="T68" fmla="*/ 1 w 5"/>
                  <a:gd name="T69" fmla="*/ 5 h 5"/>
                  <a:gd name="T70" fmla="*/ 1 w 5"/>
                  <a:gd name="T71" fmla="*/ 5 h 5"/>
                  <a:gd name="T72" fmla="*/ 2 w 5"/>
                  <a:gd name="T73" fmla="*/ 5 h 5"/>
                  <a:gd name="T74" fmla="*/ 2 w 5"/>
                  <a:gd name="T75" fmla="*/ 5 h 5"/>
                  <a:gd name="T76" fmla="*/ 2 w 5"/>
                  <a:gd name="T77" fmla="*/ 5 h 5"/>
                  <a:gd name="T78" fmla="*/ 2 w 5"/>
                  <a:gd name="T79" fmla="*/ 5 h 5"/>
                  <a:gd name="T80" fmla="*/ 3 w 5"/>
                  <a:gd name="T81" fmla="*/ 5 h 5"/>
                  <a:gd name="T82" fmla="*/ 3 w 5"/>
                  <a:gd name="T83" fmla="*/ 5 h 5"/>
                  <a:gd name="T84" fmla="*/ 3 w 5"/>
                  <a:gd name="T85" fmla="*/ 4 h 5"/>
                  <a:gd name="T86" fmla="*/ 3 w 5"/>
                  <a:gd name="T87" fmla="*/ 4 h 5"/>
                  <a:gd name="T88" fmla="*/ 4 w 5"/>
                  <a:gd name="T89" fmla="*/ 4 h 5"/>
                  <a:gd name="T90" fmla="*/ 4 w 5"/>
                  <a:gd name="T91" fmla="*/ 4 h 5"/>
                  <a:gd name="T92" fmla="*/ 4 w 5"/>
                  <a:gd name="T93" fmla="*/ 4 h 5"/>
                  <a:gd name="T94" fmla="*/ 4 w 5"/>
                  <a:gd name="T95" fmla="*/ 3 h 5"/>
                  <a:gd name="T96" fmla="*/ 4 w 5"/>
                  <a:gd name="T97" fmla="*/ 3 h 5"/>
                  <a:gd name="T98" fmla="*/ 2 w 5"/>
                  <a:gd name="T99" fmla="*/ 3 h 5"/>
                  <a:gd name="T100" fmla="*/ 1 w 5"/>
                  <a:gd name="T101" fmla="*/ 3 h 5"/>
                  <a:gd name="T102" fmla="*/ 2 w 5"/>
                  <a:gd name="T103" fmla="*/ 2 h 5"/>
                  <a:gd name="T104" fmla="*/ 3 w 5"/>
                  <a:gd name="T105" fmla="*/ 2 h 5"/>
                  <a:gd name="T106" fmla="*/ 2 w 5"/>
                  <a:gd name="T10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 h="5">
                    <a:moveTo>
                      <a:pt x="4" y="3"/>
                    </a:moveTo>
                    <a:cubicBezTo>
                      <a:pt x="4" y="3"/>
                      <a:pt x="4" y="3"/>
                      <a:pt x="4" y="3"/>
                    </a:cubicBezTo>
                    <a:cubicBezTo>
                      <a:pt x="4" y="3"/>
                      <a:pt x="4" y="3"/>
                      <a:pt x="4" y="2"/>
                    </a:cubicBezTo>
                    <a:cubicBezTo>
                      <a:pt x="4" y="2"/>
                      <a:pt x="4" y="2"/>
                      <a:pt x="4" y="2"/>
                    </a:cubicBezTo>
                    <a:cubicBezTo>
                      <a:pt x="4" y="2"/>
                      <a:pt x="4" y="2"/>
                      <a:pt x="4" y="2"/>
                    </a:cubicBezTo>
                    <a:cubicBezTo>
                      <a:pt x="4" y="1"/>
                      <a:pt x="4" y="1"/>
                      <a:pt x="4" y="1"/>
                    </a:cubicBezTo>
                    <a:cubicBezTo>
                      <a:pt x="4" y="1"/>
                      <a:pt x="4" y="1"/>
                      <a:pt x="4" y="1"/>
                    </a:cubicBezTo>
                    <a:cubicBezTo>
                      <a:pt x="3" y="1"/>
                      <a:pt x="3" y="1"/>
                      <a:pt x="3" y="1"/>
                    </a:cubicBezTo>
                    <a:cubicBezTo>
                      <a:pt x="3" y="1"/>
                      <a:pt x="3" y="1"/>
                      <a:pt x="3" y="1"/>
                    </a:cubicBezTo>
                    <a:cubicBezTo>
                      <a:pt x="3" y="1"/>
                      <a:pt x="3" y="1"/>
                      <a:pt x="3" y="1"/>
                    </a:cubicBezTo>
                    <a:cubicBezTo>
                      <a:pt x="3" y="1"/>
                      <a:pt x="3" y="0"/>
                      <a:pt x="3" y="0"/>
                    </a:cubicBezTo>
                    <a:cubicBezTo>
                      <a:pt x="3" y="0"/>
                      <a:pt x="3" y="0"/>
                      <a:pt x="3" y="0"/>
                    </a:cubicBezTo>
                    <a:cubicBezTo>
                      <a:pt x="3" y="0"/>
                      <a:pt x="2" y="0"/>
                      <a:pt x="2" y="0"/>
                    </a:cubicBezTo>
                    <a:cubicBezTo>
                      <a:pt x="2" y="1"/>
                      <a:pt x="2" y="1"/>
                      <a:pt x="2" y="1"/>
                    </a:cubicBezTo>
                    <a:cubicBezTo>
                      <a:pt x="2" y="1"/>
                      <a:pt x="2" y="1"/>
                      <a:pt x="2" y="1"/>
                    </a:cubicBezTo>
                    <a:cubicBezTo>
                      <a:pt x="2" y="0"/>
                      <a:pt x="2" y="0"/>
                      <a:pt x="2" y="0"/>
                    </a:cubicBezTo>
                    <a:cubicBezTo>
                      <a:pt x="2" y="0"/>
                      <a:pt x="1" y="0"/>
                      <a:pt x="1" y="0"/>
                    </a:cubicBezTo>
                    <a:cubicBezTo>
                      <a:pt x="1" y="0"/>
                      <a:pt x="1" y="0"/>
                      <a:pt x="1" y="0"/>
                    </a:cubicBezTo>
                    <a:cubicBezTo>
                      <a:pt x="1" y="0"/>
                      <a:pt x="1" y="1"/>
                      <a:pt x="1" y="1"/>
                    </a:cubicBezTo>
                    <a:cubicBezTo>
                      <a:pt x="1" y="1"/>
                      <a:pt x="1" y="1"/>
                      <a:pt x="1" y="1"/>
                    </a:cubicBezTo>
                    <a:cubicBezTo>
                      <a:pt x="1" y="1"/>
                      <a:pt x="1" y="1"/>
                      <a:pt x="0" y="1"/>
                    </a:cubicBezTo>
                    <a:cubicBezTo>
                      <a:pt x="0" y="1"/>
                      <a:pt x="0" y="1"/>
                      <a:pt x="0" y="1"/>
                    </a:cubicBezTo>
                    <a:cubicBezTo>
                      <a:pt x="0" y="1"/>
                      <a:pt x="0" y="1"/>
                      <a:pt x="0" y="1"/>
                    </a:cubicBezTo>
                    <a:cubicBezTo>
                      <a:pt x="0" y="2"/>
                      <a:pt x="0" y="2"/>
                      <a:pt x="0" y="2"/>
                    </a:cubicBezTo>
                    <a:cubicBezTo>
                      <a:pt x="0" y="2"/>
                      <a:pt x="0" y="2"/>
                      <a:pt x="0" y="2"/>
                    </a:cubicBezTo>
                    <a:cubicBezTo>
                      <a:pt x="0" y="2"/>
                      <a:pt x="0" y="2"/>
                      <a:pt x="0" y="2"/>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1" y="4"/>
                      <a:pt x="1" y="4"/>
                      <a:pt x="1" y="4"/>
                    </a:cubicBezTo>
                    <a:cubicBezTo>
                      <a:pt x="1" y="4"/>
                      <a:pt x="1" y="4"/>
                      <a:pt x="1" y="4"/>
                    </a:cubicBezTo>
                    <a:cubicBezTo>
                      <a:pt x="1" y="4"/>
                      <a:pt x="1" y="4"/>
                      <a:pt x="1" y="4"/>
                    </a:cubicBezTo>
                    <a:cubicBezTo>
                      <a:pt x="1" y="5"/>
                      <a:pt x="1" y="5"/>
                      <a:pt x="1" y="5"/>
                    </a:cubicBezTo>
                    <a:cubicBezTo>
                      <a:pt x="1" y="5"/>
                      <a:pt x="1" y="5"/>
                      <a:pt x="1" y="5"/>
                    </a:cubicBezTo>
                    <a:cubicBezTo>
                      <a:pt x="1" y="5"/>
                      <a:pt x="2" y="5"/>
                      <a:pt x="2" y="5"/>
                    </a:cubicBezTo>
                    <a:cubicBezTo>
                      <a:pt x="2" y="5"/>
                      <a:pt x="2" y="5"/>
                      <a:pt x="2" y="5"/>
                    </a:cubicBezTo>
                    <a:cubicBezTo>
                      <a:pt x="2" y="5"/>
                      <a:pt x="2" y="5"/>
                      <a:pt x="2" y="5"/>
                    </a:cubicBezTo>
                    <a:cubicBezTo>
                      <a:pt x="2" y="5"/>
                      <a:pt x="2" y="5"/>
                      <a:pt x="2" y="5"/>
                    </a:cubicBezTo>
                    <a:cubicBezTo>
                      <a:pt x="2" y="5"/>
                      <a:pt x="3" y="5"/>
                      <a:pt x="3" y="5"/>
                    </a:cubicBezTo>
                    <a:cubicBezTo>
                      <a:pt x="3" y="5"/>
                      <a:pt x="3" y="5"/>
                      <a:pt x="3" y="5"/>
                    </a:cubicBezTo>
                    <a:cubicBezTo>
                      <a:pt x="3" y="5"/>
                      <a:pt x="3" y="5"/>
                      <a:pt x="3" y="4"/>
                    </a:cubicBezTo>
                    <a:cubicBezTo>
                      <a:pt x="3" y="4"/>
                      <a:pt x="3" y="4"/>
                      <a:pt x="3" y="4"/>
                    </a:cubicBezTo>
                    <a:cubicBezTo>
                      <a:pt x="3" y="4"/>
                      <a:pt x="3" y="4"/>
                      <a:pt x="4" y="4"/>
                    </a:cubicBezTo>
                    <a:cubicBezTo>
                      <a:pt x="4" y="4"/>
                      <a:pt x="4" y="4"/>
                      <a:pt x="4" y="4"/>
                    </a:cubicBezTo>
                    <a:cubicBezTo>
                      <a:pt x="4" y="4"/>
                      <a:pt x="4" y="4"/>
                      <a:pt x="4" y="4"/>
                    </a:cubicBezTo>
                    <a:cubicBezTo>
                      <a:pt x="4" y="3"/>
                      <a:pt x="4" y="3"/>
                      <a:pt x="4" y="3"/>
                    </a:cubicBezTo>
                    <a:cubicBezTo>
                      <a:pt x="5" y="3"/>
                      <a:pt x="4" y="3"/>
                      <a:pt x="4" y="3"/>
                    </a:cubicBezTo>
                    <a:close/>
                    <a:moveTo>
                      <a:pt x="2" y="3"/>
                    </a:moveTo>
                    <a:cubicBezTo>
                      <a:pt x="2" y="4"/>
                      <a:pt x="1" y="3"/>
                      <a:pt x="1" y="3"/>
                    </a:cubicBezTo>
                    <a:cubicBezTo>
                      <a:pt x="1" y="3"/>
                      <a:pt x="1" y="2"/>
                      <a:pt x="2" y="2"/>
                    </a:cubicBezTo>
                    <a:cubicBezTo>
                      <a:pt x="2" y="2"/>
                      <a:pt x="3" y="2"/>
                      <a:pt x="3" y="2"/>
                    </a:cubicBezTo>
                    <a:cubicBezTo>
                      <a:pt x="3" y="3"/>
                      <a:pt x="3"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7"/>
              <p:cNvSpPr/>
              <p:nvPr/>
            </p:nvSpPr>
            <p:spPr bwMode="auto">
              <a:xfrm>
                <a:off x="3816" y="1461"/>
                <a:ext cx="5" cy="12"/>
              </a:xfrm>
              <a:custGeom>
                <a:avLst/>
                <a:gdLst>
                  <a:gd name="T0" fmla="*/ 0 w 2"/>
                  <a:gd name="T1" fmla="*/ 2 h 5"/>
                  <a:gd name="T2" fmla="*/ 0 w 2"/>
                  <a:gd name="T3" fmla="*/ 3 h 5"/>
                  <a:gd name="T4" fmla="*/ 0 w 2"/>
                  <a:gd name="T5" fmla="*/ 3 h 5"/>
                  <a:gd name="T6" fmla="*/ 2 w 2"/>
                  <a:gd name="T7" fmla="*/ 5 h 5"/>
                  <a:gd name="T8" fmla="*/ 2 w 2"/>
                  <a:gd name="T9" fmla="*/ 3 h 5"/>
                  <a:gd name="T10" fmla="*/ 2 w 2"/>
                  <a:gd name="T11" fmla="*/ 0 h 5"/>
                  <a:gd name="T12" fmla="*/ 0 w 2"/>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2" h="5">
                    <a:moveTo>
                      <a:pt x="0" y="2"/>
                    </a:moveTo>
                    <a:cubicBezTo>
                      <a:pt x="0" y="2"/>
                      <a:pt x="0" y="2"/>
                      <a:pt x="0" y="3"/>
                    </a:cubicBezTo>
                    <a:cubicBezTo>
                      <a:pt x="0" y="3"/>
                      <a:pt x="0" y="3"/>
                      <a:pt x="0" y="3"/>
                    </a:cubicBezTo>
                    <a:cubicBezTo>
                      <a:pt x="2" y="5"/>
                      <a:pt x="2" y="5"/>
                      <a:pt x="2" y="5"/>
                    </a:cubicBezTo>
                    <a:cubicBezTo>
                      <a:pt x="2" y="4"/>
                      <a:pt x="2" y="3"/>
                      <a:pt x="2" y="3"/>
                    </a:cubicBezTo>
                    <a:cubicBezTo>
                      <a:pt x="2" y="2"/>
                      <a:pt x="2" y="1"/>
                      <a:pt x="2" y="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8"/>
              <p:cNvSpPr/>
              <p:nvPr/>
            </p:nvSpPr>
            <p:spPr bwMode="auto">
              <a:xfrm>
                <a:off x="3807" y="1459"/>
                <a:ext cx="12" cy="4"/>
              </a:xfrm>
              <a:custGeom>
                <a:avLst/>
                <a:gdLst>
                  <a:gd name="T0" fmla="*/ 3 w 5"/>
                  <a:gd name="T1" fmla="*/ 2 h 2"/>
                  <a:gd name="T2" fmla="*/ 3 w 5"/>
                  <a:gd name="T3" fmla="*/ 2 h 2"/>
                  <a:gd name="T4" fmla="*/ 5 w 5"/>
                  <a:gd name="T5" fmla="*/ 1 h 2"/>
                  <a:gd name="T6" fmla="*/ 3 w 5"/>
                  <a:gd name="T7" fmla="*/ 0 h 2"/>
                  <a:gd name="T8" fmla="*/ 0 w 5"/>
                  <a:gd name="T9" fmla="*/ 1 h 2"/>
                  <a:gd name="T10" fmla="*/ 2 w 5"/>
                  <a:gd name="T11" fmla="*/ 2 h 2"/>
                  <a:gd name="T12" fmla="*/ 3 w 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5" h="2">
                    <a:moveTo>
                      <a:pt x="3" y="2"/>
                    </a:moveTo>
                    <a:cubicBezTo>
                      <a:pt x="3" y="2"/>
                      <a:pt x="3" y="2"/>
                      <a:pt x="3" y="2"/>
                    </a:cubicBezTo>
                    <a:cubicBezTo>
                      <a:pt x="5" y="1"/>
                      <a:pt x="5" y="1"/>
                      <a:pt x="5" y="1"/>
                    </a:cubicBezTo>
                    <a:cubicBezTo>
                      <a:pt x="4" y="0"/>
                      <a:pt x="4" y="0"/>
                      <a:pt x="3" y="0"/>
                    </a:cubicBezTo>
                    <a:cubicBezTo>
                      <a:pt x="2" y="0"/>
                      <a:pt x="1" y="0"/>
                      <a:pt x="0" y="1"/>
                    </a:cubicBezTo>
                    <a:cubicBezTo>
                      <a:pt x="2" y="2"/>
                      <a:pt x="2" y="2"/>
                      <a:pt x="2" y="2"/>
                    </a:cubicBezTo>
                    <a:cubicBezTo>
                      <a:pt x="2" y="2"/>
                      <a:pt x="3"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9"/>
              <p:cNvSpPr/>
              <p:nvPr/>
            </p:nvSpPr>
            <p:spPr bwMode="auto">
              <a:xfrm>
                <a:off x="3804" y="1461"/>
                <a:ext cx="8" cy="12"/>
              </a:xfrm>
              <a:custGeom>
                <a:avLst/>
                <a:gdLst>
                  <a:gd name="T0" fmla="*/ 2 w 3"/>
                  <a:gd name="T1" fmla="*/ 3 h 5"/>
                  <a:gd name="T2" fmla="*/ 3 w 3"/>
                  <a:gd name="T3" fmla="*/ 2 h 5"/>
                  <a:gd name="T4" fmla="*/ 1 w 3"/>
                  <a:gd name="T5" fmla="*/ 0 h 5"/>
                  <a:gd name="T6" fmla="*/ 0 w 3"/>
                  <a:gd name="T7" fmla="*/ 3 h 5"/>
                  <a:gd name="T8" fmla="*/ 1 w 3"/>
                  <a:gd name="T9" fmla="*/ 5 h 5"/>
                  <a:gd name="T10" fmla="*/ 3 w 3"/>
                  <a:gd name="T11" fmla="*/ 3 h 5"/>
                  <a:gd name="T12" fmla="*/ 2 w 3"/>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2" y="3"/>
                    </a:moveTo>
                    <a:cubicBezTo>
                      <a:pt x="2" y="2"/>
                      <a:pt x="3" y="2"/>
                      <a:pt x="3" y="2"/>
                    </a:cubicBezTo>
                    <a:cubicBezTo>
                      <a:pt x="1" y="0"/>
                      <a:pt x="1" y="0"/>
                      <a:pt x="1" y="0"/>
                    </a:cubicBezTo>
                    <a:cubicBezTo>
                      <a:pt x="0" y="1"/>
                      <a:pt x="0" y="2"/>
                      <a:pt x="0" y="3"/>
                    </a:cubicBezTo>
                    <a:cubicBezTo>
                      <a:pt x="0" y="4"/>
                      <a:pt x="0" y="4"/>
                      <a:pt x="1" y="5"/>
                    </a:cubicBezTo>
                    <a:cubicBezTo>
                      <a:pt x="3" y="3"/>
                      <a:pt x="3" y="3"/>
                      <a:pt x="3" y="3"/>
                    </a:cubicBezTo>
                    <a:cubicBezTo>
                      <a:pt x="3" y="3"/>
                      <a:pt x="3"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10"/>
              <p:cNvSpPr/>
              <p:nvPr/>
            </p:nvSpPr>
            <p:spPr bwMode="auto">
              <a:xfrm>
                <a:off x="3809" y="1470"/>
                <a:ext cx="10" cy="5"/>
              </a:xfrm>
              <a:custGeom>
                <a:avLst/>
                <a:gdLst>
                  <a:gd name="T0" fmla="*/ 2 w 4"/>
                  <a:gd name="T1" fmla="*/ 0 h 2"/>
                  <a:gd name="T2" fmla="*/ 1 w 4"/>
                  <a:gd name="T3" fmla="*/ 0 h 2"/>
                  <a:gd name="T4" fmla="*/ 0 w 4"/>
                  <a:gd name="T5" fmla="*/ 2 h 2"/>
                  <a:gd name="T6" fmla="*/ 2 w 4"/>
                  <a:gd name="T7" fmla="*/ 2 h 2"/>
                  <a:gd name="T8" fmla="*/ 4 w 4"/>
                  <a:gd name="T9" fmla="*/ 2 h 2"/>
                  <a:gd name="T10" fmla="*/ 2 w 4"/>
                  <a:gd name="T11" fmla="*/ 0 h 2"/>
                  <a:gd name="T12" fmla="*/ 2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2" y="0"/>
                    </a:moveTo>
                    <a:cubicBezTo>
                      <a:pt x="2" y="0"/>
                      <a:pt x="1" y="0"/>
                      <a:pt x="1" y="0"/>
                    </a:cubicBezTo>
                    <a:cubicBezTo>
                      <a:pt x="0" y="2"/>
                      <a:pt x="0" y="2"/>
                      <a:pt x="0" y="2"/>
                    </a:cubicBezTo>
                    <a:cubicBezTo>
                      <a:pt x="0" y="2"/>
                      <a:pt x="1" y="2"/>
                      <a:pt x="2" y="2"/>
                    </a:cubicBezTo>
                    <a:cubicBezTo>
                      <a:pt x="3" y="2"/>
                      <a:pt x="3" y="2"/>
                      <a:pt x="4" y="2"/>
                    </a:cubicBezTo>
                    <a:cubicBezTo>
                      <a:pt x="2" y="0"/>
                      <a:pt x="2" y="0"/>
                      <a:pt x="2" y="0"/>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11"/>
              <p:cNvSpPr>
                <a:spLocks noEditPoints="1"/>
              </p:cNvSpPr>
              <p:nvPr/>
            </p:nvSpPr>
            <p:spPr bwMode="auto">
              <a:xfrm>
                <a:off x="3797" y="1444"/>
                <a:ext cx="41" cy="48"/>
              </a:xfrm>
              <a:custGeom>
                <a:avLst/>
                <a:gdLst>
                  <a:gd name="T0" fmla="*/ 17 w 17"/>
                  <a:gd name="T1" fmla="*/ 14 h 20"/>
                  <a:gd name="T2" fmla="*/ 17 w 17"/>
                  <a:gd name="T3" fmla="*/ 13 h 20"/>
                  <a:gd name="T4" fmla="*/ 17 w 17"/>
                  <a:gd name="T5" fmla="*/ 4 h 20"/>
                  <a:gd name="T6" fmla="*/ 13 w 17"/>
                  <a:gd name="T7" fmla="*/ 0 h 20"/>
                  <a:gd name="T8" fmla="*/ 3 w 17"/>
                  <a:gd name="T9" fmla="*/ 1 h 20"/>
                  <a:gd name="T10" fmla="*/ 0 w 17"/>
                  <a:gd name="T11" fmla="*/ 4 h 20"/>
                  <a:gd name="T12" fmla="*/ 0 w 17"/>
                  <a:gd name="T13" fmla="*/ 13 h 20"/>
                  <a:gd name="T14" fmla="*/ 0 w 17"/>
                  <a:gd name="T15" fmla="*/ 15 h 20"/>
                  <a:gd name="T16" fmla="*/ 0 w 17"/>
                  <a:gd name="T17" fmla="*/ 19 h 20"/>
                  <a:gd name="T18" fmla="*/ 1 w 17"/>
                  <a:gd name="T19" fmla="*/ 20 h 20"/>
                  <a:gd name="T20" fmla="*/ 3 w 17"/>
                  <a:gd name="T21" fmla="*/ 20 h 20"/>
                  <a:gd name="T22" fmla="*/ 4 w 17"/>
                  <a:gd name="T23" fmla="*/ 19 h 20"/>
                  <a:gd name="T24" fmla="*/ 4 w 17"/>
                  <a:gd name="T25" fmla="*/ 19 h 20"/>
                  <a:gd name="T26" fmla="*/ 13 w 17"/>
                  <a:gd name="T27" fmla="*/ 18 h 20"/>
                  <a:gd name="T28" fmla="*/ 13 w 17"/>
                  <a:gd name="T29" fmla="*/ 19 h 20"/>
                  <a:gd name="T30" fmla="*/ 13 w 17"/>
                  <a:gd name="T31" fmla="*/ 20 h 20"/>
                  <a:gd name="T32" fmla="*/ 16 w 17"/>
                  <a:gd name="T33" fmla="*/ 20 h 20"/>
                  <a:gd name="T34" fmla="*/ 17 w 17"/>
                  <a:gd name="T35" fmla="*/ 19 h 20"/>
                  <a:gd name="T36" fmla="*/ 17 w 17"/>
                  <a:gd name="T37" fmla="*/ 14 h 20"/>
                  <a:gd name="T38" fmla="*/ 7 w 17"/>
                  <a:gd name="T39" fmla="*/ 15 h 20"/>
                  <a:gd name="T40" fmla="*/ 2 w 17"/>
                  <a:gd name="T41" fmla="*/ 10 h 20"/>
                  <a:gd name="T42" fmla="*/ 7 w 17"/>
                  <a:gd name="T43" fmla="*/ 5 h 20"/>
                  <a:gd name="T44" fmla="*/ 12 w 17"/>
                  <a:gd name="T45" fmla="*/ 10 h 20"/>
                  <a:gd name="T46" fmla="*/ 7 w 17"/>
                  <a:gd name="T47" fmla="*/ 15 h 20"/>
                  <a:gd name="T48" fmla="*/ 15 w 17"/>
                  <a:gd name="T49" fmla="*/ 9 h 20"/>
                  <a:gd name="T50" fmla="*/ 15 w 17"/>
                  <a:gd name="T51" fmla="*/ 12 h 20"/>
                  <a:gd name="T52" fmla="*/ 14 w 17"/>
                  <a:gd name="T53" fmla="*/ 12 h 20"/>
                  <a:gd name="T54" fmla="*/ 14 w 17"/>
                  <a:gd name="T55" fmla="*/ 12 h 20"/>
                  <a:gd name="T56" fmla="*/ 14 w 17"/>
                  <a:gd name="T57" fmla="*/ 9 h 20"/>
                  <a:gd name="T58" fmla="*/ 13 w 17"/>
                  <a:gd name="T59" fmla="*/ 8 h 20"/>
                  <a:gd name="T60" fmla="*/ 13 w 17"/>
                  <a:gd name="T61" fmla="*/ 8 h 20"/>
                  <a:gd name="T62" fmla="*/ 14 w 17"/>
                  <a:gd name="T63" fmla="*/ 7 h 20"/>
                  <a:gd name="T64" fmla="*/ 15 w 17"/>
                  <a:gd name="T65" fmla="*/ 8 h 20"/>
                  <a:gd name="T66" fmla="*/ 15 w 17"/>
                  <a:gd name="T67" fmla="*/ 8 h 20"/>
                  <a:gd name="T68" fmla="*/ 15 w 17"/>
                  <a:gd name="T6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 h="20">
                    <a:moveTo>
                      <a:pt x="17" y="14"/>
                    </a:moveTo>
                    <a:cubicBezTo>
                      <a:pt x="17" y="13"/>
                      <a:pt x="17" y="13"/>
                      <a:pt x="17" y="13"/>
                    </a:cubicBezTo>
                    <a:cubicBezTo>
                      <a:pt x="17" y="4"/>
                      <a:pt x="17" y="4"/>
                      <a:pt x="17" y="4"/>
                    </a:cubicBezTo>
                    <a:cubicBezTo>
                      <a:pt x="17" y="1"/>
                      <a:pt x="15" y="0"/>
                      <a:pt x="13" y="0"/>
                    </a:cubicBezTo>
                    <a:cubicBezTo>
                      <a:pt x="3" y="1"/>
                      <a:pt x="3" y="1"/>
                      <a:pt x="3" y="1"/>
                    </a:cubicBezTo>
                    <a:cubicBezTo>
                      <a:pt x="1" y="1"/>
                      <a:pt x="0" y="1"/>
                      <a:pt x="0" y="4"/>
                    </a:cubicBezTo>
                    <a:cubicBezTo>
                      <a:pt x="0" y="13"/>
                      <a:pt x="0" y="13"/>
                      <a:pt x="0" y="13"/>
                    </a:cubicBezTo>
                    <a:cubicBezTo>
                      <a:pt x="0" y="15"/>
                      <a:pt x="0" y="15"/>
                      <a:pt x="0" y="15"/>
                    </a:cubicBezTo>
                    <a:cubicBezTo>
                      <a:pt x="0" y="19"/>
                      <a:pt x="0" y="19"/>
                      <a:pt x="0" y="19"/>
                    </a:cubicBezTo>
                    <a:cubicBezTo>
                      <a:pt x="0" y="20"/>
                      <a:pt x="0" y="20"/>
                      <a:pt x="1" y="20"/>
                    </a:cubicBezTo>
                    <a:cubicBezTo>
                      <a:pt x="3" y="20"/>
                      <a:pt x="3" y="20"/>
                      <a:pt x="3" y="20"/>
                    </a:cubicBezTo>
                    <a:cubicBezTo>
                      <a:pt x="4" y="20"/>
                      <a:pt x="4" y="20"/>
                      <a:pt x="4" y="19"/>
                    </a:cubicBezTo>
                    <a:cubicBezTo>
                      <a:pt x="4" y="19"/>
                      <a:pt x="4" y="19"/>
                      <a:pt x="4" y="19"/>
                    </a:cubicBezTo>
                    <a:cubicBezTo>
                      <a:pt x="13" y="18"/>
                      <a:pt x="13" y="18"/>
                      <a:pt x="13" y="18"/>
                    </a:cubicBezTo>
                    <a:cubicBezTo>
                      <a:pt x="13" y="19"/>
                      <a:pt x="13" y="19"/>
                      <a:pt x="13" y="19"/>
                    </a:cubicBezTo>
                    <a:cubicBezTo>
                      <a:pt x="13" y="20"/>
                      <a:pt x="13" y="20"/>
                      <a:pt x="13" y="20"/>
                    </a:cubicBezTo>
                    <a:cubicBezTo>
                      <a:pt x="16" y="20"/>
                      <a:pt x="16" y="20"/>
                      <a:pt x="16" y="20"/>
                    </a:cubicBezTo>
                    <a:cubicBezTo>
                      <a:pt x="17" y="20"/>
                      <a:pt x="17" y="20"/>
                      <a:pt x="17" y="19"/>
                    </a:cubicBezTo>
                    <a:lnTo>
                      <a:pt x="17" y="14"/>
                    </a:lnTo>
                    <a:close/>
                    <a:moveTo>
                      <a:pt x="7" y="15"/>
                    </a:moveTo>
                    <a:cubicBezTo>
                      <a:pt x="4" y="15"/>
                      <a:pt x="2" y="12"/>
                      <a:pt x="2" y="10"/>
                    </a:cubicBezTo>
                    <a:cubicBezTo>
                      <a:pt x="2" y="7"/>
                      <a:pt x="4" y="5"/>
                      <a:pt x="7" y="5"/>
                    </a:cubicBezTo>
                    <a:cubicBezTo>
                      <a:pt x="10" y="5"/>
                      <a:pt x="12" y="7"/>
                      <a:pt x="12" y="10"/>
                    </a:cubicBezTo>
                    <a:cubicBezTo>
                      <a:pt x="12" y="12"/>
                      <a:pt x="10" y="15"/>
                      <a:pt x="7" y="15"/>
                    </a:cubicBezTo>
                    <a:close/>
                    <a:moveTo>
                      <a:pt x="15" y="9"/>
                    </a:moveTo>
                    <a:cubicBezTo>
                      <a:pt x="15" y="12"/>
                      <a:pt x="15" y="12"/>
                      <a:pt x="15" y="12"/>
                    </a:cubicBezTo>
                    <a:cubicBezTo>
                      <a:pt x="15" y="12"/>
                      <a:pt x="15" y="12"/>
                      <a:pt x="14" y="12"/>
                    </a:cubicBezTo>
                    <a:cubicBezTo>
                      <a:pt x="14" y="12"/>
                      <a:pt x="14" y="12"/>
                      <a:pt x="14" y="12"/>
                    </a:cubicBezTo>
                    <a:cubicBezTo>
                      <a:pt x="14" y="9"/>
                      <a:pt x="14" y="9"/>
                      <a:pt x="14" y="9"/>
                    </a:cubicBezTo>
                    <a:cubicBezTo>
                      <a:pt x="14" y="9"/>
                      <a:pt x="13" y="8"/>
                      <a:pt x="13" y="8"/>
                    </a:cubicBezTo>
                    <a:cubicBezTo>
                      <a:pt x="13" y="8"/>
                      <a:pt x="13" y="8"/>
                      <a:pt x="13" y="8"/>
                    </a:cubicBezTo>
                    <a:cubicBezTo>
                      <a:pt x="13" y="7"/>
                      <a:pt x="14" y="7"/>
                      <a:pt x="14" y="7"/>
                    </a:cubicBezTo>
                    <a:cubicBezTo>
                      <a:pt x="15" y="7"/>
                      <a:pt x="15" y="7"/>
                      <a:pt x="15" y="8"/>
                    </a:cubicBezTo>
                    <a:cubicBezTo>
                      <a:pt x="15" y="8"/>
                      <a:pt x="15" y="8"/>
                      <a:pt x="15" y="8"/>
                    </a:cubicBezTo>
                    <a:cubicBezTo>
                      <a:pt x="15" y="8"/>
                      <a:pt x="15" y="9"/>
                      <a:pt x="1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2"/>
              <p:cNvSpPr>
                <a:spLocks noEditPoints="1"/>
              </p:cNvSpPr>
              <p:nvPr/>
            </p:nvSpPr>
            <p:spPr bwMode="auto">
              <a:xfrm>
                <a:off x="3935" y="1444"/>
                <a:ext cx="23" cy="22"/>
              </a:xfrm>
              <a:custGeom>
                <a:avLst/>
                <a:gdLst>
                  <a:gd name="T0" fmla="*/ 9 w 10"/>
                  <a:gd name="T1" fmla="*/ 1 h 9"/>
                  <a:gd name="T2" fmla="*/ 9 w 10"/>
                  <a:gd name="T3" fmla="*/ 1 h 9"/>
                  <a:gd name="T4" fmla="*/ 9 w 10"/>
                  <a:gd name="T5" fmla="*/ 1 h 9"/>
                  <a:gd name="T6" fmla="*/ 8 w 10"/>
                  <a:gd name="T7" fmla="*/ 1 h 9"/>
                  <a:gd name="T8" fmla="*/ 7 w 10"/>
                  <a:gd name="T9" fmla="*/ 1 h 9"/>
                  <a:gd name="T10" fmla="*/ 7 w 10"/>
                  <a:gd name="T11" fmla="*/ 1 h 9"/>
                  <a:gd name="T12" fmla="*/ 7 w 10"/>
                  <a:gd name="T13" fmla="*/ 1 h 9"/>
                  <a:gd name="T14" fmla="*/ 6 w 10"/>
                  <a:gd name="T15" fmla="*/ 0 h 9"/>
                  <a:gd name="T16" fmla="*/ 5 w 10"/>
                  <a:gd name="T17" fmla="*/ 0 h 9"/>
                  <a:gd name="T18" fmla="*/ 3 w 10"/>
                  <a:gd name="T19" fmla="*/ 1 h 9"/>
                  <a:gd name="T20" fmla="*/ 3 w 10"/>
                  <a:gd name="T21" fmla="*/ 1 h 9"/>
                  <a:gd name="T22" fmla="*/ 3 w 10"/>
                  <a:gd name="T23" fmla="*/ 1 h 9"/>
                  <a:gd name="T24" fmla="*/ 3 w 10"/>
                  <a:gd name="T25" fmla="*/ 1 h 9"/>
                  <a:gd name="T26" fmla="*/ 2 w 10"/>
                  <a:gd name="T27" fmla="*/ 1 h 9"/>
                  <a:gd name="T28" fmla="*/ 1 w 10"/>
                  <a:gd name="T29" fmla="*/ 2 h 9"/>
                  <a:gd name="T30" fmla="*/ 1 w 10"/>
                  <a:gd name="T31" fmla="*/ 2 h 9"/>
                  <a:gd name="T32" fmla="*/ 0 w 10"/>
                  <a:gd name="T33" fmla="*/ 3 h 9"/>
                  <a:gd name="T34" fmla="*/ 0 w 10"/>
                  <a:gd name="T35" fmla="*/ 7 h 9"/>
                  <a:gd name="T36" fmla="*/ 2 w 10"/>
                  <a:gd name="T37" fmla="*/ 9 h 9"/>
                  <a:gd name="T38" fmla="*/ 9 w 10"/>
                  <a:gd name="T39" fmla="*/ 9 h 9"/>
                  <a:gd name="T40" fmla="*/ 10 w 10"/>
                  <a:gd name="T41" fmla="*/ 7 h 9"/>
                  <a:gd name="T42" fmla="*/ 10 w 10"/>
                  <a:gd name="T43" fmla="*/ 3 h 9"/>
                  <a:gd name="T44" fmla="*/ 9 w 10"/>
                  <a:gd name="T45" fmla="*/ 1 h 9"/>
                  <a:gd name="T46" fmla="*/ 4 w 10"/>
                  <a:gd name="T47" fmla="*/ 1 h 9"/>
                  <a:gd name="T48" fmla="*/ 5 w 10"/>
                  <a:gd name="T49" fmla="*/ 1 h 9"/>
                  <a:gd name="T50" fmla="*/ 6 w 10"/>
                  <a:gd name="T51" fmla="*/ 0 h 9"/>
                  <a:gd name="T52" fmla="*/ 6 w 10"/>
                  <a:gd name="T53" fmla="*/ 1 h 9"/>
                  <a:gd name="T54" fmla="*/ 6 w 10"/>
                  <a:gd name="T55" fmla="*/ 1 h 9"/>
                  <a:gd name="T56" fmla="*/ 4 w 10"/>
                  <a:gd name="T5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9">
                    <a:moveTo>
                      <a:pt x="9" y="1"/>
                    </a:moveTo>
                    <a:cubicBezTo>
                      <a:pt x="9" y="1"/>
                      <a:pt x="9" y="1"/>
                      <a:pt x="9" y="1"/>
                    </a:cubicBezTo>
                    <a:cubicBezTo>
                      <a:pt x="9" y="1"/>
                      <a:pt x="9" y="1"/>
                      <a:pt x="9" y="1"/>
                    </a:cubicBezTo>
                    <a:cubicBezTo>
                      <a:pt x="8" y="1"/>
                      <a:pt x="8" y="1"/>
                      <a:pt x="8" y="1"/>
                    </a:cubicBezTo>
                    <a:cubicBezTo>
                      <a:pt x="8" y="1"/>
                      <a:pt x="7" y="1"/>
                      <a:pt x="7" y="1"/>
                    </a:cubicBezTo>
                    <a:cubicBezTo>
                      <a:pt x="7" y="1"/>
                      <a:pt x="7" y="1"/>
                      <a:pt x="7" y="1"/>
                    </a:cubicBezTo>
                    <a:cubicBezTo>
                      <a:pt x="7" y="1"/>
                      <a:pt x="7" y="1"/>
                      <a:pt x="7" y="1"/>
                    </a:cubicBezTo>
                    <a:cubicBezTo>
                      <a:pt x="7" y="0"/>
                      <a:pt x="6" y="0"/>
                      <a:pt x="6" y="0"/>
                    </a:cubicBezTo>
                    <a:cubicBezTo>
                      <a:pt x="5" y="0"/>
                      <a:pt x="5" y="0"/>
                      <a:pt x="5" y="0"/>
                    </a:cubicBezTo>
                    <a:cubicBezTo>
                      <a:pt x="4" y="0"/>
                      <a:pt x="3" y="0"/>
                      <a:pt x="3" y="1"/>
                    </a:cubicBezTo>
                    <a:cubicBezTo>
                      <a:pt x="3" y="1"/>
                      <a:pt x="3" y="1"/>
                      <a:pt x="3" y="1"/>
                    </a:cubicBezTo>
                    <a:cubicBezTo>
                      <a:pt x="3" y="1"/>
                      <a:pt x="3" y="1"/>
                      <a:pt x="3" y="1"/>
                    </a:cubicBezTo>
                    <a:cubicBezTo>
                      <a:pt x="3" y="1"/>
                      <a:pt x="3" y="1"/>
                      <a:pt x="3" y="1"/>
                    </a:cubicBezTo>
                    <a:cubicBezTo>
                      <a:pt x="2" y="1"/>
                      <a:pt x="2" y="1"/>
                      <a:pt x="2" y="1"/>
                    </a:cubicBezTo>
                    <a:cubicBezTo>
                      <a:pt x="2" y="1"/>
                      <a:pt x="1" y="1"/>
                      <a:pt x="1" y="2"/>
                    </a:cubicBezTo>
                    <a:cubicBezTo>
                      <a:pt x="1" y="2"/>
                      <a:pt x="1" y="2"/>
                      <a:pt x="1" y="2"/>
                    </a:cubicBezTo>
                    <a:cubicBezTo>
                      <a:pt x="1" y="2"/>
                      <a:pt x="0" y="2"/>
                      <a:pt x="0" y="3"/>
                    </a:cubicBezTo>
                    <a:cubicBezTo>
                      <a:pt x="0" y="7"/>
                      <a:pt x="0" y="7"/>
                      <a:pt x="0" y="7"/>
                    </a:cubicBezTo>
                    <a:cubicBezTo>
                      <a:pt x="0" y="8"/>
                      <a:pt x="1" y="9"/>
                      <a:pt x="2" y="9"/>
                    </a:cubicBezTo>
                    <a:cubicBezTo>
                      <a:pt x="9" y="9"/>
                      <a:pt x="9" y="9"/>
                      <a:pt x="9" y="9"/>
                    </a:cubicBezTo>
                    <a:cubicBezTo>
                      <a:pt x="10" y="9"/>
                      <a:pt x="10" y="8"/>
                      <a:pt x="10" y="7"/>
                    </a:cubicBezTo>
                    <a:cubicBezTo>
                      <a:pt x="10" y="3"/>
                      <a:pt x="10" y="3"/>
                      <a:pt x="10" y="3"/>
                    </a:cubicBezTo>
                    <a:cubicBezTo>
                      <a:pt x="10" y="2"/>
                      <a:pt x="10" y="2"/>
                      <a:pt x="9" y="1"/>
                    </a:cubicBezTo>
                    <a:close/>
                    <a:moveTo>
                      <a:pt x="4" y="1"/>
                    </a:moveTo>
                    <a:cubicBezTo>
                      <a:pt x="4" y="1"/>
                      <a:pt x="4" y="1"/>
                      <a:pt x="5" y="1"/>
                    </a:cubicBezTo>
                    <a:cubicBezTo>
                      <a:pt x="6" y="0"/>
                      <a:pt x="6" y="0"/>
                      <a:pt x="6" y="0"/>
                    </a:cubicBezTo>
                    <a:cubicBezTo>
                      <a:pt x="6" y="0"/>
                      <a:pt x="6" y="1"/>
                      <a:pt x="6" y="1"/>
                    </a:cubicBezTo>
                    <a:cubicBezTo>
                      <a:pt x="6" y="1"/>
                      <a:pt x="6" y="1"/>
                      <a:pt x="6" y="1"/>
                    </a:cubicBezTo>
                    <a:cubicBezTo>
                      <a:pt x="4" y="1"/>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3"/>
              <p:cNvSpPr>
                <a:spLocks noEditPoints="1"/>
              </p:cNvSpPr>
              <p:nvPr/>
            </p:nvSpPr>
            <p:spPr bwMode="auto">
              <a:xfrm>
                <a:off x="3980" y="1857"/>
                <a:ext cx="28" cy="43"/>
              </a:xfrm>
              <a:custGeom>
                <a:avLst/>
                <a:gdLst>
                  <a:gd name="T0" fmla="*/ 12 w 12"/>
                  <a:gd name="T1" fmla="*/ 3 h 18"/>
                  <a:gd name="T2" fmla="*/ 9 w 12"/>
                  <a:gd name="T3" fmla="*/ 0 h 18"/>
                  <a:gd name="T4" fmla="*/ 3 w 12"/>
                  <a:gd name="T5" fmla="*/ 0 h 18"/>
                  <a:gd name="T6" fmla="*/ 0 w 12"/>
                  <a:gd name="T7" fmla="*/ 3 h 18"/>
                  <a:gd name="T8" fmla="*/ 0 w 12"/>
                  <a:gd name="T9" fmla="*/ 14 h 18"/>
                  <a:gd name="T10" fmla="*/ 3 w 12"/>
                  <a:gd name="T11" fmla="*/ 17 h 18"/>
                  <a:gd name="T12" fmla="*/ 9 w 12"/>
                  <a:gd name="T13" fmla="*/ 17 h 18"/>
                  <a:gd name="T14" fmla="*/ 12 w 12"/>
                  <a:gd name="T15" fmla="*/ 14 h 18"/>
                  <a:gd name="T16" fmla="*/ 12 w 12"/>
                  <a:gd name="T17" fmla="*/ 3 h 18"/>
                  <a:gd name="T18" fmla="*/ 7 w 12"/>
                  <a:gd name="T19" fmla="*/ 16 h 18"/>
                  <a:gd name="T20" fmla="*/ 5 w 12"/>
                  <a:gd name="T21" fmla="*/ 16 h 18"/>
                  <a:gd name="T22" fmla="*/ 5 w 12"/>
                  <a:gd name="T23" fmla="*/ 16 h 18"/>
                  <a:gd name="T24" fmla="*/ 5 w 12"/>
                  <a:gd name="T25" fmla="*/ 15 h 18"/>
                  <a:gd name="T26" fmla="*/ 5 w 12"/>
                  <a:gd name="T27" fmla="*/ 15 h 18"/>
                  <a:gd name="T28" fmla="*/ 7 w 12"/>
                  <a:gd name="T29" fmla="*/ 15 h 18"/>
                  <a:gd name="T30" fmla="*/ 7 w 12"/>
                  <a:gd name="T31" fmla="*/ 15 h 18"/>
                  <a:gd name="T32" fmla="*/ 7 w 12"/>
                  <a:gd name="T33" fmla="*/ 16 h 18"/>
                  <a:gd name="T34" fmla="*/ 7 w 12"/>
                  <a:gd name="T35" fmla="*/ 16 h 18"/>
                  <a:gd name="T36" fmla="*/ 9 w 12"/>
                  <a:gd name="T37" fmla="*/ 13 h 18"/>
                  <a:gd name="T38" fmla="*/ 3 w 12"/>
                  <a:gd name="T39" fmla="*/ 14 h 18"/>
                  <a:gd name="T40" fmla="*/ 1 w 12"/>
                  <a:gd name="T41" fmla="*/ 12 h 18"/>
                  <a:gd name="T42" fmla="*/ 1 w 12"/>
                  <a:gd name="T43" fmla="*/ 4 h 18"/>
                  <a:gd name="T44" fmla="*/ 3 w 12"/>
                  <a:gd name="T45" fmla="*/ 2 h 18"/>
                  <a:gd name="T46" fmla="*/ 8 w 12"/>
                  <a:gd name="T47" fmla="*/ 2 h 18"/>
                  <a:gd name="T48" fmla="*/ 10 w 12"/>
                  <a:gd name="T49" fmla="*/ 3 h 18"/>
                  <a:gd name="T50" fmla="*/ 10 w 12"/>
                  <a:gd name="T51" fmla="*/ 12 h 18"/>
                  <a:gd name="T52" fmla="*/ 9 w 12"/>
                  <a:gd name="T53"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8">
                    <a:moveTo>
                      <a:pt x="12" y="3"/>
                    </a:moveTo>
                    <a:cubicBezTo>
                      <a:pt x="12" y="1"/>
                      <a:pt x="10" y="0"/>
                      <a:pt x="9" y="0"/>
                    </a:cubicBezTo>
                    <a:cubicBezTo>
                      <a:pt x="3" y="0"/>
                      <a:pt x="3" y="0"/>
                      <a:pt x="3" y="0"/>
                    </a:cubicBezTo>
                    <a:cubicBezTo>
                      <a:pt x="1" y="0"/>
                      <a:pt x="0" y="2"/>
                      <a:pt x="0" y="3"/>
                    </a:cubicBezTo>
                    <a:cubicBezTo>
                      <a:pt x="0" y="14"/>
                      <a:pt x="0" y="14"/>
                      <a:pt x="0" y="14"/>
                    </a:cubicBezTo>
                    <a:cubicBezTo>
                      <a:pt x="0" y="16"/>
                      <a:pt x="2" y="18"/>
                      <a:pt x="3" y="17"/>
                    </a:cubicBezTo>
                    <a:cubicBezTo>
                      <a:pt x="9" y="17"/>
                      <a:pt x="9" y="17"/>
                      <a:pt x="9" y="17"/>
                    </a:cubicBezTo>
                    <a:cubicBezTo>
                      <a:pt x="11" y="17"/>
                      <a:pt x="12" y="16"/>
                      <a:pt x="12" y="14"/>
                    </a:cubicBezTo>
                    <a:lnTo>
                      <a:pt x="12" y="3"/>
                    </a:lnTo>
                    <a:close/>
                    <a:moveTo>
                      <a:pt x="7" y="16"/>
                    </a:moveTo>
                    <a:cubicBezTo>
                      <a:pt x="5" y="16"/>
                      <a:pt x="5" y="16"/>
                      <a:pt x="5" y="16"/>
                    </a:cubicBezTo>
                    <a:cubicBezTo>
                      <a:pt x="5" y="16"/>
                      <a:pt x="5" y="16"/>
                      <a:pt x="5" y="16"/>
                    </a:cubicBezTo>
                    <a:cubicBezTo>
                      <a:pt x="5" y="15"/>
                      <a:pt x="5" y="15"/>
                      <a:pt x="5" y="15"/>
                    </a:cubicBezTo>
                    <a:cubicBezTo>
                      <a:pt x="5" y="15"/>
                      <a:pt x="5" y="15"/>
                      <a:pt x="5" y="15"/>
                    </a:cubicBezTo>
                    <a:cubicBezTo>
                      <a:pt x="7" y="15"/>
                      <a:pt x="7" y="15"/>
                      <a:pt x="7" y="15"/>
                    </a:cubicBezTo>
                    <a:cubicBezTo>
                      <a:pt x="7" y="15"/>
                      <a:pt x="7" y="15"/>
                      <a:pt x="7" y="15"/>
                    </a:cubicBezTo>
                    <a:cubicBezTo>
                      <a:pt x="7" y="16"/>
                      <a:pt x="7" y="16"/>
                      <a:pt x="7" y="16"/>
                    </a:cubicBezTo>
                    <a:cubicBezTo>
                      <a:pt x="7" y="16"/>
                      <a:pt x="7" y="16"/>
                      <a:pt x="7" y="16"/>
                    </a:cubicBezTo>
                    <a:close/>
                    <a:moveTo>
                      <a:pt x="9" y="13"/>
                    </a:moveTo>
                    <a:cubicBezTo>
                      <a:pt x="3" y="14"/>
                      <a:pt x="3" y="14"/>
                      <a:pt x="3" y="14"/>
                    </a:cubicBezTo>
                    <a:cubicBezTo>
                      <a:pt x="2" y="14"/>
                      <a:pt x="1" y="13"/>
                      <a:pt x="1" y="12"/>
                    </a:cubicBezTo>
                    <a:cubicBezTo>
                      <a:pt x="1" y="4"/>
                      <a:pt x="1" y="4"/>
                      <a:pt x="1" y="4"/>
                    </a:cubicBezTo>
                    <a:cubicBezTo>
                      <a:pt x="1" y="3"/>
                      <a:pt x="2" y="2"/>
                      <a:pt x="3" y="2"/>
                    </a:cubicBezTo>
                    <a:cubicBezTo>
                      <a:pt x="8" y="2"/>
                      <a:pt x="8" y="2"/>
                      <a:pt x="8" y="2"/>
                    </a:cubicBezTo>
                    <a:cubicBezTo>
                      <a:pt x="9" y="2"/>
                      <a:pt x="10" y="2"/>
                      <a:pt x="10" y="3"/>
                    </a:cubicBezTo>
                    <a:cubicBezTo>
                      <a:pt x="10" y="12"/>
                      <a:pt x="10" y="12"/>
                      <a:pt x="10" y="12"/>
                    </a:cubicBezTo>
                    <a:cubicBezTo>
                      <a:pt x="11" y="13"/>
                      <a:pt x="10" y="13"/>
                      <a:pt x="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4"/>
              <p:cNvSpPr/>
              <p:nvPr/>
            </p:nvSpPr>
            <p:spPr bwMode="auto">
              <a:xfrm>
                <a:off x="4011" y="1860"/>
                <a:ext cx="4" cy="38"/>
              </a:xfrm>
              <a:custGeom>
                <a:avLst/>
                <a:gdLst>
                  <a:gd name="T0" fmla="*/ 0 w 2"/>
                  <a:gd name="T1" fmla="*/ 0 h 16"/>
                  <a:gd name="T2" fmla="*/ 0 w 2"/>
                  <a:gd name="T3" fmla="*/ 1 h 16"/>
                  <a:gd name="T4" fmla="*/ 0 w 2"/>
                  <a:gd name="T5" fmla="*/ 15 h 16"/>
                  <a:gd name="T6" fmla="*/ 1 w 2"/>
                  <a:gd name="T7" fmla="*/ 16 h 16"/>
                  <a:gd name="T8" fmla="*/ 2 w 2"/>
                  <a:gd name="T9" fmla="*/ 15 h 16"/>
                  <a:gd name="T10" fmla="*/ 1 w 2"/>
                  <a:gd name="T11" fmla="*/ 1 h 16"/>
                  <a:gd name="T12" fmla="*/ 0 w 2"/>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 h="16">
                    <a:moveTo>
                      <a:pt x="0" y="0"/>
                    </a:moveTo>
                    <a:cubicBezTo>
                      <a:pt x="0" y="0"/>
                      <a:pt x="0" y="0"/>
                      <a:pt x="0" y="1"/>
                    </a:cubicBezTo>
                    <a:cubicBezTo>
                      <a:pt x="0" y="15"/>
                      <a:pt x="0" y="15"/>
                      <a:pt x="0" y="15"/>
                    </a:cubicBezTo>
                    <a:cubicBezTo>
                      <a:pt x="0" y="16"/>
                      <a:pt x="0" y="16"/>
                      <a:pt x="1" y="16"/>
                    </a:cubicBezTo>
                    <a:cubicBezTo>
                      <a:pt x="1" y="16"/>
                      <a:pt x="2" y="15"/>
                      <a:pt x="2" y="15"/>
                    </a:cubicBezTo>
                    <a:cubicBezTo>
                      <a:pt x="1" y="1"/>
                      <a:pt x="1" y="1"/>
                      <a:pt x="1" y="1"/>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5"/>
              <p:cNvSpPr/>
              <p:nvPr/>
            </p:nvSpPr>
            <p:spPr bwMode="auto">
              <a:xfrm>
                <a:off x="4013" y="1862"/>
                <a:ext cx="2" cy="12"/>
              </a:xfrm>
              <a:custGeom>
                <a:avLst/>
                <a:gdLst>
                  <a:gd name="T0" fmla="*/ 1 w 1"/>
                  <a:gd name="T1" fmla="*/ 0 h 5"/>
                  <a:gd name="T2" fmla="*/ 0 w 1"/>
                  <a:gd name="T3" fmla="*/ 0 h 5"/>
                  <a:gd name="T4" fmla="*/ 1 w 1"/>
                  <a:gd name="T5" fmla="*/ 5 h 5"/>
                  <a:gd name="T6" fmla="*/ 1 w 1"/>
                  <a:gd name="T7" fmla="*/ 5 h 5"/>
                  <a:gd name="T8" fmla="*/ 1 w 1"/>
                  <a:gd name="T9" fmla="*/ 5 h 5"/>
                  <a:gd name="T10" fmla="*/ 1 w 1"/>
                  <a:gd name="T11" fmla="*/ 0 h 5"/>
                  <a:gd name="T12" fmla="*/ 1 w 1"/>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 h="5">
                    <a:moveTo>
                      <a:pt x="1" y="0"/>
                    </a:moveTo>
                    <a:cubicBezTo>
                      <a:pt x="1" y="0"/>
                      <a:pt x="0" y="0"/>
                      <a:pt x="0" y="0"/>
                    </a:cubicBezTo>
                    <a:cubicBezTo>
                      <a:pt x="1" y="5"/>
                      <a:pt x="1" y="5"/>
                      <a:pt x="1" y="5"/>
                    </a:cubicBezTo>
                    <a:cubicBezTo>
                      <a:pt x="1" y="5"/>
                      <a:pt x="1" y="5"/>
                      <a:pt x="1" y="5"/>
                    </a:cubicBezTo>
                    <a:cubicBezTo>
                      <a:pt x="1" y="5"/>
                      <a:pt x="1" y="5"/>
                      <a:pt x="1" y="5"/>
                    </a:cubicBezTo>
                    <a:cubicBezTo>
                      <a:pt x="1"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6"/>
              <p:cNvSpPr/>
              <p:nvPr/>
            </p:nvSpPr>
            <p:spPr bwMode="auto">
              <a:xfrm>
                <a:off x="3985" y="1867"/>
                <a:ext cx="18" cy="2"/>
              </a:xfrm>
              <a:custGeom>
                <a:avLst/>
                <a:gdLst>
                  <a:gd name="T0" fmla="*/ 8 w 8"/>
                  <a:gd name="T1" fmla="*/ 1 h 1"/>
                  <a:gd name="T2" fmla="*/ 7 w 8"/>
                  <a:gd name="T3" fmla="*/ 1 h 1"/>
                  <a:gd name="T4" fmla="*/ 1 w 8"/>
                  <a:gd name="T5" fmla="*/ 1 h 1"/>
                  <a:gd name="T6" fmla="*/ 0 w 8"/>
                  <a:gd name="T7" fmla="*/ 1 h 1"/>
                  <a:gd name="T8" fmla="*/ 0 w 8"/>
                  <a:gd name="T9" fmla="*/ 1 h 1"/>
                  <a:gd name="T10" fmla="*/ 1 w 8"/>
                  <a:gd name="T11" fmla="*/ 0 h 1"/>
                  <a:gd name="T12" fmla="*/ 7 w 8"/>
                  <a:gd name="T13" fmla="*/ 0 h 1"/>
                  <a:gd name="T14" fmla="*/ 8 w 8"/>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
                    <a:moveTo>
                      <a:pt x="8" y="1"/>
                    </a:moveTo>
                    <a:cubicBezTo>
                      <a:pt x="8" y="1"/>
                      <a:pt x="7" y="1"/>
                      <a:pt x="7" y="1"/>
                    </a:cubicBezTo>
                    <a:cubicBezTo>
                      <a:pt x="1" y="1"/>
                      <a:pt x="1" y="1"/>
                      <a:pt x="1" y="1"/>
                    </a:cubicBezTo>
                    <a:cubicBezTo>
                      <a:pt x="0" y="1"/>
                      <a:pt x="0" y="1"/>
                      <a:pt x="0" y="1"/>
                    </a:cubicBezTo>
                    <a:cubicBezTo>
                      <a:pt x="0" y="1"/>
                      <a:pt x="0" y="1"/>
                      <a:pt x="0" y="1"/>
                    </a:cubicBezTo>
                    <a:cubicBezTo>
                      <a:pt x="0" y="0"/>
                      <a:pt x="0" y="0"/>
                      <a:pt x="1" y="0"/>
                    </a:cubicBezTo>
                    <a:cubicBezTo>
                      <a:pt x="7" y="0"/>
                      <a:pt x="7" y="0"/>
                      <a:pt x="7" y="0"/>
                    </a:cubicBezTo>
                    <a:cubicBezTo>
                      <a:pt x="7" y="0"/>
                      <a:pt x="8" y="0"/>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7"/>
              <p:cNvSpPr/>
              <p:nvPr/>
            </p:nvSpPr>
            <p:spPr bwMode="auto">
              <a:xfrm>
                <a:off x="3985" y="1872"/>
                <a:ext cx="18" cy="2"/>
              </a:xfrm>
              <a:custGeom>
                <a:avLst/>
                <a:gdLst>
                  <a:gd name="T0" fmla="*/ 8 w 8"/>
                  <a:gd name="T1" fmla="*/ 0 h 1"/>
                  <a:gd name="T2" fmla="*/ 7 w 8"/>
                  <a:gd name="T3" fmla="*/ 1 h 1"/>
                  <a:gd name="T4" fmla="*/ 1 w 8"/>
                  <a:gd name="T5" fmla="*/ 1 h 1"/>
                  <a:gd name="T6" fmla="*/ 0 w 8"/>
                  <a:gd name="T7" fmla="*/ 1 h 1"/>
                  <a:gd name="T8" fmla="*/ 0 w 8"/>
                  <a:gd name="T9" fmla="*/ 1 h 1"/>
                  <a:gd name="T10" fmla="*/ 1 w 8"/>
                  <a:gd name="T11" fmla="*/ 0 h 1"/>
                  <a:gd name="T12" fmla="*/ 7 w 8"/>
                  <a:gd name="T13" fmla="*/ 0 h 1"/>
                  <a:gd name="T14" fmla="*/ 8 w 8"/>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
                    <a:moveTo>
                      <a:pt x="8" y="0"/>
                    </a:moveTo>
                    <a:cubicBezTo>
                      <a:pt x="8" y="1"/>
                      <a:pt x="7" y="1"/>
                      <a:pt x="7" y="1"/>
                    </a:cubicBezTo>
                    <a:cubicBezTo>
                      <a:pt x="1" y="1"/>
                      <a:pt x="1" y="1"/>
                      <a:pt x="1" y="1"/>
                    </a:cubicBezTo>
                    <a:cubicBezTo>
                      <a:pt x="0" y="1"/>
                      <a:pt x="0" y="1"/>
                      <a:pt x="0" y="1"/>
                    </a:cubicBezTo>
                    <a:cubicBezTo>
                      <a:pt x="0" y="1"/>
                      <a:pt x="0" y="1"/>
                      <a:pt x="0" y="1"/>
                    </a:cubicBezTo>
                    <a:cubicBezTo>
                      <a:pt x="0" y="0"/>
                      <a:pt x="0" y="0"/>
                      <a:pt x="1" y="0"/>
                    </a:cubicBezTo>
                    <a:cubicBezTo>
                      <a:pt x="7" y="0"/>
                      <a:pt x="7" y="0"/>
                      <a:pt x="7" y="0"/>
                    </a:cubicBezTo>
                    <a:cubicBezTo>
                      <a:pt x="7"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8"/>
              <p:cNvSpPr/>
              <p:nvPr/>
            </p:nvSpPr>
            <p:spPr bwMode="auto">
              <a:xfrm>
                <a:off x="3985" y="1876"/>
                <a:ext cx="18" cy="3"/>
              </a:xfrm>
              <a:custGeom>
                <a:avLst/>
                <a:gdLst>
                  <a:gd name="T0" fmla="*/ 8 w 8"/>
                  <a:gd name="T1" fmla="*/ 0 h 1"/>
                  <a:gd name="T2" fmla="*/ 7 w 8"/>
                  <a:gd name="T3" fmla="*/ 1 h 1"/>
                  <a:gd name="T4" fmla="*/ 1 w 8"/>
                  <a:gd name="T5" fmla="*/ 1 h 1"/>
                  <a:gd name="T6" fmla="*/ 0 w 8"/>
                  <a:gd name="T7" fmla="*/ 1 h 1"/>
                  <a:gd name="T8" fmla="*/ 0 w 8"/>
                  <a:gd name="T9" fmla="*/ 1 h 1"/>
                  <a:gd name="T10" fmla="*/ 1 w 8"/>
                  <a:gd name="T11" fmla="*/ 0 h 1"/>
                  <a:gd name="T12" fmla="*/ 7 w 8"/>
                  <a:gd name="T13" fmla="*/ 0 h 1"/>
                  <a:gd name="T14" fmla="*/ 8 w 8"/>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
                    <a:moveTo>
                      <a:pt x="8" y="0"/>
                    </a:moveTo>
                    <a:cubicBezTo>
                      <a:pt x="8" y="1"/>
                      <a:pt x="7" y="1"/>
                      <a:pt x="7" y="1"/>
                    </a:cubicBezTo>
                    <a:cubicBezTo>
                      <a:pt x="1" y="1"/>
                      <a:pt x="1" y="1"/>
                      <a:pt x="1" y="1"/>
                    </a:cubicBezTo>
                    <a:cubicBezTo>
                      <a:pt x="0" y="1"/>
                      <a:pt x="0" y="1"/>
                      <a:pt x="0" y="1"/>
                    </a:cubicBezTo>
                    <a:cubicBezTo>
                      <a:pt x="0" y="1"/>
                      <a:pt x="0" y="1"/>
                      <a:pt x="0" y="1"/>
                    </a:cubicBezTo>
                    <a:cubicBezTo>
                      <a:pt x="0" y="0"/>
                      <a:pt x="0" y="0"/>
                      <a:pt x="1" y="0"/>
                    </a:cubicBezTo>
                    <a:cubicBezTo>
                      <a:pt x="7" y="0"/>
                      <a:pt x="7" y="0"/>
                      <a:pt x="7" y="0"/>
                    </a:cubicBezTo>
                    <a:cubicBezTo>
                      <a:pt x="7"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9"/>
              <p:cNvSpPr/>
              <p:nvPr/>
            </p:nvSpPr>
            <p:spPr bwMode="auto">
              <a:xfrm>
                <a:off x="3992" y="1881"/>
                <a:ext cx="11" cy="2"/>
              </a:xfrm>
              <a:custGeom>
                <a:avLst/>
                <a:gdLst>
                  <a:gd name="T0" fmla="*/ 5 w 5"/>
                  <a:gd name="T1" fmla="*/ 0 h 1"/>
                  <a:gd name="T2" fmla="*/ 4 w 5"/>
                  <a:gd name="T3" fmla="*/ 1 h 1"/>
                  <a:gd name="T4" fmla="*/ 1 w 5"/>
                  <a:gd name="T5" fmla="*/ 1 h 1"/>
                  <a:gd name="T6" fmla="*/ 0 w 5"/>
                  <a:gd name="T7" fmla="*/ 0 h 1"/>
                  <a:gd name="T8" fmla="*/ 0 w 5"/>
                  <a:gd name="T9" fmla="*/ 0 h 1"/>
                  <a:gd name="T10" fmla="*/ 1 w 5"/>
                  <a:gd name="T11" fmla="*/ 0 h 1"/>
                  <a:gd name="T12" fmla="*/ 4 w 5"/>
                  <a:gd name="T13" fmla="*/ 0 h 1"/>
                  <a:gd name="T14" fmla="*/ 5 w 5"/>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
                    <a:moveTo>
                      <a:pt x="5" y="0"/>
                    </a:moveTo>
                    <a:cubicBezTo>
                      <a:pt x="5" y="1"/>
                      <a:pt x="4" y="1"/>
                      <a:pt x="4" y="1"/>
                    </a:cubicBezTo>
                    <a:cubicBezTo>
                      <a:pt x="1" y="1"/>
                      <a:pt x="1" y="1"/>
                      <a:pt x="1" y="1"/>
                    </a:cubicBezTo>
                    <a:cubicBezTo>
                      <a:pt x="0" y="1"/>
                      <a:pt x="0" y="1"/>
                      <a:pt x="0" y="0"/>
                    </a:cubicBezTo>
                    <a:cubicBezTo>
                      <a:pt x="0" y="0"/>
                      <a:pt x="0" y="0"/>
                      <a:pt x="0" y="0"/>
                    </a:cubicBezTo>
                    <a:cubicBezTo>
                      <a:pt x="0" y="0"/>
                      <a:pt x="0" y="0"/>
                      <a:pt x="1" y="0"/>
                    </a:cubicBezTo>
                    <a:cubicBezTo>
                      <a:pt x="4" y="0"/>
                      <a:pt x="4" y="0"/>
                      <a:pt x="4" y="0"/>
                    </a:cubicBezTo>
                    <a:cubicBezTo>
                      <a:pt x="4" y="0"/>
                      <a:pt x="5"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0"/>
              <p:cNvSpPr/>
              <p:nvPr/>
            </p:nvSpPr>
            <p:spPr bwMode="auto">
              <a:xfrm>
                <a:off x="3892" y="1456"/>
                <a:ext cx="36" cy="5"/>
              </a:xfrm>
              <a:custGeom>
                <a:avLst/>
                <a:gdLst>
                  <a:gd name="T0" fmla="*/ 0 w 15"/>
                  <a:gd name="T1" fmla="*/ 1 h 2"/>
                  <a:gd name="T2" fmla="*/ 0 w 15"/>
                  <a:gd name="T3" fmla="*/ 2 h 2"/>
                  <a:gd name="T4" fmla="*/ 15 w 15"/>
                  <a:gd name="T5" fmla="*/ 1 h 2"/>
                  <a:gd name="T6" fmla="*/ 15 w 15"/>
                  <a:gd name="T7" fmla="*/ 1 h 2"/>
                  <a:gd name="T8" fmla="*/ 15 w 15"/>
                  <a:gd name="T9" fmla="*/ 0 h 2"/>
                  <a:gd name="T10" fmla="*/ 0 w 15"/>
                  <a:gd name="T11" fmla="*/ 0 h 2"/>
                  <a:gd name="T12" fmla="*/ 0 w 15"/>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0" y="1"/>
                    </a:moveTo>
                    <a:cubicBezTo>
                      <a:pt x="0" y="1"/>
                      <a:pt x="0" y="2"/>
                      <a:pt x="0" y="2"/>
                    </a:cubicBezTo>
                    <a:cubicBezTo>
                      <a:pt x="15" y="1"/>
                      <a:pt x="15" y="1"/>
                      <a:pt x="15" y="1"/>
                    </a:cubicBezTo>
                    <a:cubicBezTo>
                      <a:pt x="15" y="1"/>
                      <a:pt x="15" y="1"/>
                      <a:pt x="15" y="1"/>
                    </a:cubicBezTo>
                    <a:cubicBezTo>
                      <a:pt x="15" y="0"/>
                      <a:pt x="15" y="0"/>
                      <a:pt x="15" y="0"/>
                    </a:cubicBezTo>
                    <a:cubicBezTo>
                      <a:pt x="0" y="0"/>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1"/>
              <p:cNvSpPr/>
              <p:nvPr/>
            </p:nvSpPr>
            <p:spPr bwMode="auto">
              <a:xfrm>
                <a:off x="3892" y="1456"/>
                <a:ext cx="14" cy="0"/>
              </a:xfrm>
              <a:custGeom>
                <a:avLst/>
                <a:gdLst>
                  <a:gd name="T0" fmla="*/ 0 w 6"/>
                  <a:gd name="T1" fmla="*/ 1 w 6"/>
                  <a:gd name="T2" fmla="*/ 6 w 6"/>
                  <a:gd name="T3" fmla="*/ 6 w 6"/>
                  <a:gd name="T4" fmla="*/ 6 w 6"/>
                  <a:gd name="T5" fmla="*/ 1 w 6"/>
                  <a:gd name="T6" fmla="*/ 0 w 6"/>
                </a:gdLst>
                <a:ahLst/>
                <a:cxnLst>
                  <a:cxn ang="0">
                    <a:pos x="T0" y="0"/>
                  </a:cxn>
                  <a:cxn ang="0">
                    <a:pos x="T1" y="0"/>
                  </a:cxn>
                  <a:cxn ang="0">
                    <a:pos x="T2" y="0"/>
                  </a:cxn>
                  <a:cxn ang="0">
                    <a:pos x="T3" y="0"/>
                  </a:cxn>
                  <a:cxn ang="0">
                    <a:pos x="T4" y="0"/>
                  </a:cxn>
                  <a:cxn ang="0">
                    <a:pos x="T5" y="0"/>
                  </a:cxn>
                  <a:cxn ang="0">
                    <a:pos x="T6" y="0"/>
                  </a:cxn>
                </a:cxnLst>
                <a:rect l="0" t="0" r="r" b="b"/>
                <a:pathLst>
                  <a:path w="6">
                    <a:moveTo>
                      <a:pt x="0" y="0"/>
                    </a:moveTo>
                    <a:cubicBezTo>
                      <a:pt x="0" y="0"/>
                      <a:pt x="1" y="0"/>
                      <a:pt x="1" y="0"/>
                    </a:cubicBezTo>
                    <a:cubicBezTo>
                      <a:pt x="6" y="0"/>
                      <a:pt x="6" y="0"/>
                      <a:pt x="6" y="0"/>
                    </a:cubicBezTo>
                    <a:cubicBezTo>
                      <a:pt x="6" y="0"/>
                      <a:pt x="6" y="0"/>
                      <a:pt x="6" y="0"/>
                    </a:cubicBezTo>
                    <a:cubicBezTo>
                      <a:pt x="6" y="0"/>
                      <a:pt x="6" y="0"/>
                      <a:pt x="6" y="0"/>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2"/>
              <p:cNvSpPr/>
              <p:nvPr/>
            </p:nvSpPr>
            <p:spPr bwMode="auto">
              <a:xfrm>
                <a:off x="3954" y="2263"/>
                <a:ext cx="4" cy="38"/>
              </a:xfrm>
              <a:custGeom>
                <a:avLst/>
                <a:gdLst>
                  <a:gd name="T0" fmla="*/ 1 w 2"/>
                  <a:gd name="T1" fmla="*/ 1 h 16"/>
                  <a:gd name="T2" fmla="*/ 0 w 2"/>
                  <a:gd name="T3" fmla="*/ 1 h 16"/>
                  <a:gd name="T4" fmla="*/ 0 w 2"/>
                  <a:gd name="T5" fmla="*/ 16 h 16"/>
                  <a:gd name="T6" fmla="*/ 1 w 2"/>
                  <a:gd name="T7" fmla="*/ 16 h 16"/>
                  <a:gd name="T8" fmla="*/ 2 w 2"/>
                  <a:gd name="T9" fmla="*/ 16 h 16"/>
                  <a:gd name="T10" fmla="*/ 1 w 2"/>
                  <a:gd name="T11" fmla="*/ 1 h 16"/>
                  <a:gd name="T12" fmla="*/ 1 w 2"/>
                  <a:gd name="T13" fmla="*/ 1 h 16"/>
                </a:gdLst>
                <a:ahLst/>
                <a:cxnLst>
                  <a:cxn ang="0">
                    <a:pos x="T0" y="T1"/>
                  </a:cxn>
                  <a:cxn ang="0">
                    <a:pos x="T2" y="T3"/>
                  </a:cxn>
                  <a:cxn ang="0">
                    <a:pos x="T4" y="T5"/>
                  </a:cxn>
                  <a:cxn ang="0">
                    <a:pos x="T6" y="T7"/>
                  </a:cxn>
                  <a:cxn ang="0">
                    <a:pos x="T8" y="T9"/>
                  </a:cxn>
                  <a:cxn ang="0">
                    <a:pos x="T10" y="T11"/>
                  </a:cxn>
                  <a:cxn ang="0">
                    <a:pos x="T12" y="T13"/>
                  </a:cxn>
                </a:cxnLst>
                <a:rect l="0" t="0" r="r" b="b"/>
                <a:pathLst>
                  <a:path w="2" h="16">
                    <a:moveTo>
                      <a:pt x="1" y="1"/>
                    </a:moveTo>
                    <a:cubicBezTo>
                      <a:pt x="0" y="1"/>
                      <a:pt x="0" y="1"/>
                      <a:pt x="0" y="1"/>
                    </a:cubicBezTo>
                    <a:cubicBezTo>
                      <a:pt x="0" y="16"/>
                      <a:pt x="0" y="16"/>
                      <a:pt x="0" y="16"/>
                    </a:cubicBezTo>
                    <a:cubicBezTo>
                      <a:pt x="0" y="16"/>
                      <a:pt x="1" y="16"/>
                      <a:pt x="1" y="16"/>
                    </a:cubicBezTo>
                    <a:cubicBezTo>
                      <a:pt x="1" y="16"/>
                      <a:pt x="2" y="16"/>
                      <a:pt x="2" y="16"/>
                    </a:cubicBezTo>
                    <a:cubicBezTo>
                      <a:pt x="1" y="1"/>
                      <a:pt x="1" y="1"/>
                      <a:pt x="1" y="1"/>
                    </a:cubicBezTo>
                    <a:cubicBezTo>
                      <a:pt x="1"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3"/>
              <p:cNvSpPr/>
              <p:nvPr/>
            </p:nvSpPr>
            <p:spPr bwMode="auto">
              <a:xfrm>
                <a:off x="3958" y="2266"/>
                <a:ext cx="0" cy="14"/>
              </a:xfrm>
              <a:custGeom>
                <a:avLst/>
                <a:gdLst>
                  <a:gd name="T0" fmla="*/ 0 h 6"/>
                  <a:gd name="T1" fmla="*/ 0 h 6"/>
                  <a:gd name="T2" fmla="*/ 5 h 6"/>
                  <a:gd name="T3" fmla="*/ 6 h 6"/>
                  <a:gd name="T4" fmla="*/ 5 h 6"/>
                  <a:gd name="T5" fmla="*/ 0 h 6"/>
                  <a:gd name="T6" fmla="*/ 0 h 6"/>
                </a:gdLst>
                <a:ahLst/>
                <a:cxnLst>
                  <a:cxn ang="0">
                    <a:pos x="0" y="T0"/>
                  </a:cxn>
                  <a:cxn ang="0">
                    <a:pos x="0" y="T1"/>
                  </a:cxn>
                  <a:cxn ang="0">
                    <a:pos x="0" y="T2"/>
                  </a:cxn>
                  <a:cxn ang="0">
                    <a:pos x="0" y="T3"/>
                  </a:cxn>
                  <a:cxn ang="0">
                    <a:pos x="0" y="T4"/>
                  </a:cxn>
                  <a:cxn ang="0">
                    <a:pos x="0" y="T5"/>
                  </a:cxn>
                  <a:cxn ang="0">
                    <a:pos x="0" y="T6"/>
                  </a:cxn>
                </a:cxnLst>
                <a:rect l="0" t="0" r="r" b="b"/>
                <a:pathLst>
                  <a:path h="6">
                    <a:moveTo>
                      <a:pt x="0" y="0"/>
                    </a:moveTo>
                    <a:cubicBezTo>
                      <a:pt x="0" y="0"/>
                      <a:pt x="0" y="0"/>
                      <a:pt x="0" y="0"/>
                    </a:cubicBezTo>
                    <a:cubicBezTo>
                      <a:pt x="0" y="5"/>
                      <a:pt x="0" y="5"/>
                      <a:pt x="0" y="5"/>
                    </a:cubicBezTo>
                    <a:cubicBezTo>
                      <a:pt x="0" y="6"/>
                      <a:pt x="0" y="6"/>
                      <a:pt x="0" y="6"/>
                    </a:cubicBezTo>
                    <a:cubicBezTo>
                      <a:pt x="0" y="6"/>
                      <a:pt x="0" y="6"/>
                      <a:pt x="0" y="5"/>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4"/>
              <p:cNvSpPr>
                <a:spLocks noEditPoints="1"/>
              </p:cNvSpPr>
              <p:nvPr/>
            </p:nvSpPr>
            <p:spPr bwMode="auto">
              <a:xfrm>
                <a:off x="4001" y="2472"/>
                <a:ext cx="36" cy="45"/>
              </a:xfrm>
              <a:custGeom>
                <a:avLst/>
                <a:gdLst>
                  <a:gd name="T0" fmla="*/ 10 w 15"/>
                  <a:gd name="T1" fmla="*/ 0 h 19"/>
                  <a:gd name="T2" fmla="*/ 0 w 15"/>
                  <a:gd name="T3" fmla="*/ 5 h 19"/>
                  <a:gd name="T4" fmla="*/ 5 w 15"/>
                  <a:gd name="T5" fmla="*/ 19 h 19"/>
                  <a:gd name="T6" fmla="*/ 15 w 15"/>
                  <a:gd name="T7" fmla="*/ 14 h 19"/>
                  <a:gd name="T8" fmla="*/ 1 w 15"/>
                  <a:gd name="T9" fmla="*/ 5 h 19"/>
                  <a:gd name="T10" fmla="*/ 10 w 15"/>
                  <a:gd name="T11" fmla="*/ 2 h 19"/>
                  <a:gd name="T12" fmla="*/ 13 w 15"/>
                  <a:gd name="T13" fmla="*/ 4 h 19"/>
                  <a:gd name="T14" fmla="*/ 4 w 15"/>
                  <a:gd name="T15" fmla="*/ 8 h 19"/>
                  <a:gd name="T16" fmla="*/ 1 w 15"/>
                  <a:gd name="T17" fmla="*/ 5 h 19"/>
                  <a:gd name="T18" fmla="*/ 2 w 15"/>
                  <a:gd name="T19" fmla="*/ 9 h 19"/>
                  <a:gd name="T20" fmla="*/ 4 w 15"/>
                  <a:gd name="T21" fmla="*/ 9 h 19"/>
                  <a:gd name="T22" fmla="*/ 4 w 15"/>
                  <a:gd name="T23" fmla="*/ 11 h 19"/>
                  <a:gd name="T24" fmla="*/ 2 w 15"/>
                  <a:gd name="T25" fmla="*/ 11 h 19"/>
                  <a:gd name="T26" fmla="*/ 2 w 15"/>
                  <a:gd name="T27" fmla="*/ 12 h 19"/>
                  <a:gd name="T28" fmla="*/ 4 w 15"/>
                  <a:gd name="T29" fmla="*/ 12 h 19"/>
                  <a:gd name="T30" fmla="*/ 5 w 15"/>
                  <a:gd name="T31" fmla="*/ 13 h 19"/>
                  <a:gd name="T32" fmla="*/ 3 w 15"/>
                  <a:gd name="T33" fmla="*/ 14 h 19"/>
                  <a:gd name="T34" fmla="*/ 2 w 15"/>
                  <a:gd name="T35" fmla="*/ 12 h 19"/>
                  <a:gd name="T36" fmla="*/ 3 w 15"/>
                  <a:gd name="T37" fmla="*/ 17 h 19"/>
                  <a:gd name="T38" fmla="*/ 3 w 15"/>
                  <a:gd name="T39" fmla="*/ 15 h 19"/>
                  <a:gd name="T40" fmla="*/ 5 w 15"/>
                  <a:gd name="T41" fmla="*/ 15 h 19"/>
                  <a:gd name="T42" fmla="*/ 5 w 15"/>
                  <a:gd name="T43" fmla="*/ 16 h 19"/>
                  <a:gd name="T44" fmla="*/ 5 w 15"/>
                  <a:gd name="T45" fmla="*/ 9 h 19"/>
                  <a:gd name="T46" fmla="*/ 7 w 15"/>
                  <a:gd name="T47" fmla="*/ 9 h 19"/>
                  <a:gd name="T48" fmla="*/ 7 w 15"/>
                  <a:gd name="T49" fmla="*/ 10 h 19"/>
                  <a:gd name="T50" fmla="*/ 5 w 15"/>
                  <a:gd name="T51" fmla="*/ 11 h 19"/>
                  <a:gd name="T52" fmla="*/ 5 w 15"/>
                  <a:gd name="T53" fmla="*/ 9 h 19"/>
                  <a:gd name="T54" fmla="*/ 6 w 15"/>
                  <a:gd name="T55" fmla="*/ 12 h 19"/>
                  <a:gd name="T56" fmla="*/ 7 w 15"/>
                  <a:gd name="T57" fmla="*/ 12 h 19"/>
                  <a:gd name="T58" fmla="*/ 7 w 15"/>
                  <a:gd name="T59" fmla="*/ 13 h 19"/>
                  <a:gd name="T60" fmla="*/ 5 w 15"/>
                  <a:gd name="T61" fmla="*/ 13 h 19"/>
                  <a:gd name="T62" fmla="*/ 8 w 15"/>
                  <a:gd name="T63" fmla="*/ 16 h 19"/>
                  <a:gd name="T64" fmla="*/ 6 w 15"/>
                  <a:gd name="T65" fmla="*/ 16 h 19"/>
                  <a:gd name="T66" fmla="*/ 6 w 15"/>
                  <a:gd name="T67" fmla="*/ 15 h 19"/>
                  <a:gd name="T68" fmla="*/ 8 w 15"/>
                  <a:gd name="T69" fmla="*/ 15 h 19"/>
                  <a:gd name="T70" fmla="*/ 8 w 15"/>
                  <a:gd name="T71" fmla="*/ 16 h 19"/>
                  <a:gd name="T72" fmla="*/ 8 w 15"/>
                  <a:gd name="T73" fmla="*/ 8 h 19"/>
                  <a:gd name="T74" fmla="*/ 10 w 15"/>
                  <a:gd name="T75" fmla="*/ 8 h 19"/>
                  <a:gd name="T76" fmla="*/ 10 w 15"/>
                  <a:gd name="T77" fmla="*/ 10 h 19"/>
                  <a:gd name="T78" fmla="*/ 8 w 15"/>
                  <a:gd name="T79" fmla="*/ 10 h 19"/>
                  <a:gd name="T80" fmla="*/ 8 w 15"/>
                  <a:gd name="T81" fmla="*/ 12 h 19"/>
                  <a:gd name="T82" fmla="*/ 10 w 15"/>
                  <a:gd name="T83" fmla="*/ 11 h 19"/>
                  <a:gd name="T84" fmla="*/ 11 w 15"/>
                  <a:gd name="T85" fmla="*/ 12 h 19"/>
                  <a:gd name="T86" fmla="*/ 9 w 15"/>
                  <a:gd name="T87" fmla="*/ 13 h 19"/>
                  <a:gd name="T88" fmla="*/ 8 w 15"/>
                  <a:gd name="T89" fmla="*/ 12 h 19"/>
                  <a:gd name="T90" fmla="*/ 9 w 15"/>
                  <a:gd name="T91" fmla="*/ 16 h 19"/>
                  <a:gd name="T92" fmla="*/ 9 w 15"/>
                  <a:gd name="T93" fmla="*/ 15 h 19"/>
                  <a:gd name="T94" fmla="*/ 10 w 15"/>
                  <a:gd name="T95" fmla="*/ 14 h 19"/>
                  <a:gd name="T96" fmla="*/ 11 w 15"/>
                  <a:gd name="T97" fmla="*/ 15 h 19"/>
                  <a:gd name="T98" fmla="*/ 11 w 15"/>
                  <a:gd name="T99" fmla="*/ 8 h 19"/>
                  <a:gd name="T100" fmla="*/ 13 w 15"/>
                  <a:gd name="T101" fmla="*/ 8 h 19"/>
                  <a:gd name="T102" fmla="*/ 13 w 15"/>
                  <a:gd name="T103" fmla="*/ 9 h 19"/>
                  <a:gd name="T104" fmla="*/ 11 w 15"/>
                  <a:gd name="T105" fmla="*/ 10 h 19"/>
                  <a:gd name="T106" fmla="*/ 11 w 15"/>
                  <a:gd name="T107" fmla="*/ 8 h 19"/>
                  <a:gd name="T108" fmla="*/ 11 w 15"/>
                  <a:gd name="T109" fmla="*/ 11 h 19"/>
                  <a:gd name="T110" fmla="*/ 13 w 15"/>
                  <a:gd name="T111" fmla="*/ 11 h 19"/>
                  <a:gd name="T112" fmla="*/ 13 w 15"/>
                  <a:gd name="T113" fmla="*/ 12 h 19"/>
                  <a:gd name="T114" fmla="*/ 11 w 15"/>
                  <a:gd name="T115" fmla="*/ 12 h 19"/>
                  <a:gd name="T116" fmla="*/ 14 w 15"/>
                  <a:gd name="T117" fmla="*/ 15 h 19"/>
                  <a:gd name="T118" fmla="*/ 12 w 15"/>
                  <a:gd name="T119" fmla="*/ 15 h 19"/>
                  <a:gd name="T120" fmla="*/ 12 w 15"/>
                  <a:gd name="T121" fmla="*/ 14 h 19"/>
                  <a:gd name="T122" fmla="*/ 14 w 15"/>
                  <a:gd name="T123" fmla="*/ 14 h 19"/>
                  <a:gd name="T124" fmla="*/ 14 w 15"/>
                  <a:gd name="T12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19">
                    <a:moveTo>
                      <a:pt x="14" y="3"/>
                    </a:moveTo>
                    <a:cubicBezTo>
                      <a:pt x="14" y="1"/>
                      <a:pt x="12" y="0"/>
                      <a:pt x="10" y="0"/>
                    </a:cubicBezTo>
                    <a:cubicBezTo>
                      <a:pt x="3" y="1"/>
                      <a:pt x="3" y="1"/>
                      <a:pt x="3" y="1"/>
                    </a:cubicBezTo>
                    <a:cubicBezTo>
                      <a:pt x="1" y="1"/>
                      <a:pt x="0" y="3"/>
                      <a:pt x="0" y="5"/>
                    </a:cubicBezTo>
                    <a:cubicBezTo>
                      <a:pt x="1" y="16"/>
                      <a:pt x="1" y="16"/>
                      <a:pt x="1" y="16"/>
                    </a:cubicBezTo>
                    <a:cubicBezTo>
                      <a:pt x="2" y="18"/>
                      <a:pt x="3" y="19"/>
                      <a:pt x="5" y="19"/>
                    </a:cubicBezTo>
                    <a:cubicBezTo>
                      <a:pt x="12" y="18"/>
                      <a:pt x="12" y="18"/>
                      <a:pt x="12" y="18"/>
                    </a:cubicBezTo>
                    <a:cubicBezTo>
                      <a:pt x="14" y="18"/>
                      <a:pt x="15" y="16"/>
                      <a:pt x="15" y="14"/>
                    </a:cubicBezTo>
                    <a:lnTo>
                      <a:pt x="14" y="3"/>
                    </a:lnTo>
                    <a:close/>
                    <a:moveTo>
                      <a:pt x="1" y="5"/>
                    </a:moveTo>
                    <a:cubicBezTo>
                      <a:pt x="1" y="4"/>
                      <a:pt x="2" y="3"/>
                      <a:pt x="3" y="2"/>
                    </a:cubicBezTo>
                    <a:cubicBezTo>
                      <a:pt x="10" y="2"/>
                      <a:pt x="10" y="2"/>
                      <a:pt x="10" y="2"/>
                    </a:cubicBezTo>
                    <a:cubicBezTo>
                      <a:pt x="11" y="1"/>
                      <a:pt x="12" y="2"/>
                      <a:pt x="12" y="4"/>
                    </a:cubicBezTo>
                    <a:cubicBezTo>
                      <a:pt x="13" y="4"/>
                      <a:pt x="13" y="4"/>
                      <a:pt x="13" y="4"/>
                    </a:cubicBezTo>
                    <a:cubicBezTo>
                      <a:pt x="13" y="6"/>
                      <a:pt x="12" y="7"/>
                      <a:pt x="11" y="7"/>
                    </a:cubicBezTo>
                    <a:cubicBezTo>
                      <a:pt x="4" y="8"/>
                      <a:pt x="4" y="8"/>
                      <a:pt x="4" y="8"/>
                    </a:cubicBezTo>
                    <a:cubicBezTo>
                      <a:pt x="3" y="8"/>
                      <a:pt x="2" y="7"/>
                      <a:pt x="1" y="6"/>
                    </a:cubicBezTo>
                    <a:lnTo>
                      <a:pt x="1" y="5"/>
                    </a:lnTo>
                    <a:close/>
                    <a:moveTo>
                      <a:pt x="2" y="10"/>
                    </a:moveTo>
                    <a:cubicBezTo>
                      <a:pt x="2" y="9"/>
                      <a:pt x="2" y="9"/>
                      <a:pt x="2" y="9"/>
                    </a:cubicBezTo>
                    <a:cubicBezTo>
                      <a:pt x="4" y="9"/>
                      <a:pt x="4" y="9"/>
                      <a:pt x="4" y="9"/>
                    </a:cubicBezTo>
                    <a:cubicBezTo>
                      <a:pt x="4" y="9"/>
                      <a:pt x="4" y="9"/>
                      <a:pt x="4" y="9"/>
                    </a:cubicBezTo>
                    <a:cubicBezTo>
                      <a:pt x="4" y="10"/>
                      <a:pt x="4" y="10"/>
                      <a:pt x="4" y="10"/>
                    </a:cubicBezTo>
                    <a:cubicBezTo>
                      <a:pt x="4" y="10"/>
                      <a:pt x="4" y="11"/>
                      <a:pt x="4" y="11"/>
                    </a:cubicBezTo>
                    <a:cubicBezTo>
                      <a:pt x="2" y="11"/>
                      <a:pt x="2" y="11"/>
                      <a:pt x="2" y="11"/>
                    </a:cubicBezTo>
                    <a:cubicBezTo>
                      <a:pt x="2" y="11"/>
                      <a:pt x="2" y="11"/>
                      <a:pt x="2" y="11"/>
                    </a:cubicBezTo>
                    <a:lnTo>
                      <a:pt x="2" y="10"/>
                    </a:lnTo>
                    <a:close/>
                    <a:moveTo>
                      <a:pt x="2" y="12"/>
                    </a:moveTo>
                    <a:cubicBezTo>
                      <a:pt x="2" y="12"/>
                      <a:pt x="2" y="12"/>
                      <a:pt x="3" y="12"/>
                    </a:cubicBezTo>
                    <a:cubicBezTo>
                      <a:pt x="4" y="12"/>
                      <a:pt x="4" y="12"/>
                      <a:pt x="4" y="12"/>
                    </a:cubicBezTo>
                    <a:cubicBezTo>
                      <a:pt x="4" y="12"/>
                      <a:pt x="5" y="12"/>
                      <a:pt x="5" y="12"/>
                    </a:cubicBezTo>
                    <a:cubicBezTo>
                      <a:pt x="5" y="13"/>
                      <a:pt x="5" y="13"/>
                      <a:pt x="5" y="13"/>
                    </a:cubicBezTo>
                    <a:cubicBezTo>
                      <a:pt x="5" y="13"/>
                      <a:pt x="5" y="14"/>
                      <a:pt x="4" y="14"/>
                    </a:cubicBezTo>
                    <a:cubicBezTo>
                      <a:pt x="3" y="14"/>
                      <a:pt x="3" y="14"/>
                      <a:pt x="3" y="14"/>
                    </a:cubicBezTo>
                    <a:cubicBezTo>
                      <a:pt x="3" y="14"/>
                      <a:pt x="2" y="14"/>
                      <a:pt x="2" y="13"/>
                    </a:cubicBezTo>
                    <a:lnTo>
                      <a:pt x="2" y="12"/>
                    </a:lnTo>
                    <a:close/>
                    <a:moveTo>
                      <a:pt x="5" y="16"/>
                    </a:moveTo>
                    <a:cubicBezTo>
                      <a:pt x="3" y="17"/>
                      <a:pt x="3" y="17"/>
                      <a:pt x="3" y="17"/>
                    </a:cubicBezTo>
                    <a:cubicBezTo>
                      <a:pt x="3" y="17"/>
                      <a:pt x="3" y="17"/>
                      <a:pt x="3" y="16"/>
                    </a:cubicBezTo>
                    <a:cubicBezTo>
                      <a:pt x="3" y="15"/>
                      <a:pt x="3" y="15"/>
                      <a:pt x="3" y="15"/>
                    </a:cubicBezTo>
                    <a:cubicBezTo>
                      <a:pt x="3" y="15"/>
                      <a:pt x="3" y="15"/>
                      <a:pt x="3" y="15"/>
                    </a:cubicBezTo>
                    <a:cubicBezTo>
                      <a:pt x="5" y="15"/>
                      <a:pt x="5" y="15"/>
                      <a:pt x="5" y="15"/>
                    </a:cubicBezTo>
                    <a:cubicBezTo>
                      <a:pt x="5" y="15"/>
                      <a:pt x="5" y="15"/>
                      <a:pt x="5" y="15"/>
                    </a:cubicBezTo>
                    <a:cubicBezTo>
                      <a:pt x="5" y="16"/>
                      <a:pt x="5" y="16"/>
                      <a:pt x="5" y="16"/>
                    </a:cubicBezTo>
                    <a:cubicBezTo>
                      <a:pt x="5" y="16"/>
                      <a:pt x="5" y="16"/>
                      <a:pt x="5" y="16"/>
                    </a:cubicBezTo>
                    <a:close/>
                    <a:moveTo>
                      <a:pt x="5" y="9"/>
                    </a:moveTo>
                    <a:cubicBezTo>
                      <a:pt x="5" y="9"/>
                      <a:pt x="5" y="9"/>
                      <a:pt x="5" y="9"/>
                    </a:cubicBezTo>
                    <a:cubicBezTo>
                      <a:pt x="7" y="9"/>
                      <a:pt x="7" y="9"/>
                      <a:pt x="7" y="9"/>
                    </a:cubicBezTo>
                    <a:cubicBezTo>
                      <a:pt x="7" y="9"/>
                      <a:pt x="7" y="9"/>
                      <a:pt x="7" y="9"/>
                    </a:cubicBezTo>
                    <a:cubicBezTo>
                      <a:pt x="7" y="10"/>
                      <a:pt x="7" y="10"/>
                      <a:pt x="7" y="10"/>
                    </a:cubicBezTo>
                    <a:cubicBezTo>
                      <a:pt x="7" y="10"/>
                      <a:pt x="7" y="10"/>
                      <a:pt x="7" y="10"/>
                    </a:cubicBezTo>
                    <a:cubicBezTo>
                      <a:pt x="5" y="11"/>
                      <a:pt x="5" y="11"/>
                      <a:pt x="5" y="11"/>
                    </a:cubicBezTo>
                    <a:cubicBezTo>
                      <a:pt x="5" y="11"/>
                      <a:pt x="5" y="10"/>
                      <a:pt x="5" y="10"/>
                    </a:cubicBezTo>
                    <a:lnTo>
                      <a:pt x="5" y="9"/>
                    </a:lnTo>
                    <a:close/>
                    <a:moveTo>
                      <a:pt x="5" y="12"/>
                    </a:moveTo>
                    <a:cubicBezTo>
                      <a:pt x="5" y="12"/>
                      <a:pt x="5" y="12"/>
                      <a:pt x="6" y="12"/>
                    </a:cubicBezTo>
                    <a:cubicBezTo>
                      <a:pt x="7" y="11"/>
                      <a:pt x="7" y="11"/>
                      <a:pt x="7" y="11"/>
                    </a:cubicBezTo>
                    <a:cubicBezTo>
                      <a:pt x="7" y="11"/>
                      <a:pt x="7" y="12"/>
                      <a:pt x="7" y="12"/>
                    </a:cubicBezTo>
                    <a:cubicBezTo>
                      <a:pt x="8" y="13"/>
                      <a:pt x="8" y="13"/>
                      <a:pt x="8" y="13"/>
                    </a:cubicBezTo>
                    <a:cubicBezTo>
                      <a:pt x="8" y="13"/>
                      <a:pt x="8" y="13"/>
                      <a:pt x="7" y="13"/>
                    </a:cubicBezTo>
                    <a:cubicBezTo>
                      <a:pt x="6" y="13"/>
                      <a:pt x="6" y="13"/>
                      <a:pt x="6" y="13"/>
                    </a:cubicBezTo>
                    <a:cubicBezTo>
                      <a:pt x="6" y="13"/>
                      <a:pt x="5" y="13"/>
                      <a:pt x="5" y="13"/>
                    </a:cubicBezTo>
                    <a:lnTo>
                      <a:pt x="5" y="12"/>
                    </a:lnTo>
                    <a:close/>
                    <a:moveTo>
                      <a:pt x="8" y="16"/>
                    </a:moveTo>
                    <a:cubicBezTo>
                      <a:pt x="6" y="16"/>
                      <a:pt x="6" y="16"/>
                      <a:pt x="6" y="16"/>
                    </a:cubicBezTo>
                    <a:cubicBezTo>
                      <a:pt x="6" y="16"/>
                      <a:pt x="6" y="16"/>
                      <a:pt x="6" y="16"/>
                    </a:cubicBezTo>
                    <a:cubicBezTo>
                      <a:pt x="6" y="15"/>
                      <a:pt x="6" y="15"/>
                      <a:pt x="6" y="15"/>
                    </a:cubicBezTo>
                    <a:cubicBezTo>
                      <a:pt x="6" y="15"/>
                      <a:pt x="6" y="15"/>
                      <a:pt x="6" y="15"/>
                    </a:cubicBezTo>
                    <a:cubicBezTo>
                      <a:pt x="7" y="14"/>
                      <a:pt x="7" y="14"/>
                      <a:pt x="7" y="14"/>
                    </a:cubicBezTo>
                    <a:cubicBezTo>
                      <a:pt x="8" y="14"/>
                      <a:pt x="8" y="14"/>
                      <a:pt x="8" y="15"/>
                    </a:cubicBezTo>
                    <a:cubicBezTo>
                      <a:pt x="8" y="16"/>
                      <a:pt x="8" y="16"/>
                      <a:pt x="8" y="16"/>
                    </a:cubicBezTo>
                    <a:cubicBezTo>
                      <a:pt x="8" y="16"/>
                      <a:pt x="8" y="16"/>
                      <a:pt x="8" y="16"/>
                    </a:cubicBezTo>
                    <a:close/>
                    <a:moveTo>
                      <a:pt x="8" y="9"/>
                    </a:moveTo>
                    <a:cubicBezTo>
                      <a:pt x="8" y="9"/>
                      <a:pt x="8" y="8"/>
                      <a:pt x="8" y="8"/>
                    </a:cubicBezTo>
                    <a:cubicBezTo>
                      <a:pt x="10" y="8"/>
                      <a:pt x="10" y="8"/>
                      <a:pt x="10" y="8"/>
                    </a:cubicBezTo>
                    <a:cubicBezTo>
                      <a:pt x="10" y="8"/>
                      <a:pt x="10" y="8"/>
                      <a:pt x="10" y="8"/>
                    </a:cubicBezTo>
                    <a:cubicBezTo>
                      <a:pt x="10" y="10"/>
                      <a:pt x="10" y="10"/>
                      <a:pt x="10" y="10"/>
                    </a:cubicBezTo>
                    <a:cubicBezTo>
                      <a:pt x="10" y="10"/>
                      <a:pt x="10" y="10"/>
                      <a:pt x="10" y="10"/>
                    </a:cubicBezTo>
                    <a:cubicBezTo>
                      <a:pt x="8" y="10"/>
                      <a:pt x="8" y="10"/>
                      <a:pt x="8" y="10"/>
                    </a:cubicBezTo>
                    <a:cubicBezTo>
                      <a:pt x="8" y="10"/>
                      <a:pt x="8" y="10"/>
                      <a:pt x="8" y="10"/>
                    </a:cubicBezTo>
                    <a:lnTo>
                      <a:pt x="8" y="9"/>
                    </a:lnTo>
                    <a:close/>
                    <a:moveTo>
                      <a:pt x="8" y="12"/>
                    </a:moveTo>
                    <a:cubicBezTo>
                      <a:pt x="8" y="11"/>
                      <a:pt x="8" y="11"/>
                      <a:pt x="8" y="11"/>
                    </a:cubicBezTo>
                    <a:cubicBezTo>
                      <a:pt x="10" y="11"/>
                      <a:pt x="10" y="11"/>
                      <a:pt x="10" y="11"/>
                    </a:cubicBezTo>
                    <a:cubicBezTo>
                      <a:pt x="10" y="11"/>
                      <a:pt x="10" y="11"/>
                      <a:pt x="10" y="11"/>
                    </a:cubicBezTo>
                    <a:cubicBezTo>
                      <a:pt x="11" y="12"/>
                      <a:pt x="11" y="12"/>
                      <a:pt x="11" y="12"/>
                    </a:cubicBezTo>
                    <a:cubicBezTo>
                      <a:pt x="11" y="13"/>
                      <a:pt x="10" y="13"/>
                      <a:pt x="10" y="13"/>
                    </a:cubicBezTo>
                    <a:cubicBezTo>
                      <a:pt x="9" y="13"/>
                      <a:pt x="9" y="13"/>
                      <a:pt x="9" y="13"/>
                    </a:cubicBezTo>
                    <a:cubicBezTo>
                      <a:pt x="8" y="13"/>
                      <a:pt x="8" y="13"/>
                      <a:pt x="8" y="13"/>
                    </a:cubicBezTo>
                    <a:lnTo>
                      <a:pt x="8" y="12"/>
                    </a:lnTo>
                    <a:close/>
                    <a:moveTo>
                      <a:pt x="11" y="16"/>
                    </a:moveTo>
                    <a:cubicBezTo>
                      <a:pt x="9" y="16"/>
                      <a:pt x="9" y="16"/>
                      <a:pt x="9" y="16"/>
                    </a:cubicBezTo>
                    <a:cubicBezTo>
                      <a:pt x="9" y="16"/>
                      <a:pt x="9" y="16"/>
                      <a:pt x="9" y="16"/>
                    </a:cubicBezTo>
                    <a:cubicBezTo>
                      <a:pt x="9" y="15"/>
                      <a:pt x="9" y="15"/>
                      <a:pt x="9" y="15"/>
                    </a:cubicBezTo>
                    <a:cubicBezTo>
                      <a:pt x="9" y="14"/>
                      <a:pt x="9" y="14"/>
                      <a:pt x="9" y="14"/>
                    </a:cubicBezTo>
                    <a:cubicBezTo>
                      <a:pt x="10" y="14"/>
                      <a:pt x="10" y="14"/>
                      <a:pt x="10" y="14"/>
                    </a:cubicBezTo>
                    <a:cubicBezTo>
                      <a:pt x="11" y="14"/>
                      <a:pt x="11" y="14"/>
                      <a:pt x="11" y="14"/>
                    </a:cubicBezTo>
                    <a:cubicBezTo>
                      <a:pt x="11" y="15"/>
                      <a:pt x="11" y="15"/>
                      <a:pt x="11" y="15"/>
                    </a:cubicBezTo>
                    <a:cubicBezTo>
                      <a:pt x="11" y="16"/>
                      <a:pt x="11" y="16"/>
                      <a:pt x="11" y="16"/>
                    </a:cubicBezTo>
                    <a:close/>
                    <a:moveTo>
                      <a:pt x="11" y="8"/>
                    </a:moveTo>
                    <a:cubicBezTo>
                      <a:pt x="11" y="8"/>
                      <a:pt x="11" y="8"/>
                      <a:pt x="11" y="8"/>
                    </a:cubicBezTo>
                    <a:cubicBezTo>
                      <a:pt x="13" y="8"/>
                      <a:pt x="13" y="8"/>
                      <a:pt x="13" y="8"/>
                    </a:cubicBezTo>
                    <a:cubicBezTo>
                      <a:pt x="13" y="8"/>
                      <a:pt x="13" y="8"/>
                      <a:pt x="13" y="8"/>
                    </a:cubicBezTo>
                    <a:cubicBezTo>
                      <a:pt x="13" y="9"/>
                      <a:pt x="13" y="9"/>
                      <a:pt x="13" y="9"/>
                    </a:cubicBezTo>
                    <a:cubicBezTo>
                      <a:pt x="13" y="9"/>
                      <a:pt x="13" y="10"/>
                      <a:pt x="13" y="10"/>
                    </a:cubicBezTo>
                    <a:cubicBezTo>
                      <a:pt x="11" y="10"/>
                      <a:pt x="11" y="10"/>
                      <a:pt x="11" y="10"/>
                    </a:cubicBezTo>
                    <a:cubicBezTo>
                      <a:pt x="11" y="10"/>
                      <a:pt x="11" y="10"/>
                      <a:pt x="11" y="9"/>
                    </a:cubicBezTo>
                    <a:lnTo>
                      <a:pt x="11" y="8"/>
                    </a:lnTo>
                    <a:close/>
                    <a:moveTo>
                      <a:pt x="11" y="11"/>
                    </a:moveTo>
                    <a:cubicBezTo>
                      <a:pt x="11" y="11"/>
                      <a:pt x="11" y="11"/>
                      <a:pt x="11" y="11"/>
                    </a:cubicBezTo>
                    <a:cubicBezTo>
                      <a:pt x="13" y="11"/>
                      <a:pt x="13" y="11"/>
                      <a:pt x="13" y="11"/>
                    </a:cubicBezTo>
                    <a:cubicBezTo>
                      <a:pt x="13" y="11"/>
                      <a:pt x="13" y="11"/>
                      <a:pt x="13" y="11"/>
                    </a:cubicBezTo>
                    <a:cubicBezTo>
                      <a:pt x="14" y="12"/>
                      <a:pt x="14" y="12"/>
                      <a:pt x="14" y="12"/>
                    </a:cubicBezTo>
                    <a:cubicBezTo>
                      <a:pt x="14" y="12"/>
                      <a:pt x="13" y="12"/>
                      <a:pt x="13" y="12"/>
                    </a:cubicBezTo>
                    <a:cubicBezTo>
                      <a:pt x="12" y="13"/>
                      <a:pt x="12" y="13"/>
                      <a:pt x="12" y="13"/>
                    </a:cubicBezTo>
                    <a:cubicBezTo>
                      <a:pt x="11" y="13"/>
                      <a:pt x="11" y="13"/>
                      <a:pt x="11" y="12"/>
                    </a:cubicBezTo>
                    <a:lnTo>
                      <a:pt x="11" y="11"/>
                    </a:lnTo>
                    <a:close/>
                    <a:moveTo>
                      <a:pt x="14" y="15"/>
                    </a:moveTo>
                    <a:cubicBezTo>
                      <a:pt x="12" y="16"/>
                      <a:pt x="12" y="16"/>
                      <a:pt x="12" y="16"/>
                    </a:cubicBezTo>
                    <a:cubicBezTo>
                      <a:pt x="12" y="16"/>
                      <a:pt x="12" y="15"/>
                      <a:pt x="12" y="15"/>
                    </a:cubicBezTo>
                    <a:cubicBezTo>
                      <a:pt x="11" y="14"/>
                      <a:pt x="11" y="14"/>
                      <a:pt x="11" y="14"/>
                    </a:cubicBezTo>
                    <a:cubicBezTo>
                      <a:pt x="11" y="14"/>
                      <a:pt x="12" y="14"/>
                      <a:pt x="12" y="14"/>
                    </a:cubicBezTo>
                    <a:cubicBezTo>
                      <a:pt x="13" y="14"/>
                      <a:pt x="13" y="14"/>
                      <a:pt x="13" y="14"/>
                    </a:cubicBezTo>
                    <a:cubicBezTo>
                      <a:pt x="14" y="14"/>
                      <a:pt x="14" y="14"/>
                      <a:pt x="14" y="14"/>
                    </a:cubicBezTo>
                    <a:cubicBezTo>
                      <a:pt x="14" y="15"/>
                      <a:pt x="14" y="15"/>
                      <a:pt x="14" y="15"/>
                    </a:cubicBezTo>
                    <a:cubicBezTo>
                      <a:pt x="14" y="15"/>
                      <a:pt x="14" y="15"/>
                      <a:pt x="14"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5"/>
              <p:cNvSpPr/>
              <p:nvPr/>
            </p:nvSpPr>
            <p:spPr bwMode="auto">
              <a:xfrm>
                <a:off x="4006" y="2479"/>
                <a:ext cx="12" cy="10"/>
              </a:xfrm>
              <a:custGeom>
                <a:avLst/>
                <a:gdLst>
                  <a:gd name="T0" fmla="*/ 4 w 5"/>
                  <a:gd name="T1" fmla="*/ 1 h 4"/>
                  <a:gd name="T2" fmla="*/ 3 w 5"/>
                  <a:gd name="T3" fmla="*/ 1 h 4"/>
                  <a:gd name="T4" fmla="*/ 3 w 5"/>
                  <a:gd name="T5" fmla="*/ 1 h 4"/>
                  <a:gd name="T6" fmla="*/ 2 w 5"/>
                  <a:gd name="T7" fmla="*/ 0 h 4"/>
                  <a:gd name="T8" fmla="*/ 2 w 5"/>
                  <a:gd name="T9" fmla="*/ 1 h 4"/>
                  <a:gd name="T10" fmla="*/ 2 w 5"/>
                  <a:gd name="T11" fmla="*/ 2 h 4"/>
                  <a:gd name="T12" fmla="*/ 1 w 5"/>
                  <a:gd name="T13" fmla="*/ 2 h 4"/>
                  <a:gd name="T14" fmla="*/ 0 w 5"/>
                  <a:gd name="T15" fmla="*/ 2 h 4"/>
                  <a:gd name="T16" fmla="*/ 1 w 5"/>
                  <a:gd name="T17" fmla="*/ 3 h 4"/>
                  <a:gd name="T18" fmla="*/ 2 w 5"/>
                  <a:gd name="T19" fmla="*/ 3 h 4"/>
                  <a:gd name="T20" fmla="*/ 2 w 5"/>
                  <a:gd name="T21" fmla="*/ 4 h 4"/>
                  <a:gd name="T22" fmla="*/ 3 w 5"/>
                  <a:gd name="T23" fmla="*/ 4 h 4"/>
                  <a:gd name="T24" fmla="*/ 3 w 5"/>
                  <a:gd name="T25" fmla="*/ 4 h 4"/>
                  <a:gd name="T26" fmla="*/ 3 w 5"/>
                  <a:gd name="T27" fmla="*/ 3 h 4"/>
                  <a:gd name="T28" fmla="*/ 4 w 5"/>
                  <a:gd name="T29" fmla="*/ 3 h 4"/>
                  <a:gd name="T30" fmla="*/ 5 w 5"/>
                  <a:gd name="T31" fmla="*/ 2 h 4"/>
                  <a:gd name="T32" fmla="*/ 4 w 5"/>
                  <a:gd name="T3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4">
                    <a:moveTo>
                      <a:pt x="4" y="1"/>
                    </a:moveTo>
                    <a:cubicBezTo>
                      <a:pt x="3" y="1"/>
                      <a:pt x="3" y="1"/>
                      <a:pt x="3" y="1"/>
                    </a:cubicBezTo>
                    <a:cubicBezTo>
                      <a:pt x="3" y="1"/>
                      <a:pt x="3" y="1"/>
                      <a:pt x="3" y="1"/>
                    </a:cubicBezTo>
                    <a:cubicBezTo>
                      <a:pt x="3" y="0"/>
                      <a:pt x="2" y="0"/>
                      <a:pt x="2" y="0"/>
                    </a:cubicBezTo>
                    <a:cubicBezTo>
                      <a:pt x="2" y="0"/>
                      <a:pt x="2" y="0"/>
                      <a:pt x="2" y="1"/>
                    </a:cubicBezTo>
                    <a:cubicBezTo>
                      <a:pt x="2" y="2"/>
                      <a:pt x="2" y="2"/>
                      <a:pt x="2" y="2"/>
                    </a:cubicBezTo>
                    <a:cubicBezTo>
                      <a:pt x="1" y="2"/>
                      <a:pt x="1" y="2"/>
                      <a:pt x="1" y="2"/>
                    </a:cubicBezTo>
                    <a:cubicBezTo>
                      <a:pt x="0" y="2"/>
                      <a:pt x="0" y="2"/>
                      <a:pt x="0" y="2"/>
                    </a:cubicBezTo>
                    <a:cubicBezTo>
                      <a:pt x="0" y="3"/>
                      <a:pt x="1" y="3"/>
                      <a:pt x="1" y="3"/>
                    </a:cubicBezTo>
                    <a:cubicBezTo>
                      <a:pt x="2" y="3"/>
                      <a:pt x="2" y="3"/>
                      <a:pt x="2" y="3"/>
                    </a:cubicBezTo>
                    <a:cubicBezTo>
                      <a:pt x="2" y="4"/>
                      <a:pt x="2" y="4"/>
                      <a:pt x="2" y="4"/>
                    </a:cubicBezTo>
                    <a:cubicBezTo>
                      <a:pt x="2" y="4"/>
                      <a:pt x="2" y="4"/>
                      <a:pt x="3" y="4"/>
                    </a:cubicBezTo>
                    <a:cubicBezTo>
                      <a:pt x="3" y="4"/>
                      <a:pt x="3" y="4"/>
                      <a:pt x="3" y="4"/>
                    </a:cubicBezTo>
                    <a:cubicBezTo>
                      <a:pt x="3" y="3"/>
                      <a:pt x="3" y="3"/>
                      <a:pt x="3" y="3"/>
                    </a:cubicBezTo>
                    <a:cubicBezTo>
                      <a:pt x="4" y="3"/>
                      <a:pt x="4" y="3"/>
                      <a:pt x="4" y="3"/>
                    </a:cubicBezTo>
                    <a:cubicBezTo>
                      <a:pt x="4" y="2"/>
                      <a:pt x="5" y="2"/>
                      <a:pt x="5" y="2"/>
                    </a:cubicBezTo>
                    <a:cubicBezTo>
                      <a:pt x="4" y="2"/>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
              <p:cNvSpPr/>
              <p:nvPr/>
            </p:nvSpPr>
            <p:spPr bwMode="auto">
              <a:xfrm>
                <a:off x="4018" y="2482"/>
                <a:ext cx="12" cy="2"/>
              </a:xfrm>
              <a:custGeom>
                <a:avLst/>
                <a:gdLst>
                  <a:gd name="T0" fmla="*/ 4 w 5"/>
                  <a:gd name="T1" fmla="*/ 0 h 1"/>
                  <a:gd name="T2" fmla="*/ 1 w 5"/>
                  <a:gd name="T3" fmla="*/ 0 h 1"/>
                  <a:gd name="T4" fmla="*/ 0 w 5"/>
                  <a:gd name="T5" fmla="*/ 1 h 1"/>
                  <a:gd name="T6" fmla="*/ 1 w 5"/>
                  <a:gd name="T7" fmla="*/ 1 h 1"/>
                  <a:gd name="T8" fmla="*/ 4 w 5"/>
                  <a:gd name="T9" fmla="*/ 1 h 1"/>
                  <a:gd name="T10" fmla="*/ 5 w 5"/>
                  <a:gd name="T11" fmla="*/ 0 h 1"/>
                  <a:gd name="T12" fmla="*/ 4 w 5"/>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5" h="1">
                    <a:moveTo>
                      <a:pt x="4" y="0"/>
                    </a:moveTo>
                    <a:cubicBezTo>
                      <a:pt x="1" y="0"/>
                      <a:pt x="1" y="0"/>
                      <a:pt x="1" y="0"/>
                    </a:cubicBezTo>
                    <a:cubicBezTo>
                      <a:pt x="0" y="0"/>
                      <a:pt x="0" y="0"/>
                      <a:pt x="0" y="1"/>
                    </a:cubicBezTo>
                    <a:cubicBezTo>
                      <a:pt x="0" y="1"/>
                      <a:pt x="1" y="1"/>
                      <a:pt x="1" y="1"/>
                    </a:cubicBezTo>
                    <a:cubicBezTo>
                      <a:pt x="4" y="1"/>
                      <a:pt x="4" y="1"/>
                      <a:pt x="4" y="1"/>
                    </a:cubicBezTo>
                    <a:cubicBezTo>
                      <a:pt x="4" y="1"/>
                      <a:pt x="5" y="1"/>
                      <a:pt x="5" y="0"/>
                    </a:cubicBezTo>
                    <a:cubicBezTo>
                      <a:pt x="5" y="0"/>
                      <a:pt x="4"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7"/>
              <p:cNvSpPr>
                <a:spLocks noEditPoints="1"/>
              </p:cNvSpPr>
              <p:nvPr/>
            </p:nvSpPr>
            <p:spPr bwMode="auto">
              <a:xfrm>
                <a:off x="3634" y="1691"/>
                <a:ext cx="19" cy="31"/>
              </a:xfrm>
              <a:custGeom>
                <a:avLst/>
                <a:gdLst>
                  <a:gd name="T0" fmla="*/ 6 w 8"/>
                  <a:gd name="T1" fmla="*/ 0 h 13"/>
                  <a:gd name="T2" fmla="*/ 2 w 8"/>
                  <a:gd name="T3" fmla="*/ 0 h 13"/>
                  <a:gd name="T4" fmla="*/ 0 w 8"/>
                  <a:gd name="T5" fmla="*/ 2 h 13"/>
                  <a:gd name="T6" fmla="*/ 0 w 8"/>
                  <a:gd name="T7" fmla="*/ 11 h 13"/>
                  <a:gd name="T8" fmla="*/ 2 w 8"/>
                  <a:gd name="T9" fmla="*/ 13 h 13"/>
                  <a:gd name="T10" fmla="*/ 6 w 8"/>
                  <a:gd name="T11" fmla="*/ 13 h 13"/>
                  <a:gd name="T12" fmla="*/ 8 w 8"/>
                  <a:gd name="T13" fmla="*/ 11 h 13"/>
                  <a:gd name="T14" fmla="*/ 8 w 8"/>
                  <a:gd name="T15" fmla="*/ 2 h 13"/>
                  <a:gd name="T16" fmla="*/ 6 w 8"/>
                  <a:gd name="T17" fmla="*/ 0 h 13"/>
                  <a:gd name="T18" fmla="*/ 7 w 8"/>
                  <a:gd name="T19" fmla="*/ 11 h 13"/>
                  <a:gd name="T20" fmla="*/ 6 w 8"/>
                  <a:gd name="T21" fmla="*/ 12 h 13"/>
                  <a:gd name="T22" fmla="*/ 2 w 8"/>
                  <a:gd name="T23" fmla="*/ 12 h 13"/>
                  <a:gd name="T24" fmla="*/ 1 w 8"/>
                  <a:gd name="T25" fmla="*/ 11 h 13"/>
                  <a:gd name="T26" fmla="*/ 1 w 8"/>
                  <a:gd name="T27" fmla="*/ 2 h 13"/>
                  <a:gd name="T28" fmla="*/ 2 w 8"/>
                  <a:gd name="T29" fmla="*/ 1 h 13"/>
                  <a:gd name="T30" fmla="*/ 6 w 8"/>
                  <a:gd name="T31" fmla="*/ 1 h 13"/>
                  <a:gd name="T32" fmla="*/ 7 w 8"/>
                  <a:gd name="T33" fmla="*/ 2 h 13"/>
                  <a:gd name="T34" fmla="*/ 7 w 8"/>
                  <a:gd name="T3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3">
                    <a:moveTo>
                      <a:pt x="6" y="0"/>
                    </a:moveTo>
                    <a:cubicBezTo>
                      <a:pt x="2" y="0"/>
                      <a:pt x="2" y="0"/>
                      <a:pt x="2" y="0"/>
                    </a:cubicBezTo>
                    <a:cubicBezTo>
                      <a:pt x="1" y="0"/>
                      <a:pt x="0" y="1"/>
                      <a:pt x="0" y="2"/>
                    </a:cubicBezTo>
                    <a:cubicBezTo>
                      <a:pt x="0" y="11"/>
                      <a:pt x="0" y="11"/>
                      <a:pt x="0" y="11"/>
                    </a:cubicBezTo>
                    <a:cubicBezTo>
                      <a:pt x="0" y="12"/>
                      <a:pt x="1" y="13"/>
                      <a:pt x="2" y="13"/>
                    </a:cubicBezTo>
                    <a:cubicBezTo>
                      <a:pt x="6" y="13"/>
                      <a:pt x="6" y="13"/>
                      <a:pt x="6" y="13"/>
                    </a:cubicBezTo>
                    <a:cubicBezTo>
                      <a:pt x="7" y="13"/>
                      <a:pt x="8" y="12"/>
                      <a:pt x="8" y="11"/>
                    </a:cubicBezTo>
                    <a:cubicBezTo>
                      <a:pt x="8" y="2"/>
                      <a:pt x="8" y="2"/>
                      <a:pt x="8" y="2"/>
                    </a:cubicBezTo>
                    <a:cubicBezTo>
                      <a:pt x="8" y="1"/>
                      <a:pt x="7" y="0"/>
                      <a:pt x="6" y="0"/>
                    </a:cubicBezTo>
                    <a:close/>
                    <a:moveTo>
                      <a:pt x="7" y="11"/>
                    </a:moveTo>
                    <a:cubicBezTo>
                      <a:pt x="7" y="11"/>
                      <a:pt x="7" y="12"/>
                      <a:pt x="6" y="12"/>
                    </a:cubicBezTo>
                    <a:cubicBezTo>
                      <a:pt x="2" y="12"/>
                      <a:pt x="2" y="12"/>
                      <a:pt x="2" y="12"/>
                    </a:cubicBezTo>
                    <a:cubicBezTo>
                      <a:pt x="2" y="12"/>
                      <a:pt x="1" y="11"/>
                      <a:pt x="1" y="11"/>
                    </a:cubicBezTo>
                    <a:cubicBezTo>
                      <a:pt x="1" y="2"/>
                      <a:pt x="1" y="2"/>
                      <a:pt x="1" y="2"/>
                    </a:cubicBezTo>
                    <a:cubicBezTo>
                      <a:pt x="1" y="2"/>
                      <a:pt x="1" y="1"/>
                      <a:pt x="2" y="1"/>
                    </a:cubicBezTo>
                    <a:cubicBezTo>
                      <a:pt x="6" y="1"/>
                      <a:pt x="6" y="1"/>
                      <a:pt x="6" y="1"/>
                    </a:cubicBezTo>
                    <a:cubicBezTo>
                      <a:pt x="7" y="1"/>
                      <a:pt x="7" y="2"/>
                      <a:pt x="7" y="2"/>
                    </a:cubicBezTo>
                    <a:lnTo>
                      <a:pt x="7"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8"/>
              <p:cNvSpPr/>
              <p:nvPr/>
            </p:nvSpPr>
            <p:spPr bwMode="auto">
              <a:xfrm>
                <a:off x="3641" y="1715"/>
                <a:ext cx="5" cy="2"/>
              </a:xfrm>
              <a:custGeom>
                <a:avLst/>
                <a:gdLst>
                  <a:gd name="T0" fmla="*/ 2 w 2"/>
                  <a:gd name="T1" fmla="*/ 0 h 1"/>
                  <a:gd name="T2" fmla="*/ 1 w 2"/>
                  <a:gd name="T3" fmla="*/ 0 h 1"/>
                  <a:gd name="T4" fmla="*/ 0 w 2"/>
                  <a:gd name="T5" fmla="*/ 0 h 1"/>
                  <a:gd name="T6" fmla="*/ 0 w 2"/>
                  <a:gd name="T7" fmla="*/ 1 h 1"/>
                  <a:gd name="T8" fmla="*/ 1 w 2"/>
                  <a:gd name="T9" fmla="*/ 1 h 1"/>
                  <a:gd name="T10" fmla="*/ 2 w 2"/>
                  <a:gd name="T11" fmla="*/ 1 h 1"/>
                  <a:gd name="T12" fmla="*/ 2 w 2"/>
                  <a:gd name="T13" fmla="*/ 1 h 1"/>
                  <a:gd name="T14" fmla="*/ 2 w 2"/>
                  <a:gd name="T15" fmla="*/ 0 h 1"/>
                  <a:gd name="T16" fmla="*/ 2 w 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2" y="0"/>
                    </a:moveTo>
                    <a:cubicBezTo>
                      <a:pt x="1" y="0"/>
                      <a:pt x="1" y="0"/>
                      <a:pt x="1" y="0"/>
                    </a:cubicBezTo>
                    <a:cubicBezTo>
                      <a:pt x="1" y="0"/>
                      <a:pt x="0" y="0"/>
                      <a:pt x="0" y="0"/>
                    </a:cubicBezTo>
                    <a:cubicBezTo>
                      <a:pt x="0" y="1"/>
                      <a:pt x="0" y="1"/>
                      <a:pt x="0" y="1"/>
                    </a:cubicBezTo>
                    <a:cubicBezTo>
                      <a:pt x="0" y="1"/>
                      <a:pt x="1" y="1"/>
                      <a:pt x="1" y="1"/>
                    </a:cubicBezTo>
                    <a:cubicBezTo>
                      <a:pt x="2" y="1"/>
                      <a:pt x="2" y="1"/>
                      <a:pt x="2" y="1"/>
                    </a:cubicBezTo>
                    <a:cubicBezTo>
                      <a:pt x="2" y="1"/>
                      <a:pt x="2" y="1"/>
                      <a:pt x="2" y="1"/>
                    </a:cubicBezTo>
                    <a:cubicBezTo>
                      <a:pt x="2" y="0"/>
                      <a:pt x="2" y="0"/>
                      <a:pt x="2" y="0"/>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9"/>
              <p:cNvSpPr/>
              <p:nvPr/>
            </p:nvSpPr>
            <p:spPr bwMode="auto">
              <a:xfrm>
                <a:off x="3636" y="1696"/>
                <a:ext cx="14" cy="17"/>
              </a:xfrm>
              <a:custGeom>
                <a:avLst/>
                <a:gdLst>
                  <a:gd name="T0" fmla="*/ 5 w 6"/>
                  <a:gd name="T1" fmla="*/ 0 h 7"/>
                  <a:gd name="T2" fmla="*/ 1 w 6"/>
                  <a:gd name="T3" fmla="*/ 0 h 7"/>
                  <a:gd name="T4" fmla="*/ 0 w 6"/>
                  <a:gd name="T5" fmla="*/ 0 h 7"/>
                  <a:gd name="T6" fmla="*/ 0 w 6"/>
                  <a:gd name="T7" fmla="*/ 7 h 7"/>
                  <a:gd name="T8" fmla="*/ 1 w 6"/>
                  <a:gd name="T9" fmla="*/ 7 h 7"/>
                  <a:gd name="T10" fmla="*/ 5 w 6"/>
                  <a:gd name="T11" fmla="*/ 7 h 7"/>
                  <a:gd name="T12" fmla="*/ 6 w 6"/>
                  <a:gd name="T13" fmla="*/ 7 h 7"/>
                  <a:gd name="T14" fmla="*/ 6 w 6"/>
                  <a:gd name="T15" fmla="*/ 0 h 7"/>
                  <a:gd name="T16" fmla="*/ 5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5" y="0"/>
                    </a:moveTo>
                    <a:cubicBezTo>
                      <a:pt x="1" y="0"/>
                      <a:pt x="1" y="0"/>
                      <a:pt x="1" y="0"/>
                    </a:cubicBezTo>
                    <a:cubicBezTo>
                      <a:pt x="0" y="0"/>
                      <a:pt x="0" y="0"/>
                      <a:pt x="0" y="0"/>
                    </a:cubicBezTo>
                    <a:cubicBezTo>
                      <a:pt x="0" y="7"/>
                      <a:pt x="0" y="7"/>
                      <a:pt x="0" y="7"/>
                    </a:cubicBezTo>
                    <a:cubicBezTo>
                      <a:pt x="0" y="7"/>
                      <a:pt x="1" y="7"/>
                      <a:pt x="1" y="7"/>
                    </a:cubicBezTo>
                    <a:cubicBezTo>
                      <a:pt x="5" y="7"/>
                      <a:pt x="5" y="7"/>
                      <a:pt x="5" y="7"/>
                    </a:cubicBezTo>
                    <a:cubicBezTo>
                      <a:pt x="6" y="7"/>
                      <a:pt x="6" y="7"/>
                      <a:pt x="6" y="7"/>
                    </a:cubicBezTo>
                    <a:cubicBezTo>
                      <a:pt x="6" y="0"/>
                      <a:pt x="6" y="0"/>
                      <a:pt x="6" y="0"/>
                    </a:cubicBezTo>
                    <a:cubicBezTo>
                      <a:pt x="6" y="0"/>
                      <a:pt x="5"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30"/>
              <p:cNvSpPr>
                <a:spLocks noEditPoints="1"/>
              </p:cNvSpPr>
              <p:nvPr/>
            </p:nvSpPr>
            <p:spPr bwMode="auto">
              <a:xfrm>
                <a:off x="3463" y="1967"/>
                <a:ext cx="19" cy="30"/>
              </a:xfrm>
              <a:custGeom>
                <a:avLst/>
                <a:gdLst>
                  <a:gd name="T0" fmla="*/ 6 w 8"/>
                  <a:gd name="T1" fmla="*/ 0 h 13"/>
                  <a:gd name="T2" fmla="*/ 2 w 8"/>
                  <a:gd name="T3" fmla="*/ 0 h 13"/>
                  <a:gd name="T4" fmla="*/ 0 w 8"/>
                  <a:gd name="T5" fmla="*/ 2 h 13"/>
                  <a:gd name="T6" fmla="*/ 0 w 8"/>
                  <a:gd name="T7" fmla="*/ 11 h 13"/>
                  <a:gd name="T8" fmla="*/ 2 w 8"/>
                  <a:gd name="T9" fmla="*/ 13 h 13"/>
                  <a:gd name="T10" fmla="*/ 6 w 8"/>
                  <a:gd name="T11" fmla="*/ 13 h 13"/>
                  <a:gd name="T12" fmla="*/ 8 w 8"/>
                  <a:gd name="T13" fmla="*/ 11 h 13"/>
                  <a:gd name="T14" fmla="*/ 8 w 8"/>
                  <a:gd name="T15" fmla="*/ 2 h 13"/>
                  <a:gd name="T16" fmla="*/ 6 w 8"/>
                  <a:gd name="T17" fmla="*/ 0 h 13"/>
                  <a:gd name="T18" fmla="*/ 7 w 8"/>
                  <a:gd name="T19" fmla="*/ 11 h 13"/>
                  <a:gd name="T20" fmla="*/ 6 w 8"/>
                  <a:gd name="T21" fmla="*/ 12 h 13"/>
                  <a:gd name="T22" fmla="*/ 2 w 8"/>
                  <a:gd name="T23" fmla="*/ 12 h 13"/>
                  <a:gd name="T24" fmla="*/ 1 w 8"/>
                  <a:gd name="T25" fmla="*/ 11 h 13"/>
                  <a:gd name="T26" fmla="*/ 1 w 8"/>
                  <a:gd name="T27" fmla="*/ 2 h 13"/>
                  <a:gd name="T28" fmla="*/ 2 w 8"/>
                  <a:gd name="T29" fmla="*/ 1 h 13"/>
                  <a:gd name="T30" fmla="*/ 6 w 8"/>
                  <a:gd name="T31" fmla="*/ 1 h 13"/>
                  <a:gd name="T32" fmla="*/ 7 w 8"/>
                  <a:gd name="T33" fmla="*/ 2 h 13"/>
                  <a:gd name="T34" fmla="*/ 7 w 8"/>
                  <a:gd name="T3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3">
                    <a:moveTo>
                      <a:pt x="6" y="0"/>
                    </a:moveTo>
                    <a:cubicBezTo>
                      <a:pt x="2" y="0"/>
                      <a:pt x="2" y="0"/>
                      <a:pt x="2" y="0"/>
                    </a:cubicBezTo>
                    <a:cubicBezTo>
                      <a:pt x="1" y="0"/>
                      <a:pt x="0" y="1"/>
                      <a:pt x="0" y="2"/>
                    </a:cubicBezTo>
                    <a:cubicBezTo>
                      <a:pt x="0" y="11"/>
                      <a:pt x="0" y="11"/>
                      <a:pt x="0" y="11"/>
                    </a:cubicBezTo>
                    <a:cubicBezTo>
                      <a:pt x="0" y="12"/>
                      <a:pt x="1" y="13"/>
                      <a:pt x="2" y="13"/>
                    </a:cubicBezTo>
                    <a:cubicBezTo>
                      <a:pt x="6" y="13"/>
                      <a:pt x="6" y="13"/>
                      <a:pt x="6" y="13"/>
                    </a:cubicBezTo>
                    <a:cubicBezTo>
                      <a:pt x="8" y="12"/>
                      <a:pt x="8" y="12"/>
                      <a:pt x="8" y="11"/>
                    </a:cubicBezTo>
                    <a:cubicBezTo>
                      <a:pt x="8" y="2"/>
                      <a:pt x="8" y="2"/>
                      <a:pt x="8" y="2"/>
                    </a:cubicBezTo>
                    <a:cubicBezTo>
                      <a:pt x="8" y="1"/>
                      <a:pt x="7" y="0"/>
                      <a:pt x="6" y="0"/>
                    </a:cubicBezTo>
                    <a:close/>
                    <a:moveTo>
                      <a:pt x="7" y="11"/>
                    </a:moveTo>
                    <a:cubicBezTo>
                      <a:pt x="8" y="11"/>
                      <a:pt x="7" y="12"/>
                      <a:pt x="6" y="12"/>
                    </a:cubicBezTo>
                    <a:cubicBezTo>
                      <a:pt x="2" y="12"/>
                      <a:pt x="2" y="12"/>
                      <a:pt x="2" y="12"/>
                    </a:cubicBezTo>
                    <a:cubicBezTo>
                      <a:pt x="2" y="12"/>
                      <a:pt x="1" y="11"/>
                      <a:pt x="1" y="11"/>
                    </a:cubicBezTo>
                    <a:cubicBezTo>
                      <a:pt x="1" y="2"/>
                      <a:pt x="1" y="2"/>
                      <a:pt x="1" y="2"/>
                    </a:cubicBezTo>
                    <a:cubicBezTo>
                      <a:pt x="1" y="2"/>
                      <a:pt x="1" y="1"/>
                      <a:pt x="2" y="1"/>
                    </a:cubicBezTo>
                    <a:cubicBezTo>
                      <a:pt x="6" y="1"/>
                      <a:pt x="6" y="1"/>
                      <a:pt x="6" y="1"/>
                    </a:cubicBezTo>
                    <a:cubicBezTo>
                      <a:pt x="7" y="1"/>
                      <a:pt x="7" y="2"/>
                      <a:pt x="7" y="2"/>
                    </a:cubicBezTo>
                    <a:lnTo>
                      <a:pt x="7"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31"/>
              <p:cNvSpPr/>
              <p:nvPr/>
            </p:nvSpPr>
            <p:spPr bwMode="auto">
              <a:xfrm>
                <a:off x="3473" y="1990"/>
                <a:ext cx="2" cy="3"/>
              </a:xfrm>
              <a:custGeom>
                <a:avLst/>
                <a:gdLst>
                  <a:gd name="T0" fmla="*/ 1 w 1"/>
                  <a:gd name="T1" fmla="*/ 0 h 1"/>
                  <a:gd name="T2" fmla="*/ 0 w 1"/>
                  <a:gd name="T3" fmla="*/ 0 h 1"/>
                  <a:gd name="T4" fmla="*/ 0 w 1"/>
                  <a:gd name="T5" fmla="*/ 0 h 1"/>
                  <a:gd name="T6" fmla="*/ 0 w 1"/>
                  <a:gd name="T7" fmla="*/ 1 h 1"/>
                  <a:gd name="T8" fmla="*/ 0 w 1"/>
                  <a:gd name="T9" fmla="*/ 1 h 1"/>
                  <a:gd name="T10" fmla="*/ 1 w 1"/>
                  <a:gd name="T11" fmla="*/ 1 h 1"/>
                  <a:gd name="T12" fmla="*/ 1 w 1"/>
                  <a:gd name="T13" fmla="*/ 1 h 1"/>
                  <a:gd name="T14" fmla="*/ 1 w 1"/>
                  <a:gd name="T15" fmla="*/ 0 h 1"/>
                  <a:gd name="T16" fmla="*/ 1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1" y="0"/>
                    </a:moveTo>
                    <a:cubicBezTo>
                      <a:pt x="0" y="0"/>
                      <a:pt x="0" y="0"/>
                      <a:pt x="0" y="0"/>
                    </a:cubicBezTo>
                    <a:cubicBezTo>
                      <a:pt x="0" y="0"/>
                      <a:pt x="0" y="0"/>
                      <a:pt x="0" y="0"/>
                    </a:cubicBezTo>
                    <a:cubicBezTo>
                      <a:pt x="0" y="1"/>
                      <a:pt x="0" y="1"/>
                      <a:pt x="0" y="1"/>
                    </a:cubicBezTo>
                    <a:cubicBezTo>
                      <a:pt x="0" y="1"/>
                      <a:pt x="0" y="1"/>
                      <a:pt x="0" y="1"/>
                    </a:cubicBezTo>
                    <a:cubicBezTo>
                      <a:pt x="1" y="1"/>
                      <a:pt x="1" y="1"/>
                      <a:pt x="1" y="1"/>
                    </a:cubicBezTo>
                    <a:cubicBezTo>
                      <a:pt x="1" y="1"/>
                      <a:pt x="1" y="1"/>
                      <a:pt x="1" y="1"/>
                    </a:cubicBezTo>
                    <a:cubicBezTo>
                      <a:pt x="1"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32"/>
              <p:cNvSpPr/>
              <p:nvPr/>
            </p:nvSpPr>
            <p:spPr bwMode="auto">
              <a:xfrm>
                <a:off x="3468" y="1971"/>
                <a:ext cx="12" cy="17"/>
              </a:xfrm>
              <a:custGeom>
                <a:avLst/>
                <a:gdLst>
                  <a:gd name="T0" fmla="*/ 4 w 5"/>
                  <a:gd name="T1" fmla="*/ 0 h 7"/>
                  <a:gd name="T2" fmla="*/ 0 w 5"/>
                  <a:gd name="T3" fmla="*/ 0 h 7"/>
                  <a:gd name="T4" fmla="*/ 0 w 5"/>
                  <a:gd name="T5" fmla="*/ 0 h 7"/>
                  <a:gd name="T6" fmla="*/ 0 w 5"/>
                  <a:gd name="T7" fmla="*/ 7 h 7"/>
                  <a:gd name="T8" fmla="*/ 0 w 5"/>
                  <a:gd name="T9" fmla="*/ 7 h 7"/>
                  <a:gd name="T10" fmla="*/ 5 w 5"/>
                  <a:gd name="T11" fmla="*/ 7 h 7"/>
                  <a:gd name="T12" fmla="*/ 5 w 5"/>
                  <a:gd name="T13" fmla="*/ 7 h 7"/>
                  <a:gd name="T14" fmla="*/ 5 w 5"/>
                  <a:gd name="T15" fmla="*/ 0 h 7"/>
                  <a:gd name="T16" fmla="*/ 4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0"/>
                    </a:moveTo>
                    <a:cubicBezTo>
                      <a:pt x="0" y="0"/>
                      <a:pt x="0" y="0"/>
                      <a:pt x="0" y="0"/>
                    </a:cubicBezTo>
                    <a:cubicBezTo>
                      <a:pt x="0" y="0"/>
                      <a:pt x="0" y="0"/>
                      <a:pt x="0" y="0"/>
                    </a:cubicBezTo>
                    <a:cubicBezTo>
                      <a:pt x="0" y="7"/>
                      <a:pt x="0" y="7"/>
                      <a:pt x="0" y="7"/>
                    </a:cubicBezTo>
                    <a:cubicBezTo>
                      <a:pt x="0" y="7"/>
                      <a:pt x="0" y="7"/>
                      <a:pt x="0" y="7"/>
                    </a:cubicBezTo>
                    <a:cubicBezTo>
                      <a:pt x="5" y="7"/>
                      <a:pt x="5" y="7"/>
                      <a:pt x="5" y="7"/>
                    </a:cubicBezTo>
                    <a:cubicBezTo>
                      <a:pt x="5" y="7"/>
                      <a:pt x="5" y="7"/>
                      <a:pt x="5" y="7"/>
                    </a:cubicBezTo>
                    <a:cubicBezTo>
                      <a:pt x="5" y="0"/>
                      <a:pt x="5" y="0"/>
                      <a:pt x="5" y="0"/>
                    </a:cubicBezTo>
                    <a:cubicBezTo>
                      <a:pt x="5" y="0"/>
                      <a:pt x="5"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33"/>
              <p:cNvSpPr>
                <a:spLocks noEditPoints="1"/>
              </p:cNvSpPr>
              <p:nvPr/>
            </p:nvSpPr>
            <p:spPr bwMode="auto">
              <a:xfrm>
                <a:off x="3868" y="1561"/>
                <a:ext cx="27" cy="33"/>
              </a:xfrm>
              <a:custGeom>
                <a:avLst/>
                <a:gdLst>
                  <a:gd name="T0" fmla="*/ 10 w 11"/>
                  <a:gd name="T1" fmla="*/ 2 h 14"/>
                  <a:gd name="T2" fmla="*/ 6 w 11"/>
                  <a:gd name="T3" fmla="*/ 0 h 14"/>
                  <a:gd name="T4" fmla="*/ 3 w 11"/>
                  <a:gd name="T5" fmla="*/ 1 h 14"/>
                  <a:gd name="T6" fmla="*/ 0 w 11"/>
                  <a:gd name="T7" fmla="*/ 9 h 14"/>
                  <a:gd name="T8" fmla="*/ 1 w 11"/>
                  <a:gd name="T9" fmla="*/ 12 h 14"/>
                  <a:gd name="T10" fmla="*/ 5 w 11"/>
                  <a:gd name="T11" fmla="*/ 13 h 14"/>
                  <a:gd name="T12" fmla="*/ 7 w 11"/>
                  <a:gd name="T13" fmla="*/ 12 h 14"/>
                  <a:gd name="T14" fmla="*/ 11 w 11"/>
                  <a:gd name="T15" fmla="*/ 4 h 14"/>
                  <a:gd name="T16" fmla="*/ 10 w 11"/>
                  <a:gd name="T17" fmla="*/ 2 h 14"/>
                  <a:gd name="T18" fmla="*/ 7 w 11"/>
                  <a:gd name="T19" fmla="*/ 12 h 14"/>
                  <a:gd name="T20" fmla="*/ 5 w 11"/>
                  <a:gd name="T21" fmla="*/ 12 h 14"/>
                  <a:gd name="T22" fmla="*/ 1 w 11"/>
                  <a:gd name="T23" fmla="*/ 11 h 14"/>
                  <a:gd name="T24" fmla="*/ 1 w 11"/>
                  <a:gd name="T25" fmla="*/ 9 h 14"/>
                  <a:gd name="T26" fmla="*/ 4 w 11"/>
                  <a:gd name="T27" fmla="*/ 2 h 14"/>
                  <a:gd name="T28" fmla="*/ 6 w 11"/>
                  <a:gd name="T29" fmla="*/ 1 h 14"/>
                  <a:gd name="T30" fmla="*/ 9 w 11"/>
                  <a:gd name="T31" fmla="*/ 3 h 14"/>
                  <a:gd name="T32" fmla="*/ 10 w 11"/>
                  <a:gd name="T33" fmla="*/ 4 h 14"/>
                  <a:gd name="T34" fmla="*/ 7 w 11"/>
                  <a:gd name="T35"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14">
                    <a:moveTo>
                      <a:pt x="10" y="2"/>
                    </a:moveTo>
                    <a:cubicBezTo>
                      <a:pt x="6" y="0"/>
                      <a:pt x="6" y="0"/>
                      <a:pt x="6" y="0"/>
                    </a:cubicBezTo>
                    <a:cubicBezTo>
                      <a:pt x="5" y="0"/>
                      <a:pt x="4" y="0"/>
                      <a:pt x="3" y="1"/>
                    </a:cubicBezTo>
                    <a:cubicBezTo>
                      <a:pt x="0" y="9"/>
                      <a:pt x="0" y="9"/>
                      <a:pt x="0" y="9"/>
                    </a:cubicBezTo>
                    <a:cubicBezTo>
                      <a:pt x="0" y="10"/>
                      <a:pt x="0" y="11"/>
                      <a:pt x="1" y="12"/>
                    </a:cubicBezTo>
                    <a:cubicBezTo>
                      <a:pt x="5" y="13"/>
                      <a:pt x="5" y="13"/>
                      <a:pt x="5" y="13"/>
                    </a:cubicBezTo>
                    <a:cubicBezTo>
                      <a:pt x="6" y="14"/>
                      <a:pt x="7" y="13"/>
                      <a:pt x="7" y="12"/>
                    </a:cubicBezTo>
                    <a:cubicBezTo>
                      <a:pt x="11" y="4"/>
                      <a:pt x="11" y="4"/>
                      <a:pt x="11" y="4"/>
                    </a:cubicBezTo>
                    <a:cubicBezTo>
                      <a:pt x="11" y="3"/>
                      <a:pt x="11" y="2"/>
                      <a:pt x="10" y="2"/>
                    </a:cubicBezTo>
                    <a:close/>
                    <a:moveTo>
                      <a:pt x="7" y="12"/>
                    </a:moveTo>
                    <a:cubicBezTo>
                      <a:pt x="6" y="12"/>
                      <a:pt x="6" y="13"/>
                      <a:pt x="5" y="12"/>
                    </a:cubicBezTo>
                    <a:cubicBezTo>
                      <a:pt x="1" y="11"/>
                      <a:pt x="1" y="11"/>
                      <a:pt x="1" y="11"/>
                    </a:cubicBezTo>
                    <a:cubicBezTo>
                      <a:pt x="1" y="11"/>
                      <a:pt x="1" y="10"/>
                      <a:pt x="1" y="9"/>
                    </a:cubicBezTo>
                    <a:cubicBezTo>
                      <a:pt x="4" y="2"/>
                      <a:pt x="4" y="2"/>
                      <a:pt x="4" y="2"/>
                    </a:cubicBezTo>
                    <a:cubicBezTo>
                      <a:pt x="4" y="1"/>
                      <a:pt x="5" y="1"/>
                      <a:pt x="6" y="1"/>
                    </a:cubicBezTo>
                    <a:cubicBezTo>
                      <a:pt x="9" y="3"/>
                      <a:pt x="9" y="3"/>
                      <a:pt x="9" y="3"/>
                    </a:cubicBezTo>
                    <a:cubicBezTo>
                      <a:pt x="10" y="3"/>
                      <a:pt x="10" y="4"/>
                      <a:pt x="10" y="4"/>
                    </a:cubicBezTo>
                    <a:lnTo>
                      <a:pt x="7"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34"/>
              <p:cNvSpPr/>
              <p:nvPr/>
            </p:nvSpPr>
            <p:spPr bwMode="auto">
              <a:xfrm>
                <a:off x="3876" y="1582"/>
                <a:ext cx="4" cy="5"/>
              </a:xfrm>
              <a:custGeom>
                <a:avLst/>
                <a:gdLst>
                  <a:gd name="T0" fmla="*/ 1 w 2"/>
                  <a:gd name="T1" fmla="*/ 1 h 2"/>
                  <a:gd name="T2" fmla="*/ 1 w 2"/>
                  <a:gd name="T3" fmla="*/ 1 h 2"/>
                  <a:gd name="T4" fmla="*/ 0 w 2"/>
                  <a:gd name="T5" fmla="*/ 1 h 2"/>
                  <a:gd name="T6" fmla="*/ 0 w 2"/>
                  <a:gd name="T7" fmla="*/ 1 h 2"/>
                  <a:gd name="T8" fmla="*/ 0 w 2"/>
                  <a:gd name="T9" fmla="*/ 2 h 2"/>
                  <a:gd name="T10" fmla="*/ 1 w 2"/>
                  <a:gd name="T11" fmla="*/ 2 h 2"/>
                  <a:gd name="T12" fmla="*/ 1 w 2"/>
                  <a:gd name="T13" fmla="*/ 2 h 2"/>
                  <a:gd name="T14" fmla="*/ 2 w 2"/>
                  <a:gd name="T15" fmla="*/ 1 h 2"/>
                  <a:gd name="T16" fmla="*/ 1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1"/>
                    </a:moveTo>
                    <a:cubicBezTo>
                      <a:pt x="1" y="1"/>
                      <a:pt x="1" y="1"/>
                      <a:pt x="1" y="1"/>
                    </a:cubicBezTo>
                    <a:cubicBezTo>
                      <a:pt x="1" y="0"/>
                      <a:pt x="0" y="1"/>
                      <a:pt x="0" y="1"/>
                    </a:cubicBezTo>
                    <a:cubicBezTo>
                      <a:pt x="0" y="1"/>
                      <a:pt x="0" y="1"/>
                      <a:pt x="0" y="1"/>
                    </a:cubicBezTo>
                    <a:cubicBezTo>
                      <a:pt x="0" y="2"/>
                      <a:pt x="0" y="2"/>
                      <a:pt x="0" y="2"/>
                    </a:cubicBezTo>
                    <a:cubicBezTo>
                      <a:pt x="1" y="2"/>
                      <a:pt x="1" y="2"/>
                      <a:pt x="1" y="2"/>
                    </a:cubicBezTo>
                    <a:cubicBezTo>
                      <a:pt x="1" y="2"/>
                      <a:pt x="1" y="2"/>
                      <a:pt x="1" y="2"/>
                    </a:cubicBezTo>
                    <a:cubicBezTo>
                      <a:pt x="2" y="1"/>
                      <a:pt x="2" y="1"/>
                      <a:pt x="2" y="1"/>
                    </a:cubicBezTo>
                    <a:cubicBezTo>
                      <a:pt x="2"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35"/>
              <p:cNvSpPr/>
              <p:nvPr/>
            </p:nvSpPr>
            <p:spPr bwMode="auto">
              <a:xfrm>
                <a:off x="3873" y="1565"/>
                <a:ext cx="17" cy="19"/>
              </a:xfrm>
              <a:custGeom>
                <a:avLst/>
                <a:gdLst>
                  <a:gd name="T0" fmla="*/ 7 w 7"/>
                  <a:gd name="T1" fmla="*/ 2 h 8"/>
                  <a:gd name="T2" fmla="*/ 3 w 7"/>
                  <a:gd name="T3" fmla="*/ 0 h 8"/>
                  <a:gd name="T4" fmla="*/ 3 w 7"/>
                  <a:gd name="T5" fmla="*/ 0 h 8"/>
                  <a:gd name="T6" fmla="*/ 0 w 7"/>
                  <a:gd name="T7" fmla="*/ 6 h 8"/>
                  <a:gd name="T8" fmla="*/ 0 w 7"/>
                  <a:gd name="T9" fmla="*/ 6 h 8"/>
                  <a:gd name="T10" fmla="*/ 4 w 7"/>
                  <a:gd name="T11" fmla="*/ 8 h 8"/>
                  <a:gd name="T12" fmla="*/ 5 w 7"/>
                  <a:gd name="T13" fmla="*/ 8 h 8"/>
                  <a:gd name="T14" fmla="*/ 7 w 7"/>
                  <a:gd name="T15" fmla="*/ 2 h 8"/>
                  <a:gd name="T16" fmla="*/ 7 w 7"/>
                  <a:gd name="T1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7" y="2"/>
                    </a:moveTo>
                    <a:cubicBezTo>
                      <a:pt x="3" y="0"/>
                      <a:pt x="3" y="0"/>
                      <a:pt x="3" y="0"/>
                    </a:cubicBezTo>
                    <a:cubicBezTo>
                      <a:pt x="3" y="0"/>
                      <a:pt x="3" y="0"/>
                      <a:pt x="3" y="0"/>
                    </a:cubicBezTo>
                    <a:cubicBezTo>
                      <a:pt x="0" y="6"/>
                      <a:pt x="0" y="6"/>
                      <a:pt x="0" y="6"/>
                    </a:cubicBezTo>
                    <a:cubicBezTo>
                      <a:pt x="0" y="6"/>
                      <a:pt x="0" y="6"/>
                      <a:pt x="0" y="6"/>
                    </a:cubicBezTo>
                    <a:cubicBezTo>
                      <a:pt x="4" y="8"/>
                      <a:pt x="4" y="8"/>
                      <a:pt x="4" y="8"/>
                    </a:cubicBezTo>
                    <a:cubicBezTo>
                      <a:pt x="5" y="8"/>
                      <a:pt x="5" y="8"/>
                      <a:pt x="5" y="8"/>
                    </a:cubicBezTo>
                    <a:cubicBezTo>
                      <a:pt x="7" y="2"/>
                      <a:pt x="7" y="2"/>
                      <a:pt x="7" y="2"/>
                    </a:cubicBezTo>
                    <a:cubicBezTo>
                      <a:pt x="7" y="2"/>
                      <a:pt x="7"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36"/>
              <p:cNvSpPr>
                <a:spLocks noEditPoints="1"/>
              </p:cNvSpPr>
              <p:nvPr/>
            </p:nvSpPr>
            <p:spPr bwMode="auto">
              <a:xfrm>
                <a:off x="3786" y="2133"/>
                <a:ext cx="45" cy="64"/>
              </a:xfrm>
              <a:custGeom>
                <a:avLst/>
                <a:gdLst>
                  <a:gd name="T0" fmla="*/ 14 w 19"/>
                  <a:gd name="T1" fmla="*/ 8 h 27"/>
                  <a:gd name="T2" fmla="*/ 16 w 19"/>
                  <a:gd name="T3" fmla="*/ 5 h 27"/>
                  <a:gd name="T4" fmla="*/ 13 w 19"/>
                  <a:gd name="T5" fmla="*/ 0 h 27"/>
                  <a:gd name="T6" fmla="*/ 6 w 19"/>
                  <a:gd name="T7" fmla="*/ 0 h 27"/>
                  <a:gd name="T8" fmla="*/ 3 w 19"/>
                  <a:gd name="T9" fmla="*/ 5 h 27"/>
                  <a:gd name="T10" fmla="*/ 6 w 19"/>
                  <a:gd name="T11" fmla="*/ 8 h 27"/>
                  <a:gd name="T12" fmla="*/ 0 w 19"/>
                  <a:gd name="T13" fmla="*/ 17 h 27"/>
                  <a:gd name="T14" fmla="*/ 10 w 19"/>
                  <a:gd name="T15" fmla="*/ 27 h 27"/>
                  <a:gd name="T16" fmla="*/ 19 w 19"/>
                  <a:gd name="T17" fmla="*/ 17 h 27"/>
                  <a:gd name="T18" fmla="*/ 14 w 19"/>
                  <a:gd name="T19" fmla="*/ 8 h 27"/>
                  <a:gd name="T20" fmla="*/ 12 w 19"/>
                  <a:gd name="T21" fmla="*/ 2 h 27"/>
                  <a:gd name="T22" fmla="*/ 14 w 19"/>
                  <a:gd name="T23" fmla="*/ 5 h 27"/>
                  <a:gd name="T24" fmla="*/ 12 w 19"/>
                  <a:gd name="T25" fmla="*/ 5 h 27"/>
                  <a:gd name="T26" fmla="*/ 12 w 19"/>
                  <a:gd name="T27" fmla="*/ 2 h 27"/>
                  <a:gd name="T28" fmla="*/ 5 w 19"/>
                  <a:gd name="T29" fmla="*/ 5 h 27"/>
                  <a:gd name="T30" fmla="*/ 7 w 19"/>
                  <a:gd name="T31" fmla="*/ 5 h 27"/>
                  <a:gd name="T32" fmla="*/ 7 w 19"/>
                  <a:gd name="T33" fmla="*/ 8 h 27"/>
                  <a:gd name="T34" fmla="*/ 5 w 19"/>
                  <a:gd name="T35" fmla="*/ 5 h 27"/>
                  <a:gd name="T36" fmla="*/ 10 w 19"/>
                  <a:gd name="T37" fmla="*/ 24 h 27"/>
                  <a:gd name="T38" fmla="*/ 2 w 19"/>
                  <a:gd name="T39" fmla="*/ 17 h 27"/>
                  <a:gd name="T40" fmla="*/ 9 w 19"/>
                  <a:gd name="T41" fmla="*/ 10 h 27"/>
                  <a:gd name="T42" fmla="*/ 17 w 19"/>
                  <a:gd name="T43" fmla="*/ 17 h 27"/>
                  <a:gd name="T44" fmla="*/ 10 w 19"/>
                  <a:gd name="T45"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27">
                    <a:moveTo>
                      <a:pt x="14" y="8"/>
                    </a:moveTo>
                    <a:cubicBezTo>
                      <a:pt x="16" y="5"/>
                      <a:pt x="16" y="5"/>
                      <a:pt x="16" y="5"/>
                    </a:cubicBezTo>
                    <a:cubicBezTo>
                      <a:pt x="13" y="0"/>
                      <a:pt x="13" y="0"/>
                      <a:pt x="13" y="0"/>
                    </a:cubicBezTo>
                    <a:cubicBezTo>
                      <a:pt x="6" y="0"/>
                      <a:pt x="6" y="0"/>
                      <a:pt x="6" y="0"/>
                    </a:cubicBezTo>
                    <a:cubicBezTo>
                      <a:pt x="3" y="5"/>
                      <a:pt x="3" y="5"/>
                      <a:pt x="3" y="5"/>
                    </a:cubicBezTo>
                    <a:cubicBezTo>
                      <a:pt x="6" y="8"/>
                      <a:pt x="6" y="8"/>
                      <a:pt x="6" y="8"/>
                    </a:cubicBezTo>
                    <a:cubicBezTo>
                      <a:pt x="2" y="10"/>
                      <a:pt x="0" y="13"/>
                      <a:pt x="0" y="17"/>
                    </a:cubicBezTo>
                    <a:cubicBezTo>
                      <a:pt x="0" y="22"/>
                      <a:pt x="4" y="27"/>
                      <a:pt x="10" y="27"/>
                    </a:cubicBezTo>
                    <a:cubicBezTo>
                      <a:pt x="15" y="27"/>
                      <a:pt x="19" y="22"/>
                      <a:pt x="19" y="17"/>
                    </a:cubicBezTo>
                    <a:cubicBezTo>
                      <a:pt x="19" y="13"/>
                      <a:pt x="17" y="10"/>
                      <a:pt x="14" y="8"/>
                    </a:cubicBezTo>
                    <a:close/>
                    <a:moveTo>
                      <a:pt x="12" y="2"/>
                    </a:moveTo>
                    <a:cubicBezTo>
                      <a:pt x="14" y="5"/>
                      <a:pt x="14" y="5"/>
                      <a:pt x="14" y="5"/>
                    </a:cubicBezTo>
                    <a:cubicBezTo>
                      <a:pt x="12" y="5"/>
                      <a:pt x="12" y="5"/>
                      <a:pt x="12" y="5"/>
                    </a:cubicBezTo>
                    <a:lnTo>
                      <a:pt x="12" y="2"/>
                    </a:lnTo>
                    <a:close/>
                    <a:moveTo>
                      <a:pt x="5" y="5"/>
                    </a:moveTo>
                    <a:cubicBezTo>
                      <a:pt x="7" y="5"/>
                      <a:pt x="7" y="5"/>
                      <a:pt x="7" y="5"/>
                    </a:cubicBezTo>
                    <a:cubicBezTo>
                      <a:pt x="7" y="8"/>
                      <a:pt x="7" y="8"/>
                      <a:pt x="7" y="8"/>
                    </a:cubicBezTo>
                    <a:lnTo>
                      <a:pt x="5" y="5"/>
                    </a:lnTo>
                    <a:close/>
                    <a:moveTo>
                      <a:pt x="10" y="24"/>
                    </a:moveTo>
                    <a:cubicBezTo>
                      <a:pt x="6" y="24"/>
                      <a:pt x="2" y="21"/>
                      <a:pt x="2" y="17"/>
                    </a:cubicBezTo>
                    <a:cubicBezTo>
                      <a:pt x="2" y="13"/>
                      <a:pt x="5" y="10"/>
                      <a:pt x="9" y="10"/>
                    </a:cubicBezTo>
                    <a:cubicBezTo>
                      <a:pt x="13" y="10"/>
                      <a:pt x="16" y="13"/>
                      <a:pt x="17" y="17"/>
                    </a:cubicBezTo>
                    <a:cubicBezTo>
                      <a:pt x="17" y="21"/>
                      <a:pt x="13" y="24"/>
                      <a:pt x="1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37"/>
              <p:cNvSpPr/>
              <p:nvPr/>
            </p:nvSpPr>
            <p:spPr bwMode="auto">
              <a:xfrm>
                <a:off x="3639" y="1772"/>
                <a:ext cx="49" cy="107"/>
              </a:xfrm>
              <a:custGeom>
                <a:avLst/>
                <a:gdLst>
                  <a:gd name="T0" fmla="*/ 0 w 21"/>
                  <a:gd name="T1" fmla="*/ 0 h 45"/>
                  <a:gd name="T2" fmla="*/ 1 w 21"/>
                  <a:gd name="T3" fmla="*/ 45 h 45"/>
                  <a:gd name="T4" fmla="*/ 21 w 21"/>
                  <a:gd name="T5" fmla="*/ 22 h 45"/>
                  <a:gd name="T6" fmla="*/ 0 w 21"/>
                  <a:gd name="T7" fmla="*/ 0 h 45"/>
                </a:gdLst>
                <a:ahLst/>
                <a:cxnLst>
                  <a:cxn ang="0">
                    <a:pos x="T0" y="T1"/>
                  </a:cxn>
                  <a:cxn ang="0">
                    <a:pos x="T2" y="T3"/>
                  </a:cxn>
                  <a:cxn ang="0">
                    <a:pos x="T4" y="T5"/>
                  </a:cxn>
                  <a:cxn ang="0">
                    <a:pos x="T6" y="T7"/>
                  </a:cxn>
                </a:cxnLst>
                <a:rect l="0" t="0" r="r" b="b"/>
                <a:pathLst>
                  <a:path w="21" h="45">
                    <a:moveTo>
                      <a:pt x="0" y="0"/>
                    </a:moveTo>
                    <a:cubicBezTo>
                      <a:pt x="1" y="45"/>
                      <a:pt x="1" y="45"/>
                      <a:pt x="1" y="45"/>
                    </a:cubicBezTo>
                    <a:cubicBezTo>
                      <a:pt x="12" y="43"/>
                      <a:pt x="21" y="34"/>
                      <a:pt x="21" y="22"/>
                    </a:cubicBezTo>
                    <a:cubicBezTo>
                      <a:pt x="20" y="10"/>
                      <a:pt x="1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38"/>
              <p:cNvSpPr/>
              <p:nvPr/>
            </p:nvSpPr>
            <p:spPr bwMode="auto">
              <a:xfrm>
                <a:off x="3582" y="1772"/>
                <a:ext cx="47" cy="52"/>
              </a:xfrm>
              <a:custGeom>
                <a:avLst/>
                <a:gdLst>
                  <a:gd name="T0" fmla="*/ 20 w 20"/>
                  <a:gd name="T1" fmla="*/ 22 h 22"/>
                  <a:gd name="T2" fmla="*/ 20 w 20"/>
                  <a:gd name="T3" fmla="*/ 0 h 22"/>
                  <a:gd name="T4" fmla="*/ 0 w 20"/>
                  <a:gd name="T5" fmla="*/ 22 h 22"/>
                  <a:gd name="T6" fmla="*/ 20 w 20"/>
                  <a:gd name="T7" fmla="*/ 22 h 22"/>
                </a:gdLst>
                <a:ahLst/>
                <a:cxnLst>
                  <a:cxn ang="0">
                    <a:pos x="T0" y="T1"/>
                  </a:cxn>
                  <a:cxn ang="0">
                    <a:pos x="T2" y="T3"/>
                  </a:cxn>
                  <a:cxn ang="0">
                    <a:pos x="T4" y="T5"/>
                  </a:cxn>
                  <a:cxn ang="0">
                    <a:pos x="T6" y="T7"/>
                  </a:cxn>
                </a:cxnLst>
                <a:rect l="0" t="0" r="r" b="b"/>
                <a:pathLst>
                  <a:path w="20" h="22">
                    <a:moveTo>
                      <a:pt x="20" y="22"/>
                    </a:moveTo>
                    <a:cubicBezTo>
                      <a:pt x="20" y="0"/>
                      <a:pt x="20" y="0"/>
                      <a:pt x="20" y="0"/>
                    </a:cubicBezTo>
                    <a:cubicBezTo>
                      <a:pt x="9" y="1"/>
                      <a:pt x="0" y="11"/>
                      <a:pt x="0" y="22"/>
                    </a:cubicBezTo>
                    <a:lnTo>
                      <a:pt x="2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39"/>
              <p:cNvSpPr/>
              <p:nvPr/>
            </p:nvSpPr>
            <p:spPr bwMode="auto">
              <a:xfrm>
                <a:off x="3582" y="1831"/>
                <a:ext cx="50" cy="48"/>
              </a:xfrm>
              <a:custGeom>
                <a:avLst/>
                <a:gdLst>
                  <a:gd name="T0" fmla="*/ 0 w 21"/>
                  <a:gd name="T1" fmla="*/ 1 h 20"/>
                  <a:gd name="T2" fmla="*/ 21 w 21"/>
                  <a:gd name="T3" fmla="*/ 20 h 20"/>
                  <a:gd name="T4" fmla="*/ 21 w 21"/>
                  <a:gd name="T5" fmla="*/ 0 h 20"/>
                  <a:gd name="T6" fmla="*/ 0 w 21"/>
                  <a:gd name="T7" fmla="*/ 1 h 20"/>
                </a:gdLst>
                <a:ahLst/>
                <a:cxnLst>
                  <a:cxn ang="0">
                    <a:pos x="T0" y="T1"/>
                  </a:cxn>
                  <a:cxn ang="0">
                    <a:pos x="T2" y="T3"/>
                  </a:cxn>
                  <a:cxn ang="0">
                    <a:pos x="T4" y="T5"/>
                  </a:cxn>
                  <a:cxn ang="0">
                    <a:pos x="T6" y="T7"/>
                  </a:cxn>
                </a:cxnLst>
                <a:rect l="0" t="0" r="r" b="b"/>
                <a:pathLst>
                  <a:path w="21" h="20">
                    <a:moveTo>
                      <a:pt x="0" y="1"/>
                    </a:moveTo>
                    <a:cubicBezTo>
                      <a:pt x="2" y="11"/>
                      <a:pt x="10" y="19"/>
                      <a:pt x="21" y="20"/>
                    </a:cubicBezTo>
                    <a:cubicBezTo>
                      <a:pt x="21" y="0"/>
                      <a:pt x="21" y="0"/>
                      <a:pt x="2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40"/>
              <p:cNvSpPr/>
              <p:nvPr/>
            </p:nvSpPr>
            <p:spPr bwMode="auto">
              <a:xfrm>
                <a:off x="3487" y="2004"/>
                <a:ext cx="24" cy="53"/>
              </a:xfrm>
              <a:custGeom>
                <a:avLst/>
                <a:gdLst>
                  <a:gd name="T0" fmla="*/ 0 w 10"/>
                  <a:gd name="T1" fmla="*/ 0 h 22"/>
                  <a:gd name="T2" fmla="*/ 0 w 10"/>
                  <a:gd name="T3" fmla="*/ 22 h 22"/>
                  <a:gd name="T4" fmla="*/ 10 w 10"/>
                  <a:gd name="T5" fmla="*/ 11 h 22"/>
                  <a:gd name="T6" fmla="*/ 0 w 10"/>
                  <a:gd name="T7" fmla="*/ 0 h 22"/>
                </a:gdLst>
                <a:ahLst/>
                <a:cxnLst>
                  <a:cxn ang="0">
                    <a:pos x="T0" y="T1"/>
                  </a:cxn>
                  <a:cxn ang="0">
                    <a:pos x="T2" y="T3"/>
                  </a:cxn>
                  <a:cxn ang="0">
                    <a:pos x="T4" y="T5"/>
                  </a:cxn>
                  <a:cxn ang="0">
                    <a:pos x="T6" y="T7"/>
                  </a:cxn>
                </a:cxnLst>
                <a:rect l="0" t="0" r="r" b="b"/>
                <a:pathLst>
                  <a:path w="10" h="22">
                    <a:moveTo>
                      <a:pt x="0" y="0"/>
                    </a:moveTo>
                    <a:cubicBezTo>
                      <a:pt x="0" y="22"/>
                      <a:pt x="0" y="22"/>
                      <a:pt x="0" y="22"/>
                    </a:cubicBezTo>
                    <a:cubicBezTo>
                      <a:pt x="6" y="22"/>
                      <a:pt x="10" y="17"/>
                      <a:pt x="10" y="11"/>
                    </a:cubicBezTo>
                    <a:cubicBezTo>
                      <a:pt x="10" y="5"/>
                      <a:pt x="6"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41"/>
              <p:cNvSpPr/>
              <p:nvPr/>
            </p:nvSpPr>
            <p:spPr bwMode="auto">
              <a:xfrm>
                <a:off x="3459" y="2004"/>
                <a:ext cx="23" cy="27"/>
              </a:xfrm>
              <a:custGeom>
                <a:avLst/>
                <a:gdLst>
                  <a:gd name="T0" fmla="*/ 10 w 10"/>
                  <a:gd name="T1" fmla="*/ 11 h 11"/>
                  <a:gd name="T2" fmla="*/ 10 w 10"/>
                  <a:gd name="T3" fmla="*/ 0 h 11"/>
                  <a:gd name="T4" fmla="*/ 0 w 10"/>
                  <a:gd name="T5" fmla="*/ 11 h 11"/>
                  <a:gd name="T6" fmla="*/ 10 w 10"/>
                  <a:gd name="T7" fmla="*/ 11 h 11"/>
                </a:gdLst>
                <a:ahLst/>
                <a:cxnLst>
                  <a:cxn ang="0">
                    <a:pos x="T0" y="T1"/>
                  </a:cxn>
                  <a:cxn ang="0">
                    <a:pos x="T2" y="T3"/>
                  </a:cxn>
                  <a:cxn ang="0">
                    <a:pos x="T4" y="T5"/>
                  </a:cxn>
                  <a:cxn ang="0">
                    <a:pos x="T6" y="T7"/>
                  </a:cxn>
                </a:cxnLst>
                <a:rect l="0" t="0" r="r" b="b"/>
                <a:pathLst>
                  <a:path w="10" h="11">
                    <a:moveTo>
                      <a:pt x="10" y="11"/>
                    </a:moveTo>
                    <a:cubicBezTo>
                      <a:pt x="10" y="0"/>
                      <a:pt x="10" y="0"/>
                      <a:pt x="10" y="0"/>
                    </a:cubicBezTo>
                    <a:cubicBezTo>
                      <a:pt x="5" y="1"/>
                      <a:pt x="0" y="6"/>
                      <a:pt x="0" y="11"/>
                    </a:cubicBezTo>
                    <a:lnTo>
                      <a:pt x="1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42"/>
              <p:cNvSpPr/>
              <p:nvPr/>
            </p:nvSpPr>
            <p:spPr bwMode="auto">
              <a:xfrm>
                <a:off x="3459" y="2035"/>
                <a:ext cx="26" cy="24"/>
              </a:xfrm>
              <a:custGeom>
                <a:avLst/>
                <a:gdLst>
                  <a:gd name="T0" fmla="*/ 0 w 11"/>
                  <a:gd name="T1" fmla="*/ 0 h 10"/>
                  <a:gd name="T2" fmla="*/ 11 w 11"/>
                  <a:gd name="T3" fmla="*/ 10 h 10"/>
                  <a:gd name="T4" fmla="*/ 10 w 11"/>
                  <a:gd name="T5" fmla="*/ 0 h 10"/>
                  <a:gd name="T6" fmla="*/ 0 w 11"/>
                  <a:gd name="T7" fmla="*/ 0 h 10"/>
                </a:gdLst>
                <a:ahLst/>
                <a:cxnLst>
                  <a:cxn ang="0">
                    <a:pos x="T0" y="T1"/>
                  </a:cxn>
                  <a:cxn ang="0">
                    <a:pos x="T2" y="T3"/>
                  </a:cxn>
                  <a:cxn ang="0">
                    <a:pos x="T4" y="T5"/>
                  </a:cxn>
                  <a:cxn ang="0">
                    <a:pos x="T6" y="T7"/>
                  </a:cxn>
                </a:cxnLst>
                <a:rect l="0" t="0" r="r" b="b"/>
                <a:pathLst>
                  <a:path w="11" h="10">
                    <a:moveTo>
                      <a:pt x="0" y="0"/>
                    </a:moveTo>
                    <a:cubicBezTo>
                      <a:pt x="1" y="5"/>
                      <a:pt x="5" y="9"/>
                      <a:pt x="11" y="10"/>
                    </a:cubicBezTo>
                    <a:cubicBezTo>
                      <a:pt x="10" y="0"/>
                      <a:pt x="10" y="0"/>
                      <a:pt x="10"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43"/>
              <p:cNvSpPr/>
              <p:nvPr/>
            </p:nvSpPr>
            <p:spPr bwMode="auto">
              <a:xfrm>
                <a:off x="3854" y="1402"/>
                <a:ext cx="14" cy="28"/>
              </a:xfrm>
              <a:custGeom>
                <a:avLst/>
                <a:gdLst>
                  <a:gd name="T0" fmla="*/ 6 w 6"/>
                  <a:gd name="T1" fmla="*/ 10 h 12"/>
                  <a:gd name="T2" fmla="*/ 4 w 6"/>
                  <a:gd name="T3" fmla="*/ 11 h 12"/>
                  <a:gd name="T4" fmla="*/ 2 w 6"/>
                  <a:gd name="T5" fmla="*/ 12 h 12"/>
                  <a:gd name="T6" fmla="*/ 1 w 6"/>
                  <a:gd name="T7" fmla="*/ 10 h 12"/>
                  <a:gd name="T8" fmla="*/ 0 w 6"/>
                  <a:gd name="T9" fmla="*/ 1 h 12"/>
                  <a:gd name="T10" fmla="*/ 2 w 6"/>
                  <a:gd name="T11" fmla="*/ 0 h 12"/>
                  <a:gd name="T12" fmla="*/ 4 w 6"/>
                  <a:gd name="T13" fmla="*/ 0 h 12"/>
                  <a:gd name="T14" fmla="*/ 5 w 6"/>
                  <a:gd name="T15" fmla="*/ 1 h 12"/>
                  <a:gd name="T16" fmla="*/ 6 w 6"/>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
                    <a:moveTo>
                      <a:pt x="6" y="10"/>
                    </a:moveTo>
                    <a:cubicBezTo>
                      <a:pt x="6" y="11"/>
                      <a:pt x="5" y="11"/>
                      <a:pt x="4" y="11"/>
                    </a:cubicBezTo>
                    <a:cubicBezTo>
                      <a:pt x="2" y="12"/>
                      <a:pt x="2" y="12"/>
                      <a:pt x="2" y="12"/>
                    </a:cubicBezTo>
                    <a:cubicBezTo>
                      <a:pt x="1" y="12"/>
                      <a:pt x="1" y="11"/>
                      <a:pt x="1" y="10"/>
                    </a:cubicBezTo>
                    <a:cubicBezTo>
                      <a:pt x="0" y="1"/>
                      <a:pt x="0" y="1"/>
                      <a:pt x="0" y="1"/>
                    </a:cubicBezTo>
                    <a:cubicBezTo>
                      <a:pt x="0" y="1"/>
                      <a:pt x="1" y="0"/>
                      <a:pt x="2" y="0"/>
                    </a:cubicBezTo>
                    <a:cubicBezTo>
                      <a:pt x="4" y="0"/>
                      <a:pt x="4" y="0"/>
                      <a:pt x="4" y="0"/>
                    </a:cubicBezTo>
                    <a:cubicBezTo>
                      <a:pt x="5" y="0"/>
                      <a:pt x="5" y="0"/>
                      <a:pt x="5" y="1"/>
                    </a:cubicBezTo>
                    <a:lnTo>
                      <a:pt x="6"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44"/>
              <p:cNvSpPr/>
              <p:nvPr/>
            </p:nvSpPr>
            <p:spPr bwMode="auto">
              <a:xfrm>
                <a:off x="3871" y="1392"/>
                <a:ext cx="14" cy="36"/>
              </a:xfrm>
              <a:custGeom>
                <a:avLst/>
                <a:gdLst>
                  <a:gd name="T0" fmla="*/ 6 w 6"/>
                  <a:gd name="T1" fmla="*/ 14 h 15"/>
                  <a:gd name="T2" fmla="*/ 4 w 6"/>
                  <a:gd name="T3" fmla="*/ 15 h 15"/>
                  <a:gd name="T4" fmla="*/ 2 w 6"/>
                  <a:gd name="T5" fmla="*/ 15 h 15"/>
                  <a:gd name="T6" fmla="*/ 1 w 6"/>
                  <a:gd name="T7" fmla="*/ 14 h 15"/>
                  <a:gd name="T8" fmla="*/ 0 w 6"/>
                  <a:gd name="T9" fmla="*/ 2 h 15"/>
                  <a:gd name="T10" fmla="*/ 2 w 6"/>
                  <a:gd name="T11" fmla="*/ 0 h 15"/>
                  <a:gd name="T12" fmla="*/ 4 w 6"/>
                  <a:gd name="T13" fmla="*/ 0 h 15"/>
                  <a:gd name="T14" fmla="*/ 6 w 6"/>
                  <a:gd name="T15" fmla="*/ 2 h 15"/>
                  <a:gd name="T16" fmla="*/ 6 w 6"/>
                  <a:gd name="T1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5">
                    <a:moveTo>
                      <a:pt x="6" y="14"/>
                    </a:moveTo>
                    <a:cubicBezTo>
                      <a:pt x="6" y="15"/>
                      <a:pt x="5" y="15"/>
                      <a:pt x="4" y="15"/>
                    </a:cubicBezTo>
                    <a:cubicBezTo>
                      <a:pt x="2" y="15"/>
                      <a:pt x="2" y="15"/>
                      <a:pt x="2" y="15"/>
                    </a:cubicBezTo>
                    <a:cubicBezTo>
                      <a:pt x="2" y="15"/>
                      <a:pt x="1" y="15"/>
                      <a:pt x="1" y="14"/>
                    </a:cubicBezTo>
                    <a:cubicBezTo>
                      <a:pt x="0" y="2"/>
                      <a:pt x="0" y="2"/>
                      <a:pt x="0" y="2"/>
                    </a:cubicBezTo>
                    <a:cubicBezTo>
                      <a:pt x="0" y="1"/>
                      <a:pt x="1" y="0"/>
                      <a:pt x="2" y="0"/>
                    </a:cubicBezTo>
                    <a:cubicBezTo>
                      <a:pt x="4" y="0"/>
                      <a:pt x="4" y="0"/>
                      <a:pt x="4" y="0"/>
                    </a:cubicBezTo>
                    <a:cubicBezTo>
                      <a:pt x="5" y="0"/>
                      <a:pt x="6" y="1"/>
                      <a:pt x="6" y="2"/>
                    </a:cubicBezTo>
                    <a:lnTo>
                      <a:pt x="6"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45"/>
              <p:cNvSpPr/>
              <p:nvPr/>
            </p:nvSpPr>
            <p:spPr bwMode="auto">
              <a:xfrm>
                <a:off x="3890" y="1371"/>
                <a:ext cx="12" cy="57"/>
              </a:xfrm>
              <a:custGeom>
                <a:avLst/>
                <a:gdLst>
                  <a:gd name="T0" fmla="*/ 5 w 5"/>
                  <a:gd name="T1" fmla="*/ 23 h 24"/>
                  <a:gd name="T2" fmla="*/ 3 w 5"/>
                  <a:gd name="T3" fmla="*/ 24 h 24"/>
                  <a:gd name="T4" fmla="*/ 2 w 5"/>
                  <a:gd name="T5" fmla="*/ 24 h 24"/>
                  <a:gd name="T6" fmla="*/ 0 w 5"/>
                  <a:gd name="T7" fmla="*/ 23 h 24"/>
                  <a:gd name="T8" fmla="*/ 0 w 5"/>
                  <a:gd name="T9" fmla="*/ 1 h 24"/>
                  <a:gd name="T10" fmla="*/ 1 w 5"/>
                  <a:gd name="T11" fmla="*/ 0 h 24"/>
                  <a:gd name="T12" fmla="*/ 3 w 5"/>
                  <a:gd name="T13" fmla="*/ 0 h 24"/>
                  <a:gd name="T14" fmla="*/ 5 w 5"/>
                  <a:gd name="T15" fmla="*/ 1 h 24"/>
                  <a:gd name="T16" fmla="*/ 5 w 5"/>
                  <a:gd name="T17"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24">
                    <a:moveTo>
                      <a:pt x="5" y="23"/>
                    </a:moveTo>
                    <a:cubicBezTo>
                      <a:pt x="5" y="23"/>
                      <a:pt x="4" y="24"/>
                      <a:pt x="3" y="24"/>
                    </a:cubicBezTo>
                    <a:cubicBezTo>
                      <a:pt x="2" y="24"/>
                      <a:pt x="2" y="24"/>
                      <a:pt x="2" y="24"/>
                    </a:cubicBezTo>
                    <a:cubicBezTo>
                      <a:pt x="1" y="24"/>
                      <a:pt x="0" y="24"/>
                      <a:pt x="0" y="23"/>
                    </a:cubicBezTo>
                    <a:cubicBezTo>
                      <a:pt x="0" y="1"/>
                      <a:pt x="0" y="1"/>
                      <a:pt x="0" y="1"/>
                    </a:cubicBezTo>
                    <a:cubicBezTo>
                      <a:pt x="0" y="0"/>
                      <a:pt x="0" y="0"/>
                      <a:pt x="1" y="0"/>
                    </a:cubicBezTo>
                    <a:cubicBezTo>
                      <a:pt x="3" y="0"/>
                      <a:pt x="3" y="0"/>
                      <a:pt x="3" y="0"/>
                    </a:cubicBezTo>
                    <a:cubicBezTo>
                      <a:pt x="4" y="0"/>
                      <a:pt x="5" y="0"/>
                      <a:pt x="5" y="1"/>
                    </a:cubicBezTo>
                    <a:lnTo>
                      <a:pt x="5"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46"/>
              <p:cNvSpPr/>
              <p:nvPr/>
            </p:nvSpPr>
            <p:spPr bwMode="auto">
              <a:xfrm>
                <a:off x="3852" y="1433"/>
                <a:ext cx="69" cy="11"/>
              </a:xfrm>
              <a:custGeom>
                <a:avLst/>
                <a:gdLst>
                  <a:gd name="T0" fmla="*/ 2 w 29"/>
                  <a:gd name="T1" fmla="*/ 5 h 5"/>
                  <a:gd name="T2" fmla="*/ 1 w 29"/>
                  <a:gd name="T3" fmla="*/ 4 h 5"/>
                  <a:gd name="T4" fmla="*/ 0 w 29"/>
                  <a:gd name="T5" fmla="*/ 2 h 5"/>
                  <a:gd name="T6" fmla="*/ 2 w 29"/>
                  <a:gd name="T7" fmla="*/ 1 h 5"/>
                  <a:gd name="T8" fmla="*/ 27 w 29"/>
                  <a:gd name="T9" fmla="*/ 0 h 5"/>
                  <a:gd name="T10" fmla="*/ 29 w 29"/>
                  <a:gd name="T11" fmla="*/ 2 h 5"/>
                  <a:gd name="T12" fmla="*/ 29 w 29"/>
                  <a:gd name="T13" fmla="*/ 3 h 5"/>
                  <a:gd name="T14" fmla="*/ 28 w 29"/>
                  <a:gd name="T15" fmla="*/ 5 h 5"/>
                  <a:gd name="T16" fmla="*/ 2 w 29"/>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
                    <a:moveTo>
                      <a:pt x="2" y="5"/>
                    </a:moveTo>
                    <a:cubicBezTo>
                      <a:pt x="1" y="5"/>
                      <a:pt x="1" y="5"/>
                      <a:pt x="1" y="4"/>
                    </a:cubicBezTo>
                    <a:cubicBezTo>
                      <a:pt x="0" y="2"/>
                      <a:pt x="0" y="2"/>
                      <a:pt x="0" y="2"/>
                    </a:cubicBezTo>
                    <a:cubicBezTo>
                      <a:pt x="0" y="1"/>
                      <a:pt x="1" y="1"/>
                      <a:pt x="2" y="1"/>
                    </a:cubicBezTo>
                    <a:cubicBezTo>
                      <a:pt x="27" y="0"/>
                      <a:pt x="27" y="0"/>
                      <a:pt x="27" y="0"/>
                    </a:cubicBezTo>
                    <a:cubicBezTo>
                      <a:pt x="28" y="0"/>
                      <a:pt x="29" y="1"/>
                      <a:pt x="29" y="2"/>
                    </a:cubicBezTo>
                    <a:cubicBezTo>
                      <a:pt x="29" y="3"/>
                      <a:pt x="29" y="3"/>
                      <a:pt x="29" y="3"/>
                    </a:cubicBezTo>
                    <a:cubicBezTo>
                      <a:pt x="29" y="4"/>
                      <a:pt x="28" y="5"/>
                      <a:pt x="28" y="5"/>
                    </a:cubicBezTo>
                    <a:lnTo>
                      <a:pt x="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47"/>
              <p:cNvSpPr/>
              <p:nvPr/>
            </p:nvSpPr>
            <p:spPr bwMode="auto">
              <a:xfrm>
                <a:off x="3904" y="1380"/>
                <a:ext cx="14" cy="48"/>
              </a:xfrm>
              <a:custGeom>
                <a:avLst/>
                <a:gdLst>
                  <a:gd name="T0" fmla="*/ 6 w 6"/>
                  <a:gd name="T1" fmla="*/ 18 h 20"/>
                  <a:gd name="T2" fmla="*/ 4 w 6"/>
                  <a:gd name="T3" fmla="*/ 20 h 20"/>
                  <a:gd name="T4" fmla="*/ 2 w 6"/>
                  <a:gd name="T5" fmla="*/ 20 h 20"/>
                  <a:gd name="T6" fmla="*/ 1 w 6"/>
                  <a:gd name="T7" fmla="*/ 18 h 20"/>
                  <a:gd name="T8" fmla="*/ 0 w 6"/>
                  <a:gd name="T9" fmla="*/ 2 h 20"/>
                  <a:gd name="T10" fmla="*/ 2 w 6"/>
                  <a:gd name="T11" fmla="*/ 0 h 20"/>
                  <a:gd name="T12" fmla="*/ 4 w 6"/>
                  <a:gd name="T13" fmla="*/ 0 h 20"/>
                  <a:gd name="T14" fmla="*/ 5 w 6"/>
                  <a:gd name="T15" fmla="*/ 2 h 20"/>
                  <a:gd name="T16" fmla="*/ 6 w 6"/>
                  <a:gd name="T1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0">
                    <a:moveTo>
                      <a:pt x="6" y="18"/>
                    </a:moveTo>
                    <a:cubicBezTo>
                      <a:pt x="6" y="19"/>
                      <a:pt x="5" y="20"/>
                      <a:pt x="4" y="20"/>
                    </a:cubicBezTo>
                    <a:cubicBezTo>
                      <a:pt x="2" y="20"/>
                      <a:pt x="2" y="20"/>
                      <a:pt x="2" y="20"/>
                    </a:cubicBezTo>
                    <a:cubicBezTo>
                      <a:pt x="1" y="20"/>
                      <a:pt x="1" y="19"/>
                      <a:pt x="1" y="18"/>
                    </a:cubicBezTo>
                    <a:cubicBezTo>
                      <a:pt x="0" y="2"/>
                      <a:pt x="0" y="2"/>
                      <a:pt x="0" y="2"/>
                    </a:cubicBezTo>
                    <a:cubicBezTo>
                      <a:pt x="0" y="1"/>
                      <a:pt x="1" y="0"/>
                      <a:pt x="2" y="0"/>
                    </a:cubicBezTo>
                    <a:cubicBezTo>
                      <a:pt x="4" y="0"/>
                      <a:pt x="4" y="0"/>
                      <a:pt x="4" y="0"/>
                    </a:cubicBezTo>
                    <a:cubicBezTo>
                      <a:pt x="5" y="0"/>
                      <a:pt x="5" y="1"/>
                      <a:pt x="5" y="2"/>
                    </a:cubicBezTo>
                    <a:lnTo>
                      <a:pt x="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48"/>
              <p:cNvSpPr/>
              <p:nvPr/>
            </p:nvSpPr>
            <p:spPr bwMode="auto">
              <a:xfrm>
                <a:off x="3693" y="2220"/>
                <a:ext cx="12" cy="24"/>
              </a:xfrm>
              <a:custGeom>
                <a:avLst/>
                <a:gdLst>
                  <a:gd name="T0" fmla="*/ 5 w 5"/>
                  <a:gd name="T1" fmla="*/ 9 h 10"/>
                  <a:gd name="T2" fmla="*/ 4 w 5"/>
                  <a:gd name="T3" fmla="*/ 10 h 10"/>
                  <a:gd name="T4" fmla="*/ 2 w 5"/>
                  <a:gd name="T5" fmla="*/ 10 h 10"/>
                  <a:gd name="T6" fmla="*/ 1 w 5"/>
                  <a:gd name="T7" fmla="*/ 9 h 10"/>
                  <a:gd name="T8" fmla="*/ 0 w 5"/>
                  <a:gd name="T9" fmla="*/ 1 h 10"/>
                  <a:gd name="T10" fmla="*/ 2 w 5"/>
                  <a:gd name="T11" fmla="*/ 0 h 10"/>
                  <a:gd name="T12" fmla="*/ 3 w 5"/>
                  <a:gd name="T13" fmla="*/ 0 h 10"/>
                  <a:gd name="T14" fmla="*/ 5 w 5"/>
                  <a:gd name="T15" fmla="*/ 1 h 10"/>
                  <a:gd name="T16" fmla="*/ 5 w 5"/>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0">
                    <a:moveTo>
                      <a:pt x="5" y="9"/>
                    </a:moveTo>
                    <a:cubicBezTo>
                      <a:pt x="5" y="10"/>
                      <a:pt x="4" y="10"/>
                      <a:pt x="4" y="10"/>
                    </a:cubicBezTo>
                    <a:cubicBezTo>
                      <a:pt x="2" y="10"/>
                      <a:pt x="2" y="10"/>
                      <a:pt x="2" y="10"/>
                    </a:cubicBezTo>
                    <a:cubicBezTo>
                      <a:pt x="1" y="10"/>
                      <a:pt x="1" y="10"/>
                      <a:pt x="1" y="9"/>
                    </a:cubicBezTo>
                    <a:cubicBezTo>
                      <a:pt x="0" y="1"/>
                      <a:pt x="0" y="1"/>
                      <a:pt x="0" y="1"/>
                    </a:cubicBezTo>
                    <a:cubicBezTo>
                      <a:pt x="0" y="1"/>
                      <a:pt x="1" y="0"/>
                      <a:pt x="2" y="0"/>
                    </a:cubicBezTo>
                    <a:cubicBezTo>
                      <a:pt x="3" y="0"/>
                      <a:pt x="3" y="0"/>
                      <a:pt x="3" y="0"/>
                    </a:cubicBezTo>
                    <a:cubicBezTo>
                      <a:pt x="4" y="0"/>
                      <a:pt x="5" y="1"/>
                      <a:pt x="5" y="1"/>
                    </a:cubicBezTo>
                    <a:lnTo>
                      <a:pt x="5"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49"/>
              <p:cNvSpPr/>
              <p:nvPr/>
            </p:nvSpPr>
            <p:spPr bwMode="auto">
              <a:xfrm>
                <a:off x="3710" y="2213"/>
                <a:ext cx="9" cy="31"/>
              </a:xfrm>
              <a:custGeom>
                <a:avLst/>
                <a:gdLst>
                  <a:gd name="T0" fmla="*/ 4 w 4"/>
                  <a:gd name="T1" fmla="*/ 12 h 13"/>
                  <a:gd name="T2" fmla="*/ 3 w 4"/>
                  <a:gd name="T3" fmla="*/ 13 h 13"/>
                  <a:gd name="T4" fmla="*/ 1 w 4"/>
                  <a:gd name="T5" fmla="*/ 13 h 13"/>
                  <a:gd name="T6" fmla="*/ 0 w 4"/>
                  <a:gd name="T7" fmla="*/ 12 h 13"/>
                  <a:gd name="T8" fmla="*/ 0 w 4"/>
                  <a:gd name="T9" fmla="*/ 1 h 13"/>
                  <a:gd name="T10" fmla="*/ 1 w 4"/>
                  <a:gd name="T11" fmla="*/ 0 h 13"/>
                  <a:gd name="T12" fmla="*/ 3 w 4"/>
                  <a:gd name="T13" fmla="*/ 0 h 13"/>
                  <a:gd name="T14" fmla="*/ 4 w 4"/>
                  <a:gd name="T15" fmla="*/ 1 h 13"/>
                  <a:gd name="T16" fmla="*/ 4 w 4"/>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3">
                    <a:moveTo>
                      <a:pt x="4" y="12"/>
                    </a:moveTo>
                    <a:cubicBezTo>
                      <a:pt x="4" y="12"/>
                      <a:pt x="4" y="13"/>
                      <a:pt x="3" y="13"/>
                    </a:cubicBezTo>
                    <a:cubicBezTo>
                      <a:pt x="1" y="13"/>
                      <a:pt x="1" y="13"/>
                      <a:pt x="1" y="13"/>
                    </a:cubicBezTo>
                    <a:cubicBezTo>
                      <a:pt x="0" y="13"/>
                      <a:pt x="0" y="13"/>
                      <a:pt x="0" y="12"/>
                    </a:cubicBezTo>
                    <a:cubicBezTo>
                      <a:pt x="0" y="1"/>
                      <a:pt x="0" y="1"/>
                      <a:pt x="0" y="1"/>
                    </a:cubicBezTo>
                    <a:cubicBezTo>
                      <a:pt x="0" y="1"/>
                      <a:pt x="0" y="0"/>
                      <a:pt x="1" y="0"/>
                    </a:cubicBezTo>
                    <a:cubicBezTo>
                      <a:pt x="3" y="0"/>
                      <a:pt x="3" y="0"/>
                      <a:pt x="3" y="0"/>
                    </a:cubicBezTo>
                    <a:cubicBezTo>
                      <a:pt x="3" y="0"/>
                      <a:pt x="4" y="1"/>
                      <a:pt x="4" y="1"/>
                    </a:cubicBezTo>
                    <a:lnTo>
                      <a:pt x="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50"/>
              <p:cNvSpPr/>
              <p:nvPr/>
            </p:nvSpPr>
            <p:spPr bwMode="auto">
              <a:xfrm>
                <a:off x="3724" y="2204"/>
                <a:ext cx="12" cy="40"/>
              </a:xfrm>
              <a:custGeom>
                <a:avLst/>
                <a:gdLst>
                  <a:gd name="T0" fmla="*/ 5 w 5"/>
                  <a:gd name="T1" fmla="*/ 16 h 17"/>
                  <a:gd name="T2" fmla="*/ 3 w 5"/>
                  <a:gd name="T3" fmla="*/ 17 h 17"/>
                  <a:gd name="T4" fmla="*/ 2 w 5"/>
                  <a:gd name="T5" fmla="*/ 17 h 17"/>
                  <a:gd name="T6" fmla="*/ 0 w 5"/>
                  <a:gd name="T7" fmla="*/ 16 h 17"/>
                  <a:gd name="T8" fmla="*/ 0 w 5"/>
                  <a:gd name="T9" fmla="*/ 2 h 17"/>
                  <a:gd name="T10" fmla="*/ 1 w 5"/>
                  <a:gd name="T11" fmla="*/ 0 h 17"/>
                  <a:gd name="T12" fmla="*/ 3 w 5"/>
                  <a:gd name="T13" fmla="*/ 0 h 17"/>
                  <a:gd name="T14" fmla="*/ 4 w 5"/>
                  <a:gd name="T15" fmla="*/ 2 h 17"/>
                  <a:gd name="T16" fmla="*/ 5 w 5"/>
                  <a:gd name="T17"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7">
                    <a:moveTo>
                      <a:pt x="5" y="16"/>
                    </a:moveTo>
                    <a:cubicBezTo>
                      <a:pt x="5" y="16"/>
                      <a:pt x="4" y="17"/>
                      <a:pt x="3" y="17"/>
                    </a:cubicBezTo>
                    <a:cubicBezTo>
                      <a:pt x="2" y="17"/>
                      <a:pt x="2" y="17"/>
                      <a:pt x="2" y="17"/>
                    </a:cubicBezTo>
                    <a:cubicBezTo>
                      <a:pt x="1" y="17"/>
                      <a:pt x="0" y="16"/>
                      <a:pt x="0" y="16"/>
                    </a:cubicBezTo>
                    <a:cubicBezTo>
                      <a:pt x="0" y="2"/>
                      <a:pt x="0" y="2"/>
                      <a:pt x="0" y="2"/>
                    </a:cubicBezTo>
                    <a:cubicBezTo>
                      <a:pt x="0" y="1"/>
                      <a:pt x="0" y="0"/>
                      <a:pt x="1" y="0"/>
                    </a:cubicBezTo>
                    <a:cubicBezTo>
                      <a:pt x="3" y="0"/>
                      <a:pt x="3" y="0"/>
                      <a:pt x="3" y="0"/>
                    </a:cubicBezTo>
                    <a:cubicBezTo>
                      <a:pt x="4" y="0"/>
                      <a:pt x="4" y="1"/>
                      <a:pt x="4" y="2"/>
                    </a:cubicBezTo>
                    <a:lnTo>
                      <a:pt x="5"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51"/>
              <p:cNvSpPr/>
              <p:nvPr/>
            </p:nvSpPr>
            <p:spPr bwMode="auto">
              <a:xfrm>
                <a:off x="3693" y="2249"/>
                <a:ext cx="59" cy="9"/>
              </a:xfrm>
              <a:custGeom>
                <a:avLst/>
                <a:gdLst>
                  <a:gd name="T0" fmla="*/ 1 w 25"/>
                  <a:gd name="T1" fmla="*/ 4 h 4"/>
                  <a:gd name="T2" fmla="*/ 0 w 25"/>
                  <a:gd name="T3" fmla="*/ 3 h 4"/>
                  <a:gd name="T4" fmla="*/ 0 w 25"/>
                  <a:gd name="T5" fmla="*/ 2 h 4"/>
                  <a:gd name="T6" fmla="*/ 1 w 25"/>
                  <a:gd name="T7" fmla="*/ 0 h 4"/>
                  <a:gd name="T8" fmla="*/ 23 w 25"/>
                  <a:gd name="T9" fmla="*/ 0 h 4"/>
                  <a:gd name="T10" fmla="*/ 25 w 25"/>
                  <a:gd name="T11" fmla="*/ 1 h 4"/>
                  <a:gd name="T12" fmla="*/ 25 w 25"/>
                  <a:gd name="T13" fmla="*/ 2 h 4"/>
                  <a:gd name="T14" fmla="*/ 23 w 25"/>
                  <a:gd name="T15" fmla="*/ 4 h 4"/>
                  <a:gd name="T16" fmla="*/ 1 w 25"/>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
                    <a:moveTo>
                      <a:pt x="1" y="4"/>
                    </a:moveTo>
                    <a:cubicBezTo>
                      <a:pt x="0" y="4"/>
                      <a:pt x="0" y="4"/>
                      <a:pt x="0" y="3"/>
                    </a:cubicBezTo>
                    <a:cubicBezTo>
                      <a:pt x="0" y="2"/>
                      <a:pt x="0" y="2"/>
                      <a:pt x="0" y="2"/>
                    </a:cubicBezTo>
                    <a:cubicBezTo>
                      <a:pt x="0" y="1"/>
                      <a:pt x="0" y="0"/>
                      <a:pt x="1" y="0"/>
                    </a:cubicBezTo>
                    <a:cubicBezTo>
                      <a:pt x="23" y="0"/>
                      <a:pt x="23" y="0"/>
                      <a:pt x="23" y="0"/>
                    </a:cubicBezTo>
                    <a:cubicBezTo>
                      <a:pt x="24" y="0"/>
                      <a:pt x="25" y="0"/>
                      <a:pt x="25" y="1"/>
                    </a:cubicBezTo>
                    <a:cubicBezTo>
                      <a:pt x="25" y="2"/>
                      <a:pt x="25" y="2"/>
                      <a:pt x="25" y="2"/>
                    </a:cubicBezTo>
                    <a:cubicBezTo>
                      <a:pt x="25" y="3"/>
                      <a:pt x="24" y="4"/>
                      <a:pt x="23" y="4"/>
                    </a:cubicBezTo>
                    <a:lnTo>
                      <a:pt x="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52"/>
              <p:cNvSpPr/>
              <p:nvPr/>
            </p:nvSpPr>
            <p:spPr bwMode="auto">
              <a:xfrm>
                <a:off x="3738" y="2213"/>
                <a:ext cx="10" cy="31"/>
              </a:xfrm>
              <a:custGeom>
                <a:avLst/>
                <a:gdLst>
                  <a:gd name="T0" fmla="*/ 4 w 4"/>
                  <a:gd name="T1" fmla="*/ 11 h 13"/>
                  <a:gd name="T2" fmla="*/ 3 w 4"/>
                  <a:gd name="T3" fmla="*/ 13 h 13"/>
                  <a:gd name="T4" fmla="*/ 2 w 4"/>
                  <a:gd name="T5" fmla="*/ 13 h 13"/>
                  <a:gd name="T6" fmla="*/ 0 w 4"/>
                  <a:gd name="T7" fmla="*/ 11 h 13"/>
                  <a:gd name="T8" fmla="*/ 0 w 4"/>
                  <a:gd name="T9" fmla="*/ 1 h 13"/>
                  <a:gd name="T10" fmla="*/ 1 w 4"/>
                  <a:gd name="T11" fmla="*/ 0 h 13"/>
                  <a:gd name="T12" fmla="*/ 3 w 4"/>
                  <a:gd name="T13" fmla="*/ 0 h 13"/>
                  <a:gd name="T14" fmla="*/ 4 w 4"/>
                  <a:gd name="T15" fmla="*/ 1 h 13"/>
                  <a:gd name="T16" fmla="*/ 4 w 4"/>
                  <a:gd name="T1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3">
                    <a:moveTo>
                      <a:pt x="4" y="11"/>
                    </a:moveTo>
                    <a:cubicBezTo>
                      <a:pt x="4" y="12"/>
                      <a:pt x="4" y="13"/>
                      <a:pt x="3" y="13"/>
                    </a:cubicBezTo>
                    <a:cubicBezTo>
                      <a:pt x="2" y="13"/>
                      <a:pt x="2" y="13"/>
                      <a:pt x="2" y="13"/>
                    </a:cubicBezTo>
                    <a:cubicBezTo>
                      <a:pt x="1" y="13"/>
                      <a:pt x="0" y="12"/>
                      <a:pt x="0" y="11"/>
                    </a:cubicBezTo>
                    <a:cubicBezTo>
                      <a:pt x="0" y="1"/>
                      <a:pt x="0" y="1"/>
                      <a:pt x="0" y="1"/>
                    </a:cubicBezTo>
                    <a:cubicBezTo>
                      <a:pt x="0" y="0"/>
                      <a:pt x="0" y="0"/>
                      <a:pt x="1" y="0"/>
                    </a:cubicBezTo>
                    <a:cubicBezTo>
                      <a:pt x="3" y="0"/>
                      <a:pt x="3" y="0"/>
                      <a:pt x="3" y="0"/>
                    </a:cubicBezTo>
                    <a:cubicBezTo>
                      <a:pt x="4" y="0"/>
                      <a:pt x="4" y="0"/>
                      <a:pt x="4" y="1"/>
                    </a:cubicBezTo>
                    <a:lnTo>
                      <a:pt x="4"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53"/>
              <p:cNvSpPr/>
              <p:nvPr/>
            </p:nvSpPr>
            <p:spPr bwMode="auto">
              <a:xfrm>
                <a:off x="3712" y="1608"/>
                <a:ext cx="10" cy="21"/>
              </a:xfrm>
              <a:custGeom>
                <a:avLst/>
                <a:gdLst>
                  <a:gd name="T0" fmla="*/ 3 w 4"/>
                  <a:gd name="T1" fmla="*/ 8 h 9"/>
                  <a:gd name="T2" fmla="*/ 2 w 4"/>
                  <a:gd name="T3" fmla="*/ 9 h 9"/>
                  <a:gd name="T4" fmla="*/ 1 w 4"/>
                  <a:gd name="T5" fmla="*/ 9 h 9"/>
                  <a:gd name="T6" fmla="*/ 0 w 4"/>
                  <a:gd name="T7" fmla="*/ 8 h 9"/>
                  <a:gd name="T8" fmla="*/ 0 w 4"/>
                  <a:gd name="T9" fmla="*/ 2 h 9"/>
                  <a:gd name="T10" fmla="*/ 1 w 4"/>
                  <a:gd name="T11" fmla="*/ 0 h 9"/>
                  <a:gd name="T12" fmla="*/ 3 w 4"/>
                  <a:gd name="T13" fmla="*/ 1 h 9"/>
                  <a:gd name="T14" fmla="*/ 4 w 4"/>
                  <a:gd name="T15" fmla="*/ 2 h 9"/>
                  <a:gd name="T16" fmla="*/ 3 w 4"/>
                  <a:gd name="T1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9">
                    <a:moveTo>
                      <a:pt x="3" y="8"/>
                    </a:moveTo>
                    <a:cubicBezTo>
                      <a:pt x="3" y="9"/>
                      <a:pt x="3" y="9"/>
                      <a:pt x="2" y="9"/>
                    </a:cubicBezTo>
                    <a:cubicBezTo>
                      <a:pt x="1" y="9"/>
                      <a:pt x="1" y="9"/>
                      <a:pt x="1" y="9"/>
                    </a:cubicBezTo>
                    <a:cubicBezTo>
                      <a:pt x="0" y="9"/>
                      <a:pt x="0" y="8"/>
                      <a:pt x="0" y="8"/>
                    </a:cubicBezTo>
                    <a:cubicBezTo>
                      <a:pt x="0" y="2"/>
                      <a:pt x="0" y="2"/>
                      <a:pt x="0" y="2"/>
                    </a:cubicBezTo>
                    <a:cubicBezTo>
                      <a:pt x="0" y="1"/>
                      <a:pt x="1" y="0"/>
                      <a:pt x="1" y="0"/>
                    </a:cubicBezTo>
                    <a:cubicBezTo>
                      <a:pt x="3" y="1"/>
                      <a:pt x="3" y="1"/>
                      <a:pt x="3" y="1"/>
                    </a:cubicBezTo>
                    <a:cubicBezTo>
                      <a:pt x="3" y="1"/>
                      <a:pt x="4" y="1"/>
                      <a:pt x="4" y="2"/>
                    </a:cubicBezTo>
                    <a:lnTo>
                      <a:pt x="3"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54"/>
              <p:cNvSpPr/>
              <p:nvPr/>
            </p:nvSpPr>
            <p:spPr bwMode="auto">
              <a:xfrm>
                <a:off x="3724" y="1603"/>
                <a:ext cx="9" cy="26"/>
              </a:xfrm>
              <a:custGeom>
                <a:avLst/>
                <a:gdLst>
                  <a:gd name="T0" fmla="*/ 4 w 4"/>
                  <a:gd name="T1" fmla="*/ 10 h 11"/>
                  <a:gd name="T2" fmla="*/ 2 w 4"/>
                  <a:gd name="T3" fmla="*/ 11 h 11"/>
                  <a:gd name="T4" fmla="*/ 1 w 4"/>
                  <a:gd name="T5" fmla="*/ 11 h 11"/>
                  <a:gd name="T6" fmla="*/ 0 w 4"/>
                  <a:gd name="T7" fmla="*/ 10 h 11"/>
                  <a:gd name="T8" fmla="*/ 0 w 4"/>
                  <a:gd name="T9" fmla="*/ 2 h 11"/>
                  <a:gd name="T10" fmla="*/ 2 w 4"/>
                  <a:gd name="T11" fmla="*/ 0 h 11"/>
                  <a:gd name="T12" fmla="*/ 3 w 4"/>
                  <a:gd name="T13" fmla="*/ 0 h 11"/>
                  <a:gd name="T14" fmla="*/ 4 w 4"/>
                  <a:gd name="T15" fmla="*/ 2 h 11"/>
                  <a:gd name="T16" fmla="*/ 4 w 4"/>
                  <a:gd name="T1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1">
                    <a:moveTo>
                      <a:pt x="4" y="10"/>
                    </a:moveTo>
                    <a:cubicBezTo>
                      <a:pt x="4" y="11"/>
                      <a:pt x="3" y="11"/>
                      <a:pt x="2" y="11"/>
                    </a:cubicBezTo>
                    <a:cubicBezTo>
                      <a:pt x="1" y="11"/>
                      <a:pt x="1" y="11"/>
                      <a:pt x="1" y="11"/>
                    </a:cubicBezTo>
                    <a:cubicBezTo>
                      <a:pt x="0" y="11"/>
                      <a:pt x="0" y="11"/>
                      <a:pt x="0" y="10"/>
                    </a:cubicBezTo>
                    <a:cubicBezTo>
                      <a:pt x="0" y="2"/>
                      <a:pt x="0" y="2"/>
                      <a:pt x="0" y="2"/>
                    </a:cubicBezTo>
                    <a:cubicBezTo>
                      <a:pt x="1" y="1"/>
                      <a:pt x="1" y="0"/>
                      <a:pt x="2" y="0"/>
                    </a:cubicBezTo>
                    <a:cubicBezTo>
                      <a:pt x="3" y="0"/>
                      <a:pt x="3" y="0"/>
                      <a:pt x="3" y="0"/>
                    </a:cubicBezTo>
                    <a:cubicBezTo>
                      <a:pt x="4" y="1"/>
                      <a:pt x="4" y="1"/>
                      <a:pt x="4" y="2"/>
                    </a:cubicBezTo>
                    <a:lnTo>
                      <a:pt x="4"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55"/>
              <p:cNvSpPr/>
              <p:nvPr/>
            </p:nvSpPr>
            <p:spPr bwMode="auto">
              <a:xfrm>
                <a:off x="3736" y="1599"/>
                <a:ext cx="12" cy="33"/>
              </a:xfrm>
              <a:custGeom>
                <a:avLst/>
                <a:gdLst>
                  <a:gd name="T0" fmla="*/ 4 w 5"/>
                  <a:gd name="T1" fmla="*/ 13 h 14"/>
                  <a:gd name="T2" fmla="*/ 3 w 5"/>
                  <a:gd name="T3" fmla="*/ 14 h 14"/>
                  <a:gd name="T4" fmla="*/ 1 w 5"/>
                  <a:gd name="T5" fmla="*/ 14 h 14"/>
                  <a:gd name="T6" fmla="*/ 0 w 5"/>
                  <a:gd name="T7" fmla="*/ 12 h 14"/>
                  <a:gd name="T8" fmla="*/ 1 w 5"/>
                  <a:gd name="T9" fmla="*/ 1 h 14"/>
                  <a:gd name="T10" fmla="*/ 2 w 5"/>
                  <a:gd name="T11" fmla="*/ 0 h 14"/>
                  <a:gd name="T12" fmla="*/ 3 w 5"/>
                  <a:gd name="T13" fmla="*/ 0 h 14"/>
                  <a:gd name="T14" fmla="*/ 5 w 5"/>
                  <a:gd name="T15" fmla="*/ 1 h 14"/>
                  <a:gd name="T16" fmla="*/ 4 w 5"/>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4">
                    <a:moveTo>
                      <a:pt x="4" y="13"/>
                    </a:moveTo>
                    <a:cubicBezTo>
                      <a:pt x="4" y="13"/>
                      <a:pt x="3" y="14"/>
                      <a:pt x="3" y="14"/>
                    </a:cubicBezTo>
                    <a:cubicBezTo>
                      <a:pt x="1" y="14"/>
                      <a:pt x="1" y="14"/>
                      <a:pt x="1" y="14"/>
                    </a:cubicBezTo>
                    <a:cubicBezTo>
                      <a:pt x="1" y="14"/>
                      <a:pt x="0" y="13"/>
                      <a:pt x="0" y="12"/>
                    </a:cubicBezTo>
                    <a:cubicBezTo>
                      <a:pt x="1" y="1"/>
                      <a:pt x="1" y="1"/>
                      <a:pt x="1" y="1"/>
                    </a:cubicBezTo>
                    <a:cubicBezTo>
                      <a:pt x="1" y="0"/>
                      <a:pt x="2" y="0"/>
                      <a:pt x="2" y="0"/>
                    </a:cubicBezTo>
                    <a:cubicBezTo>
                      <a:pt x="3" y="0"/>
                      <a:pt x="3" y="0"/>
                      <a:pt x="3" y="0"/>
                    </a:cubicBezTo>
                    <a:cubicBezTo>
                      <a:pt x="4" y="0"/>
                      <a:pt x="5" y="0"/>
                      <a:pt x="5" y="1"/>
                    </a:cubicBezTo>
                    <a:lnTo>
                      <a:pt x="4"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56"/>
              <p:cNvSpPr/>
              <p:nvPr/>
            </p:nvSpPr>
            <p:spPr bwMode="auto">
              <a:xfrm>
                <a:off x="3707" y="1632"/>
                <a:ext cx="50" cy="12"/>
              </a:xfrm>
              <a:custGeom>
                <a:avLst/>
                <a:gdLst>
                  <a:gd name="T0" fmla="*/ 2 w 21"/>
                  <a:gd name="T1" fmla="*/ 4 h 5"/>
                  <a:gd name="T2" fmla="*/ 1 w 21"/>
                  <a:gd name="T3" fmla="*/ 3 h 5"/>
                  <a:gd name="T4" fmla="*/ 1 w 21"/>
                  <a:gd name="T5" fmla="*/ 1 h 5"/>
                  <a:gd name="T6" fmla="*/ 2 w 21"/>
                  <a:gd name="T7" fmla="*/ 0 h 5"/>
                  <a:gd name="T8" fmla="*/ 20 w 21"/>
                  <a:gd name="T9" fmla="*/ 2 h 5"/>
                  <a:gd name="T10" fmla="*/ 21 w 21"/>
                  <a:gd name="T11" fmla="*/ 3 h 5"/>
                  <a:gd name="T12" fmla="*/ 21 w 21"/>
                  <a:gd name="T13" fmla="*/ 4 h 5"/>
                  <a:gd name="T14" fmla="*/ 20 w 21"/>
                  <a:gd name="T15" fmla="*/ 5 h 5"/>
                  <a:gd name="T16" fmla="*/ 2 w 21"/>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5">
                    <a:moveTo>
                      <a:pt x="2" y="4"/>
                    </a:moveTo>
                    <a:cubicBezTo>
                      <a:pt x="1" y="4"/>
                      <a:pt x="0" y="3"/>
                      <a:pt x="1" y="3"/>
                    </a:cubicBezTo>
                    <a:cubicBezTo>
                      <a:pt x="1" y="1"/>
                      <a:pt x="1" y="1"/>
                      <a:pt x="1" y="1"/>
                    </a:cubicBezTo>
                    <a:cubicBezTo>
                      <a:pt x="1" y="1"/>
                      <a:pt x="1" y="0"/>
                      <a:pt x="2" y="0"/>
                    </a:cubicBezTo>
                    <a:cubicBezTo>
                      <a:pt x="20" y="2"/>
                      <a:pt x="20" y="2"/>
                      <a:pt x="20" y="2"/>
                    </a:cubicBezTo>
                    <a:cubicBezTo>
                      <a:pt x="21" y="2"/>
                      <a:pt x="21" y="2"/>
                      <a:pt x="21" y="3"/>
                    </a:cubicBezTo>
                    <a:cubicBezTo>
                      <a:pt x="21" y="4"/>
                      <a:pt x="21" y="4"/>
                      <a:pt x="21" y="4"/>
                    </a:cubicBezTo>
                    <a:cubicBezTo>
                      <a:pt x="21" y="4"/>
                      <a:pt x="21" y="5"/>
                      <a:pt x="20" y="5"/>
                    </a:cubicBezTo>
                    <a:lnTo>
                      <a:pt x="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57"/>
              <p:cNvSpPr/>
              <p:nvPr/>
            </p:nvSpPr>
            <p:spPr bwMode="auto">
              <a:xfrm>
                <a:off x="3748" y="1606"/>
                <a:ext cx="9" cy="26"/>
              </a:xfrm>
              <a:custGeom>
                <a:avLst/>
                <a:gdLst>
                  <a:gd name="T0" fmla="*/ 4 w 4"/>
                  <a:gd name="T1" fmla="*/ 10 h 11"/>
                  <a:gd name="T2" fmla="*/ 3 w 4"/>
                  <a:gd name="T3" fmla="*/ 11 h 11"/>
                  <a:gd name="T4" fmla="*/ 1 w 4"/>
                  <a:gd name="T5" fmla="*/ 11 h 11"/>
                  <a:gd name="T6" fmla="*/ 0 w 4"/>
                  <a:gd name="T7" fmla="*/ 10 h 11"/>
                  <a:gd name="T8" fmla="*/ 1 w 4"/>
                  <a:gd name="T9" fmla="*/ 1 h 11"/>
                  <a:gd name="T10" fmla="*/ 2 w 4"/>
                  <a:gd name="T11" fmla="*/ 0 h 11"/>
                  <a:gd name="T12" fmla="*/ 3 w 4"/>
                  <a:gd name="T13" fmla="*/ 0 h 11"/>
                  <a:gd name="T14" fmla="*/ 4 w 4"/>
                  <a:gd name="T15" fmla="*/ 1 h 11"/>
                  <a:gd name="T16" fmla="*/ 4 w 4"/>
                  <a:gd name="T1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1">
                    <a:moveTo>
                      <a:pt x="4" y="10"/>
                    </a:moveTo>
                    <a:cubicBezTo>
                      <a:pt x="4" y="11"/>
                      <a:pt x="3" y="11"/>
                      <a:pt x="3" y="11"/>
                    </a:cubicBezTo>
                    <a:cubicBezTo>
                      <a:pt x="1" y="11"/>
                      <a:pt x="1" y="11"/>
                      <a:pt x="1" y="11"/>
                    </a:cubicBezTo>
                    <a:cubicBezTo>
                      <a:pt x="1" y="11"/>
                      <a:pt x="0" y="10"/>
                      <a:pt x="0" y="10"/>
                    </a:cubicBezTo>
                    <a:cubicBezTo>
                      <a:pt x="1" y="1"/>
                      <a:pt x="1" y="1"/>
                      <a:pt x="1" y="1"/>
                    </a:cubicBezTo>
                    <a:cubicBezTo>
                      <a:pt x="1" y="0"/>
                      <a:pt x="1" y="0"/>
                      <a:pt x="2" y="0"/>
                    </a:cubicBezTo>
                    <a:cubicBezTo>
                      <a:pt x="3" y="0"/>
                      <a:pt x="3" y="0"/>
                      <a:pt x="3" y="0"/>
                    </a:cubicBezTo>
                    <a:cubicBezTo>
                      <a:pt x="4" y="0"/>
                      <a:pt x="4" y="1"/>
                      <a:pt x="4" y="1"/>
                    </a:cubicBezTo>
                    <a:lnTo>
                      <a:pt x="4"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58"/>
              <p:cNvSpPr/>
              <p:nvPr/>
            </p:nvSpPr>
            <p:spPr bwMode="auto">
              <a:xfrm>
                <a:off x="3831" y="1786"/>
                <a:ext cx="26" cy="17"/>
              </a:xfrm>
              <a:custGeom>
                <a:avLst/>
                <a:gdLst>
                  <a:gd name="T0" fmla="*/ 5 w 11"/>
                  <a:gd name="T1" fmla="*/ 7 h 7"/>
                  <a:gd name="T2" fmla="*/ 6 w 11"/>
                  <a:gd name="T3" fmla="*/ 7 h 7"/>
                  <a:gd name="T4" fmla="*/ 9 w 11"/>
                  <a:gd name="T5" fmla="*/ 7 h 7"/>
                  <a:gd name="T6" fmla="*/ 11 w 11"/>
                  <a:gd name="T7" fmla="*/ 1 h 7"/>
                  <a:gd name="T8" fmla="*/ 10 w 11"/>
                  <a:gd name="T9" fmla="*/ 0 h 7"/>
                  <a:gd name="T10" fmla="*/ 6 w 11"/>
                  <a:gd name="T11" fmla="*/ 0 h 7"/>
                  <a:gd name="T12" fmla="*/ 5 w 11"/>
                  <a:gd name="T13" fmla="*/ 0 h 7"/>
                  <a:gd name="T14" fmla="*/ 1 w 11"/>
                  <a:gd name="T15" fmla="*/ 0 h 7"/>
                  <a:gd name="T16" fmla="*/ 0 w 11"/>
                  <a:gd name="T17" fmla="*/ 1 h 7"/>
                  <a:gd name="T18" fmla="*/ 2 w 11"/>
                  <a:gd name="T19" fmla="*/ 7 h 7"/>
                  <a:gd name="T20" fmla="*/ 5 w 11"/>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7">
                    <a:moveTo>
                      <a:pt x="5" y="7"/>
                    </a:moveTo>
                    <a:cubicBezTo>
                      <a:pt x="6" y="7"/>
                      <a:pt x="6" y="7"/>
                      <a:pt x="6" y="7"/>
                    </a:cubicBezTo>
                    <a:cubicBezTo>
                      <a:pt x="9" y="7"/>
                      <a:pt x="9" y="7"/>
                      <a:pt x="9" y="7"/>
                    </a:cubicBezTo>
                    <a:cubicBezTo>
                      <a:pt x="11" y="1"/>
                      <a:pt x="11" y="1"/>
                      <a:pt x="11" y="1"/>
                    </a:cubicBezTo>
                    <a:cubicBezTo>
                      <a:pt x="11" y="1"/>
                      <a:pt x="10" y="0"/>
                      <a:pt x="10" y="0"/>
                    </a:cubicBezTo>
                    <a:cubicBezTo>
                      <a:pt x="9" y="0"/>
                      <a:pt x="8" y="0"/>
                      <a:pt x="6" y="0"/>
                    </a:cubicBezTo>
                    <a:cubicBezTo>
                      <a:pt x="5" y="0"/>
                      <a:pt x="5" y="0"/>
                      <a:pt x="5" y="0"/>
                    </a:cubicBezTo>
                    <a:cubicBezTo>
                      <a:pt x="3" y="0"/>
                      <a:pt x="2" y="0"/>
                      <a:pt x="1" y="0"/>
                    </a:cubicBezTo>
                    <a:cubicBezTo>
                      <a:pt x="0" y="0"/>
                      <a:pt x="0" y="1"/>
                      <a:pt x="0" y="1"/>
                    </a:cubicBezTo>
                    <a:cubicBezTo>
                      <a:pt x="2" y="7"/>
                      <a:pt x="2" y="7"/>
                      <a:pt x="2" y="7"/>
                    </a:cubicBezTo>
                    <a:lnTo>
                      <a:pt x="5"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59"/>
              <p:cNvSpPr>
                <a:spLocks noEditPoints="1"/>
              </p:cNvSpPr>
              <p:nvPr/>
            </p:nvSpPr>
            <p:spPr bwMode="auto">
              <a:xfrm>
                <a:off x="3816" y="1805"/>
                <a:ext cx="55" cy="64"/>
              </a:xfrm>
              <a:custGeom>
                <a:avLst/>
                <a:gdLst>
                  <a:gd name="T0" fmla="*/ 8 w 23"/>
                  <a:gd name="T1" fmla="*/ 0 h 27"/>
                  <a:gd name="T2" fmla="*/ 0 w 23"/>
                  <a:gd name="T3" fmla="*/ 20 h 27"/>
                  <a:gd name="T4" fmla="*/ 16 w 23"/>
                  <a:gd name="T5" fmla="*/ 27 h 27"/>
                  <a:gd name="T6" fmla="*/ 23 w 23"/>
                  <a:gd name="T7" fmla="*/ 12 h 27"/>
                  <a:gd name="T8" fmla="*/ 15 w 23"/>
                  <a:gd name="T9" fmla="*/ 8 h 27"/>
                  <a:gd name="T10" fmla="*/ 14 w 23"/>
                  <a:gd name="T11" fmla="*/ 8 h 27"/>
                  <a:gd name="T12" fmla="*/ 12 w 23"/>
                  <a:gd name="T13" fmla="*/ 8 h 27"/>
                  <a:gd name="T14" fmla="*/ 10 w 23"/>
                  <a:gd name="T15" fmla="*/ 10 h 27"/>
                  <a:gd name="T16" fmla="*/ 12 w 23"/>
                  <a:gd name="T17" fmla="*/ 11 h 27"/>
                  <a:gd name="T18" fmla="*/ 15 w 23"/>
                  <a:gd name="T19" fmla="*/ 15 h 27"/>
                  <a:gd name="T20" fmla="*/ 15 w 23"/>
                  <a:gd name="T21" fmla="*/ 17 h 27"/>
                  <a:gd name="T22" fmla="*/ 13 w 23"/>
                  <a:gd name="T23" fmla="*/ 18 h 27"/>
                  <a:gd name="T24" fmla="*/ 13 w 23"/>
                  <a:gd name="T25" fmla="*/ 19 h 27"/>
                  <a:gd name="T26" fmla="*/ 11 w 23"/>
                  <a:gd name="T27" fmla="*/ 19 h 27"/>
                  <a:gd name="T28" fmla="*/ 11 w 23"/>
                  <a:gd name="T29" fmla="*/ 19 h 27"/>
                  <a:gd name="T30" fmla="*/ 9 w 23"/>
                  <a:gd name="T31" fmla="*/ 18 h 27"/>
                  <a:gd name="T32" fmla="*/ 8 w 23"/>
                  <a:gd name="T33" fmla="*/ 17 h 27"/>
                  <a:gd name="T34" fmla="*/ 8 w 23"/>
                  <a:gd name="T35" fmla="*/ 16 h 27"/>
                  <a:gd name="T36" fmla="*/ 9 w 23"/>
                  <a:gd name="T37" fmla="*/ 16 h 27"/>
                  <a:gd name="T38" fmla="*/ 10 w 23"/>
                  <a:gd name="T39" fmla="*/ 16 h 27"/>
                  <a:gd name="T40" fmla="*/ 12 w 23"/>
                  <a:gd name="T41" fmla="*/ 16 h 27"/>
                  <a:gd name="T42" fmla="*/ 13 w 23"/>
                  <a:gd name="T43" fmla="*/ 16 h 27"/>
                  <a:gd name="T44" fmla="*/ 13 w 23"/>
                  <a:gd name="T45" fmla="*/ 14 h 27"/>
                  <a:gd name="T46" fmla="*/ 12 w 23"/>
                  <a:gd name="T47" fmla="*/ 13 h 27"/>
                  <a:gd name="T48" fmla="*/ 10 w 23"/>
                  <a:gd name="T49" fmla="*/ 12 h 27"/>
                  <a:gd name="T50" fmla="*/ 9 w 23"/>
                  <a:gd name="T51" fmla="*/ 11 h 27"/>
                  <a:gd name="T52" fmla="*/ 9 w 23"/>
                  <a:gd name="T53" fmla="*/ 8 h 27"/>
                  <a:gd name="T54" fmla="*/ 11 w 23"/>
                  <a:gd name="T55" fmla="*/ 6 h 27"/>
                  <a:gd name="T56" fmla="*/ 12 w 23"/>
                  <a:gd name="T57" fmla="*/ 5 h 27"/>
                  <a:gd name="T58" fmla="*/ 13 w 23"/>
                  <a:gd name="T59" fmla="*/ 6 h 27"/>
                  <a:gd name="T60" fmla="*/ 13 w 23"/>
                  <a:gd name="T61" fmla="*/ 7 h 27"/>
                  <a:gd name="T62" fmla="*/ 14 w 23"/>
                  <a:gd name="T63" fmla="*/ 7 h 27"/>
                  <a:gd name="T64" fmla="*/ 15 w 23"/>
                  <a:gd name="T65" fmla="*/ 7 h 27"/>
                  <a:gd name="T66" fmla="*/ 15 w 23"/>
                  <a:gd name="T67"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27">
                    <a:moveTo>
                      <a:pt x="15" y="0"/>
                    </a:moveTo>
                    <a:cubicBezTo>
                      <a:pt x="8" y="0"/>
                      <a:pt x="8" y="0"/>
                      <a:pt x="8" y="0"/>
                    </a:cubicBezTo>
                    <a:cubicBezTo>
                      <a:pt x="4" y="0"/>
                      <a:pt x="0" y="9"/>
                      <a:pt x="0" y="12"/>
                    </a:cubicBezTo>
                    <a:cubicBezTo>
                      <a:pt x="0" y="20"/>
                      <a:pt x="0" y="20"/>
                      <a:pt x="0" y="20"/>
                    </a:cubicBezTo>
                    <a:cubicBezTo>
                      <a:pt x="1" y="24"/>
                      <a:pt x="4" y="27"/>
                      <a:pt x="8" y="27"/>
                    </a:cubicBezTo>
                    <a:cubicBezTo>
                      <a:pt x="16" y="27"/>
                      <a:pt x="16" y="27"/>
                      <a:pt x="16" y="27"/>
                    </a:cubicBezTo>
                    <a:cubicBezTo>
                      <a:pt x="20" y="27"/>
                      <a:pt x="23" y="24"/>
                      <a:pt x="23" y="20"/>
                    </a:cubicBezTo>
                    <a:cubicBezTo>
                      <a:pt x="23" y="12"/>
                      <a:pt x="23" y="12"/>
                      <a:pt x="23" y="12"/>
                    </a:cubicBezTo>
                    <a:cubicBezTo>
                      <a:pt x="23" y="8"/>
                      <a:pt x="19" y="0"/>
                      <a:pt x="15" y="0"/>
                    </a:cubicBezTo>
                    <a:close/>
                    <a:moveTo>
                      <a:pt x="15" y="8"/>
                    </a:moveTo>
                    <a:cubicBezTo>
                      <a:pt x="15" y="8"/>
                      <a:pt x="15" y="8"/>
                      <a:pt x="15" y="8"/>
                    </a:cubicBezTo>
                    <a:cubicBezTo>
                      <a:pt x="14" y="8"/>
                      <a:pt x="14" y="8"/>
                      <a:pt x="14" y="8"/>
                    </a:cubicBezTo>
                    <a:cubicBezTo>
                      <a:pt x="14" y="8"/>
                      <a:pt x="14" y="8"/>
                      <a:pt x="13" y="8"/>
                    </a:cubicBezTo>
                    <a:cubicBezTo>
                      <a:pt x="13" y="8"/>
                      <a:pt x="13" y="8"/>
                      <a:pt x="12" y="8"/>
                    </a:cubicBezTo>
                    <a:cubicBezTo>
                      <a:pt x="12" y="8"/>
                      <a:pt x="11" y="8"/>
                      <a:pt x="11" y="9"/>
                    </a:cubicBezTo>
                    <a:cubicBezTo>
                      <a:pt x="10" y="9"/>
                      <a:pt x="10" y="9"/>
                      <a:pt x="10" y="10"/>
                    </a:cubicBezTo>
                    <a:cubicBezTo>
                      <a:pt x="10" y="10"/>
                      <a:pt x="10" y="10"/>
                      <a:pt x="11" y="11"/>
                    </a:cubicBezTo>
                    <a:cubicBezTo>
                      <a:pt x="11" y="11"/>
                      <a:pt x="12" y="11"/>
                      <a:pt x="12" y="11"/>
                    </a:cubicBezTo>
                    <a:cubicBezTo>
                      <a:pt x="13" y="12"/>
                      <a:pt x="14" y="12"/>
                      <a:pt x="15" y="13"/>
                    </a:cubicBezTo>
                    <a:cubicBezTo>
                      <a:pt x="15" y="13"/>
                      <a:pt x="15" y="14"/>
                      <a:pt x="15" y="15"/>
                    </a:cubicBezTo>
                    <a:cubicBezTo>
                      <a:pt x="15" y="15"/>
                      <a:pt x="15" y="16"/>
                      <a:pt x="15" y="16"/>
                    </a:cubicBezTo>
                    <a:cubicBezTo>
                      <a:pt x="15" y="16"/>
                      <a:pt x="15" y="17"/>
                      <a:pt x="15" y="17"/>
                    </a:cubicBezTo>
                    <a:cubicBezTo>
                      <a:pt x="14" y="17"/>
                      <a:pt x="14" y="17"/>
                      <a:pt x="14" y="17"/>
                    </a:cubicBezTo>
                    <a:cubicBezTo>
                      <a:pt x="13" y="17"/>
                      <a:pt x="13" y="18"/>
                      <a:pt x="13" y="18"/>
                    </a:cubicBezTo>
                    <a:cubicBezTo>
                      <a:pt x="13" y="19"/>
                      <a:pt x="13" y="19"/>
                      <a:pt x="13" y="19"/>
                    </a:cubicBezTo>
                    <a:cubicBezTo>
                      <a:pt x="13" y="19"/>
                      <a:pt x="13" y="19"/>
                      <a:pt x="13" y="19"/>
                    </a:cubicBezTo>
                    <a:cubicBezTo>
                      <a:pt x="13" y="19"/>
                      <a:pt x="13" y="19"/>
                      <a:pt x="12" y="19"/>
                    </a:cubicBezTo>
                    <a:cubicBezTo>
                      <a:pt x="11" y="19"/>
                      <a:pt x="11" y="19"/>
                      <a:pt x="11" y="19"/>
                    </a:cubicBezTo>
                    <a:cubicBezTo>
                      <a:pt x="11" y="19"/>
                      <a:pt x="11" y="19"/>
                      <a:pt x="11" y="19"/>
                    </a:cubicBezTo>
                    <a:cubicBezTo>
                      <a:pt x="11" y="19"/>
                      <a:pt x="11" y="19"/>
                      <a:pt x="11" y="19"/>
                    </a:cubicBezTo>
                    <a:cubicBezTo>
                      <a:pt x="11" y="18"/>
                      <a:pt x="11" y="18"/>
                      <a:pt x="11" y="18"/>
                    </a:cubicBezTo>
                    <a:cubicBezTo>
                      <a:pt x="10" y="18"/>
                      <a:pt x="10" y="18"/>
                      <a:pt x="9" y="18"/>
                    </a:cubicBezTo>
                    <a:cubicBezTo>
                      <a:pt x="9" y="18"/>
                      <a:pt x="8" y="17"/>
                      <a:pt x="8" y="17"/>
                    </a:cubicBezTo>
                    <a:cubicBezTo>
                      <a:pt x="8" y="17"/>
                      <a:pt x="8" y="17"/>
                      <a:pt x="8" y="17"/>
                    </a:cubicBezTo>
                    <a:cubicBezTo>
                      <a:pt x="8" y="17"/>
                      <a:pt x="8" y="17"/>
                      <a:pt x="8" y="17"/>
                    </a:cubicBezTo>
                    <a:cubicBezTo>
                      <a:pt x="8" y="16"/>
                      <a:pt x="8" y="16"/>
                      <a:pt x="8" y="16"/>
                    </a:cubicBezTo>
                    <a:cubicBezTo>
                      <a:pt x="8" y="16"/>
                      <a:pt x="8" y="16"/>
                      <a:pt x="9" y="16"/>
                    </a:cubicBezTo>
                    <a:cubicBezTo>
                      <a:pt x="9" y="16"/>
                      <a:pt x="9" y="16"/>
                      <a:pt x="9" y="16"/>
                    </a:cubicBezTo>
                    <a:cubicBezTo>
                      <a:pt x="9" y="16"/>
                      <a:pt x="9" y="16"/>
                      <a:pt x="9" y="16"/>
                    </a:cubicBezTo>
                    <a:cubicBezTo>
                      <a:pt x="10" y="16"/>
                      <a:pt x="10" y="16"/>
                      <a:pt x="10" y="16"/>
                    </a:cubicBezTo>
                    <a:cubicBezTo>
                      <a:pt x="10" y="16"/>
                      <a:pt x="11" y="16"/>
                      <a:pt x="11" y="16"/>
                    </a:cubicBezTo>
                    <a:cubicBezTo>
                      <a:pt x="11" y="16"/>
                      <a:pt x="12" y="16"/>
                      <a:pt x="12" y="16"/>
                    </a:cubicBezTo>
                    <a:cubicBezTo>
                      <a:pt x="12" y="16"/>
                      <a:pt x="13" y="16"/>
                      <a:pt x="13" y="16"/>
                    </a:cubicBezTo>
                    <a:cubicBezTo>
                      <a:pt x="13" y="16"/>
                      <a:pt x="13" y="16"/>
                      <a:pt x="13" y="16"/>
                    </a:cubicBezTo>
                    <a:cubicBezTo>
                      <a:pt x="13" y="15"/>
                      <a:pt x="13" y="15"/>
                      <a:pt x="13" y="15"/>
                    </a:cubicBezTo>
                    <a:cubicBezTo>
                      <a:pt x="13" y="15"/>
                      <a:pt x="13" y="14"/>
                      <a:pt x="13" y="14"/>
                    </a:cubicBezTo>
                    <a:cubicBezTo>
                      <a:pt x="13" y="14"/>
                      <a:pt x="13" y="14"/>
                      <a:pt x="13" y="14"/>
                    </a:cubicBezTo>
                    <a:cubicBezTo>
                      <a:pt x="13" y="14"/>
                      <a:pt x="13" y="13"/>
                      <a:pt x="12" y="13"/>
                    </a:cubicBezTo>
                    <a:cubicBezTo>
                      <a:pt x="12" y="13"/>
                      <a:pt x="12" y="13"/>
                      <a:pt x="11" y="13"/>
                    </a:cubicBezTo>
                    <a:cubicBezTo>
                      <a:pt x="11" y="13"/>
                      <a:pt x="11" y="13"/>
                      <a:pt x="10" y="12"/>
                    </a:cubicBezTo>
                    <a:cubicBezTo>
                      <a:pt x="10" y="12"/>
                      <a:pt x="10" y="12"/>
                      <a:pt x="9" y="12"/>
                    </a:cubicBezTo>
                    <a:cubicBezTo>
                      <a:pt x="9" y="11"/>
                      <a:pt x="9" y="11"/>
                      <a:pt x="9" y="11"/>
                    </a:cubicBezTo>
                    <a:cubicBezTo>
                      <a:pt x="9" y="11"/>
                      <a:pt x="8" y="10"/>
                      <a:pt x="8" y="10"/>
                    </a:cubicBezTo>
                    <a:cubicBezTo>
                      <a:pt x="8" y="9"/>
                      <a:pt x="9" y="8"/>
                      <a:pt x="9" y="8"/>
                    </a:cubicBezTo>
                    <a:cubicBezTo>
                      <a:pt x="9" y="7"/>
                      <a:pt x="10" y="7"/>
                      <a:pt x="11" y="7"/>
                    </a:cubicBezTo>
                    <a:cubicBezTo>
                      <a:pt x="11" y="6"/>
                      <a:pt x="11" y="6"/>
                      <a:pt x="11" y="6"/>
                    </a:cubicBezTo>
                    <a:cubicBezTo>
                      <a:pt x="11" y="6"/>
                      <a:pt x="11" y="6"/>
                      <a:pt x="11" y="6"/>
                    </a:cubicBezTo>
                    <a:cubicBezTo>
                      <a:pt x="11" y="6"/>
                      <a:pt x="11" y="5"/>
                      <a:pt x="12" y="5"/>
                    </a:cubicBezTo>
                    <a:cubicBezTo>
                      <a:pt x="13" y="5"/>
                      <a:pt x="13" y="5"/>
                      <a:pt x="13" y="5"/>
                    </a:cubicBezTo>
                    <a:cubicBezTo>
                      <a:pt x="13" y="5"/>
                      <a:pt x="13" y="5"/>
                      <a:pt x="13" y="6"/>
                    </a:cubicBezTo>
                    <a:cubicBezTo>
                      <a:pt x="13" y="6"/>
                      <a:pt x="13" y="6"/>
                      <a:pt x="13" y="6"/>
                    </a:cubicBezTo>
                    <a:cubicBezTo>
                      <a:pt x="13" y="7"/>
                      <a:pt x="13" y="7"/>
                      <a:pt x="13" y="7"/>
                    </a:cubicBezTo>
                    <a:cubicBezTo>
                      <a:pt x="13" y="7"/>
                      <a:pt x="13" y="7"/>
                      <a:pt x="14" y="7"/>
                    </a:cubicBezTo>
                    <a:cubicBezTo>
                      <a:pt x="14" y="7"/>
                      <a:pt x="14" y="7"/>
                      <a:pt x="14" y="7"/>
                    </a:cubicBezTo>
                    <a:cubicBezTo>
                      <a:pt x="14" y="7"/>
                      <a:pt x="14" y="7"/>
                      <a:pt x="14" y="7"/>
                    </a:cubicBezTo>
                    <a:cubicBezTo>
                      <a:pt x="15" y="7"/>
                      <a:pt x="15" y="7"/>
                      <a:pt x="15" y="7"/>
                    </a:cubicBezTo>
                    <a:cubicBezTo>
                      <a:pt x="15" y="7"/>
                      <a:pt x="15" y="7"/>
                      <a:pt x="15" y="7"/>
                    </a:cubicBezTo>
                    <a:cubicBezTo>
                      <a:pt x="15" y="8"/>
                      <a:pt x="15" y="8"/>
                      <a:pt x="15"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60"/>
              <p:cNvSpPr/>
              <p:nvPr/>
            </p:nvSpPr>
            <p:spPr bwMode="auto">
              <a:xfrm>
                <a:off x="3854" y="1798"/>
                <a:ext cx="22" cy="17"/>
              </a:xfrm>
              <a:custGeom>
                <a:avLst/>
                <a:gdLst>
                  <a:gd name="T0" fmla="*/ 9 w 9"/>
                  <a:gd name="T1" fmla="*/ 4 h 7"/>
                  <a:gd name="T2" fmla="*/ 0 w 9"/>
                  <a:gd name="T3" fmla="*/ 2 h 7"/>
                  <a:gd name="T4" fmla="*/ 0 w 9"/>
                  <a:gd name="T5" fmla="*/ 2 h 7"/>
                  <a:gd name="T6" fmla="*/ 0 w 9"/>
                  <a:gd name="T7" fmla="*/ 2 h 7"/>
                  <a:gd name="T8" fmla="*/ 0 w 9"/>
                  <a:gd name="T9" fmla="*/ 2 h 7"/>
                  <a:gd name="T10" fmla="*/ 0 w 9"/>
                  <a:gd name="T11" fmla="*/ 2 h 7"/>
                  <a:gd name="T12" fmla="*/ 0 w 9"/>
                  <a:gd name="T13" fmla="*/ 2 h 7"/>
                  <a:gd name="T14" fmla="*/ 7 w 9"/>
                  <a:gd name="T15" fmla="*/ 7 h 7"/>
                  <a:gd name="T16" fmla="*/ 8 w 9"/>
                  <a:gd name="T17" fmla="*/ 7 h 7"/>
                  <a:gd name="T18" fmla="*/ 3 w 9"/>
                  <a:gd name="T19" fmla="*/ 2 h 7"/>
                  <a:gd name="T20" fmla="*/ 8 w 9"/>
                  <a:gd name="T21" fmla="*/ 4 h 7"/>
                  <a:gd name="T22" fmla="*/ 9 w 9"/>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7">
                    <a:moveTo>
                      <a:pt x="9" y="4"/>
                    </a:moveTo>
                    <a:cubicBezTo>
                      <a:pt x="6" y="0"/>
                      <a:pt x="1" y="1"/>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5" y="3"/>
                      <a:pt x="7" y="7"/>
                      <a:pt x="7" y="7"/>
                    </a:cubicBezTo>
                    <a:cubicBezTo>
                      <a:pt x="8" y="7"/>
                      <a:pt x="8" y="7"/>
                      <a:pt x="8" y="7"/>
                    </a:cubicBezTo>
                    <a:cubicBezTo>
                      <a:pt x="7" y="4"/>
                      <a:pt x="5" y="3"/>
                      <a:pt x="3" y="2"/>
                    </a:cubicBezTo>
                    <a:cubicBezTo>
                      <a:pt x="6" y="3"/>
                      <a:pt x="8" y="4"/>
                      <a:pt x="8" y="4"/>
                    </a:cubicBezTo>
                    <a:cubicBezTo>
                      <a:pt x="9" y="4"/>
                      <a:pt x="9" y="4"/>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61"/>
              <p:cNvSpPr>
                <a:spLocks noEditPoints="1"/>
              </p:cNvSpPr>
              <p:nvPr/>
            </p:nvSpPr>
            <p:spPr bwMode="auto">
              <a:xfrm>
                <a:off x="4032" y="2524"/>
                <a:ext cx="99" cy="83"/>
              </a:xfrm>
              <a:custGeom>
                <a:avLst/>
                <a:gdLst>
                  <a:gd name="T0" fmla="*/ 35 w 42"/>
                  <a:gd name="T1" fmla="*/ 6 h 35"/>
                  <a:gd name="T2" fmla="*/ 35 w 42"/>
                  <a:gd name="T3" fmla="*/ 6 h 35"/>
                  <a:gd name="T4" fmla="*/ 34 w 42"/>
                  <a:gd name="T5" fmla="*/ 5 h 35"/>
                  <a:gd name="T6" fmla="*/ 30 w 42"/>
                  <a:gd name="T7" fmla="*/ 5 h 35"/>
                  <a:gd name="T8" fmla="*/ 30 w 42"/>
                  <a:gd name="T9" fmla="*/ 6 h 35"/>
                  <a:gd name="T10" fmla="*/ 28 w 42"/>
                  <a:gd name="T11" fmla="*/ 6 h 35"/>
                  <a:gd name="T12" fmla="*/ 27 w 42"/>
                  <a:gd name="T13" fmla="*/ 4 h 35"/>
                  <a:gd name="T14" fmla="*/ 22 w 42"/>
                  <a:gd name="T15" fmla="*/ 0 h 35"/>
                  <a:gd name="T16" fmla="*/ 19 w 42"/>
                  <a:gd name="T17" fmla="*/ 0 h 35"/>
                  <a:gd name="T18" fmla="*/ 14 w 42"/>
                  <a:gd name="T19" fmla="*/ 4 h 35"/>
                  <a:gd name="T20" fmla="*/ 14 w 42"/>
                  <a:gd name="T21" fmla="*/ 7 h 35"/>
                  <a:gd name="T22" fmla="*/ 12 w 42"/>
                  <a:gd name="T23" fmla="*/ 7 h 35"/>
                  <a:gd name="T24" fmla="*/ 11 w 42"/>
                  <a:gd name="T25" fmla="*/ 6 h 35"/>
                  <a:gd name="T26" fmla="*/ 7 w 42"/>
                  <a:gd name="T27" fmla="*/ 6 h 35"/>
                  <a:gd name="T28" fmla="*/ 6 w 42"/>
                  <a:gd name="T29" fmla="*/ 7 h 35"/>
                  <a:gd name="T30" fmla="*/ 6 w 42"/>
                  <a:gd name="T31" fmla="*/ 7 h 35"/>
                  <a:gd name="T32" fmla="*/ 0 w 42"/>
                  <a:gd name="T33" fmla="*/ 14 h 35"/>
                  <a:gd name="T34" fmla="*/ 0 w 42"/>
                  <a:gd name="T35" fmla="*/ 28 h 35"/>
                  <a:gd name="T36" fmla="*/ 8 w 42"/>
                  <a:gd name="T37" fmla="*/ 35 h 35"/>
                  <a:gd name="T38" fmla="*/ 34 w 42"/>
                  <a:gd name="T39" fmla="*/ 35 h 35"/>
                  <a:gd name="T40" fmla="*/ 41 w 42"/>
                  <a:gd name="T41" fmla="*/ 27 h 35"/>
                  <a:gd name="T42" fmla="*/ 41 w 42"/>
                  <a:gd name="T43" fmla="*/ 13 h 35"/>
                  <a:gd name="T44" fmla="*/ 35 w 42"/>
                  <a:gd name="T45" fmla="*/ 6 h 35"/>
                  <a:gd name="T46" fmla="*/ 16 w 42"/>
                  <a:gd name="T47" fmla="*/ 4 h 35"/>
                  <a:gd name="T48" fmla="*/ 19 w 42"/>
                  <a:gd name="T49" fmla="*/ 3 h 35"/>
                  <a:gd name="T50" fmla="*/ 22 w 42"/>
                  <a:gd name="T51" fmla="*/ 3 h 35"/>
                  <a:gd name="T52" fmla="*/ 25 w 42"/>
                  <a:gd name="T53" fmla="*/ 4 h 35"/>
                  <a:gd name="T54" fmla="*/ 25 w 42"/>
                  <a:gd name="T55" fmla="*/ 6 h 35"/>
                  <a:gd name="T56" fmla="*/ 16 w 42"/>
                  <a:gd name="T57" fmla="*/ 7 h 35"/>
                  <a:gd name="T58" fmla="*/ 16 w 42"/>
                  <a:gd name="T59"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5">
                    <a:moveTo>
                      <a:pt x="35" y="6"/>
                    </a:moveTo>
                    <a:cubicBezTo>
                      <a:pt x="35" y="6"/>
                      <a:pt x="35" y="6"/>
                      <a:pt x="35" y="6"/>
                    </a:cubicBezTo>
                    <a:cubicBezTo>
                      <a:pt x="35" y="6"/>
                      <a:pt x="34" y="5"/>
                      <a:pt x="34" y="5"/>
                    </a:cubicBezTo>
                    <a:cubicBezTo>
                      <a:pt x="30" y="5"/>
                      <a:pt x="30" y="5"/>
                      <a:pt x="30" y="5"/>
                    </a:cubicBezTo>
                    <a:cubicBezTo>
                      <a:pt x="30" y="5"/>
                      <a:pt x="30" y="6"/>
                      <a:pt x="30" y="6"/>
                    </a:cubicBezTo>
                    <a:cubicBezTo>
                      <a:pt x="28" y="6"/>
                      <a:pt x="28" y="6"/>
                      <a:pt x="28" y="6"/>
                    </a:cubicBezTo>
                    <a:cubicBezTo>
                      <a:pt x="27" y="4"/>
                      <a:pt x="27" y="4"/>
                      <a:pt x="27" y="4"/>
                    </a:cubicBezTo>
                    <a:cubicBezTo>
                      <a:pt x="27" y="1"/>
                      <a:pt x="25" y="0"/>
                      <a:pt x="22" y="0"/>
                    </a:cubicBezTo>
                    <a:cubicBezTo>
                      <a:pt x="19" y="0"/>
                      <a:pt x="19" y="0"/>
                      <a:pt x="19" y="0"/>
                    </a:cubicBezTo>
                    <a:cubicBezTo>
                      <a:pt x="16" y="1"/>
                      <a:pt x="14" y="1"/>
                      <a:pt x="14" y="4"/>
                    </a:cubicBezTo>
                    <a:cubicBezTo>
                      <a:pt x="14" y="7"/>
                      <a:pt x="14" y="7"/>
                      <a:pt x="14" y="7"/>
                    </a:cubicBezTo>
                    <a:cubicBezTo>
                      <a:pt x="12" y="7"/>
                      <a:pt x="12" y="7"/>
                      <a:pt x="12" y="7"/>
                    </a:cubicBezTo>
                    <a:cubicBezTo>
                      <a:pt x="12" y="6"/>
                      <a:pt x="11" y="6"/>
                      <a:pt x="11" y="6"/>
                    </a:cubicBezTo>
                    <a:cubicBezTo>
                      <a:pt x="7" y="6"/>
                      <a:pt x="7" y="6"/>
                      <a:pt x="7" y="6"/>
                    </a:cubicBezTo>
                    <a:cubicBezTo>
                      <a:pt x="7" y="6"/>
                      <a:pt x="6" y="6"/>
                      <a:pt x="6" y="7"/>
                    </a:cubicBezTo>
                    <a:cubicBezTo>
                      <a:pt x="6" y="7"/>
                      <a:pt x="6" y="7"/>
                      <a:pt x="6" y="7"/>
                    </a:cubicBezTo>
                    <a:cubicBezTo>
                      <a:pt x="3" y="8"/>
                      <a:pt x="0" y="11"/>
                      <a:pt x="0" y="14"/>
                    </a:cubicBezTo>
                    <a:cubicBezTo>
                      <a:pt x="0" y="28"/>
                      <a:pt x="0" y="28"/>
                      <a:pt x="0" y="28"/>
                    </a:cubicBezTo>
                    <a:cubicBezTo>
                      <a:pt x="0" y="32"/>
                      <a:pt x="4" y="35"/>
                      <a:pt x="8" y="35"/>
                    </a:cubicBezTo>
                    <a:cubicBezTo>
                      <a:pt x="34" y="35"/>
                      <a:pt x="34" y="35"/>
                      <a:pt x="34" y="35"/>
                    </a:cubicBezTo>
                    <a:cubicBezTo>
                      <a:pt x="38" y="35"/>
                      <a:pt x="42" y="31"/>
                      <a:pt x="41" y="27"/>
                    </a:cubicBezTo>
                    <a:cubicBezTo>
                      <a:pt x="41" y="13"/>
                      <a:pt x="41" y="13"/>
                      <a:pt x="41" y="13"/>
                    </a:cubicBezTo>
                    <a:cubicBezTo>
                      <a:pt x="41" y="10"/>
                      <a:pt x="38" y="7"/>
                      <a:pt x="35" y="6"/>
                    </a:cubicBezTo>
                    <a:close/>
                    <a:moveTo>
                      <a:pt x="16" y="4"/>
                    </a:moveTo>
                    <a:cubicBezTo>
                      <a:pt x="16" y="4"/>
                      <a:pt x="16" y="3"/>
                      <a:pt x="19" y="3"/>
                    </a:cubicBezTo>
                    <a:cubicBezTo>
                      <a:pt x="22" y="3"/>
                      <a:pt x="22" y="3"/>
                      <a:pt x="22" y="3"/>
                    </a:cubicBezTo>
                    <a:cubicBezTo>
                      <a:pt x="25" y="3"/>
                      <a:pt x="25" y="3"/>
                      <a:pt x="25" y="4"/>
                    </a:cubicBezTo>
                    <a:cubicBezTo>
                      <a:pt x="25" y="6"/>
                      <a:pt x="25" y="6"/>
                      <a:pt x="25" y="6"/>
                    </a:cubicBezTo>
                    <a:cubicBezTo>
                      <a:pt x="16" y="7"/>
                      <a:pt x="16" y="7"/>
                      <a:pt x="16" y="7"/>
                    </a:cubicBezTo>
                    <a:lnTo>
                      <a:pt x="16"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62"/>
              <p:cNvSpPr>
                <a:spLocks noEditPoints="1"/>
              </p:cNvSpPr>
              <p:nvPr/>
            </p:nvSpPr>
            <p:spPr bwMode="auto">
              <a:xfrm>
                <a:off x="4179" y="2624"/>
                <a:ext cx="71" cy="62"/>
              </a:xfrm>
              <a:custGeom>
                <a:avLst/>
                <a:gdLst>
                  <a:gd name="T0" fmla="*/ 25 w 30"/>
                  <a:gd name="T1" fmla="*/ 4 h 26"/>
                  <a:gd name="T2" fmla="*/ 26 w 30"/>
                  <a:gd name="T3" fmla="*/ 4 h 26"/>
                  <a:gd name="T4" fmla="*/ 25 w 30"/>
                  <a:gd name="T5" fmla="*/ 4 h 26"/>
                  <a:gd name="T6" fmla="*/ 22 w 30"/>
                  <a:gd name="T7" fmla="*/ 4 h 26"/>
                  <a:gd name="T8" fmla="*/ 21 w 30"/>
                  <a:gd name="T9" fmla="*/ 4 h 26"/>
                  <a:gd name="T10" fmla="*/ 20 w 30"/>
                  <a:gd name="T11" fmla="*/ 4 h 26"/>
                  <a:gd name="T12" fmla="*/ 20 w 30"/>
                  <a:gd name="T13" fmla="*/ 3 h 26"/>
                  <a:gd name="T14" fmla="*/ 16 w 30"/>
                  <a:gd name="T15" fmla="*/ 0 h 26"/>
                  <a:gd name="T16" fmla="*/ 13 w 30"/>
                  <a:gd name="T17" fmla="*/ 0 h 26"/>
                  <a:gd name="T18" fmla="*/ 10 w 30"/>
                  <a:gd name="T19" fmla="*/ 3 h 26"/>
                  <a:gd name="T20" fmla="*/ 10 w 30"/>
                  <a:gd name="T21" fmla="*/ 5 h 26"/>
                  <a:gd name="T22" fmla="*/ 8 w 30"/>
                  <a:gd name="T23" fmla="*/ 5 h 26"/>
                  <a:gd name="T24" fmla="*/ 8 w 30"/>
                  <a:gd name="T25" fmla="*/ 4 h 26"/>
                  <a:gd name="T26" fmla="*/ 5 w 30"/>
                  <a:gd name="T27" fmla="*/ 4 h 26"/>
                  <a:gd name="T28" fmla="*/ 4 w 30"/>
                  <a:gd name="T29" fmla="*/ 5 h 26"/>
                  <a:gd name="T30" fmla="*/ 4 w 30"/>
                  <a:gd name="T31" fmla="*/ 5 h 26"/>
                  <a:gd name="T32" fmla="*/ 0 w 30"/>
                  <a:gd name="T33" fmla="*/ 10 h 26"/>
                  <a:gd name="T34" fmla="*/ 0 w 30"/>
                  <a:gd name="T35" fmla="*/ 21 h 26"/>
                  <a:gd name="T36" fmla="*/ 5 w 30"/>
                  <a:gd name="T37" fmla="*/ 26 h 26"/>
                  <a:gd name="T38" fmla="*/ 25 w 30"/>
                  <a:gd name="T39" fmla="*/ 25 h 26"/>
                  <a:gd name="T40" fmla="*/ 30 w 30"/>
                  <a:gd name="T41" fmla="*/ 20 h 26"/>
                  <a:gd name="T42" fmla="*/ 30 w 30"/>
                  <a:gd name="T43" fmla="*/ 10 h 26"/>
                  <a:gd name="T44" fmla="*/ 25 w 30"/>
                  <a:gd name="T45" fmla="*/ 4 h 26"/>
                  <a:gd name="T46" fmla="*/ 12 w 30"/>
                  <a:gd name="T47" fmla="*/ 3 h 26"/>
                  <a:gd name="T48" fmla="*/ 13 w 30"/>
                  <a:gd name="T49" fmla="*/ 2 h 26"/>
                  <a:gd name="T50" fmla="*/ 16 w 30"/>
                  <a:gd name="T51" fmla="*/ 2 h 26"/>
                  <a:gd name="T52" fmla="*/ 18 w 30"/>
                  <a:gd name="T53" fmla="*/ 3 h 26"/>
                  <a:gd name="T54" fmla="*/ 18 w 30"/>
                  <a:gd name="T55" fmla="*/ 5 h 26"/>
                  <a:gd name="T56" fmla="*/ 12 w 30"/>
                  <a:gd name="T57" fmla="*/ 5 h 26"/>
                  <a:gd name="T58" fmla="*/ 12 w 30"/>
                  <a:gd name="T5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26">
                    <a:moveTo>
                      <a:pt x="25" y="4"/>
                    </a:moveTo>
                    <a:cubicBezTo>
                      <a:pt x="25" y="4"/>
                      <a:pt x="26" y="4"/>
                      <a:pt x="26" y="4"/>
                    </a:cubicBezTo>
                    <a:cubicBezTo>
                      <a:pt x="25" y="4"/>
                      <a:pt x="25" y="4"/>
                      <a:pt x="25" y="4"/>
                    </a:cubicBezTo>
                    <a:cubicBezTo>
                      <a:pt x="22" y="4"/>
                      <a:pt x="22" y="4"/>
                      <a:pt x="22" y="4"/>
                    </a:cubicBezTo>
                    <a:cubicBezTo>
                      <a:pt x="22" y="4"/>
                      <a:pt x="21" y="4"/>
                      <a:pt x="21" y="4"/>
                    </a:cubicBezTo>
                    <a:cubicBezTo>
                      <a:pt x="20" y="4"/>
                      <a:pt x="20" y="4"/>
                      <a:pt x="20" y="4"/>
                    </a:cubicBezTo>
                    <a:cubicBezTo>
                      <a:pt x="20" y="3"/>
                      <a:pt x="20" y="3"/>
                      <a:pt x="20" y="3"/>
                    </a:cubicBezTo>
                    <a:cubicBezTo>
                      <a:pt x="20" y="1"/>
                      <a:pt x="18" y="0"/>
                      <a:pt x="16" y="0"/>
                    </a:cubicBezTo>
                    <a:cubicBezTo>
                      <a:pt x="13" y="0"/>
                      <a:pt x="13" y="0"/>
                      <a:pt x="13" y="0"/>
                    </a:cubicBezTo>
                    <a:cubicBezTo>
                      <a:pt x="11" y="0"/>
                      <a:pt x="10" y="1"/>
                      <a:pt x="10" y="3"/>
                    </a:cubicBezTo>
                    <a:cubicBezTo>
                      <a:pt x="10" y="5"/>
                      <a:pt x="10" y="5"/>
                      <a:pt x="10" y="5"/>
                    </a:cubicBezTo>
                    <a:cubicBezTo>
                      <a:pt x="8" y="5"/>
                      <a:pt x="8" y="5"/>
                      <a:pt x="8" y="5"/>
                    </a:cubicBezTo>
                    <a:cubicBezTo>
                      <a:pt x="8" y="4"/>
                      <a:pt x="8" y="4"/>
                      <a:pt x="8" y="4"/>
                    </a:cubicBezTo>
                    <a:cubicBezTo>
                      <a:pt x="5" y="4"/>
                      <a:pt x="5" y="4"/>
                      <a:pt x="5" y="4"/>
                    </a:cubicBezTo>
                    <a:cubicBezTo>
                      <a:pt x="4" y="4"/>
                      <a:pt x="4" y="5"/>
                      <a:pt x="4" y="5"/>
                    </a:cubicBezTo>
                    <a:cubicBezTo>
                      <a:pt x="4" y="5"/>
                      <a:pt x="4" y="5"/>
                      <a:pt x="4" y="5"/>
                    </a:cubicBezTo>
                    <a:cubicBezTo>
                      <a:pt x="2" y="5"/>
                      <a:pt x="0" y="8"/>
                      <a:pt x="0" y="10"/>
                    </a:cubicBezTo>
                    <a:cubicBezTo>
                      <a:pt x="0" y="21"/>
                      <a:pt x="0" y="21"/>
                      <a:pt x="0" y="21"/>
                    </a:cubicBezTo>
                    <a:cubicBezTo>
                      <a:pt x="0" y="24"/>
                      <a:pt x="2" y="26"/>
                      <a:pt x="5" y="26"/>
                    </a:cubicBezTo>
                    <a:cubicBezTo>
                      <a:pt x="25" y="25"/>
                      <a:pt x="25" y="25"/>
                      <a:pt x="25" y="25"/>
                    </a:cubicBezTo>
                    <a:cubicBezTo>
                      <a:pt x="28" y="25"/>
                      <a:pt x="30" y="23"/>
                      <a:pt x="30" y="20"/>
                    </a:cubicBezTo>
                    <a:cubicBezTo>
                      <a:pt x="30" y="10"/>
                      <a:pt x="30" y="10"/>
                      <a:pt x="30" y="10"/>
                    </a:cubicBezTo>
                    <a:cubicBezTo>
                      <a:pt x="30" y="7"/>
                      <a:pt x="28" y="5"/>
                      <a:pt x="25" y="4"/>
                    </a:cubicBezTo>
                    <a:close/>
                    <a:moveTo>
                      <a:pt x="12" y="3"/>
                    </a:moveTo>
                    <a:cubicBezTo>
                      <a:pt x="12" y="2"/>
                      <a:pt x="12" y="2"/>
                      <a:pt x="13" y="2"/>
                    </a:cubicBezTo>
                    <a:cubicBezTo>
                      <a:pt x="16" y="2"/>
                      <a:pt x="16" y="2"/>
                      <a:pt x="16" y="2"/>
                    </a:cubicBezTo>
                    <a:cubicBezTo>
                      <a:pt x="18" y="2"/>
                      <a:pt x="18" y="2"/>
                      <a:pt x="18" y="3"/>
                    </a:cubicBezTo>
                    <a:cubicBezTo>
                      <a:pt x="18" y="5"/>
                      <a:pt x="18" y="5"/>
                      <a:pt x="18" y="5"/>
                    </a:cubicBezTo>
                    <a:cubicBezTo>
                      <a:pt x="12" y="5"/>
                      <a:pt x="12" y="5"/>
                      <a:pt x="12" y="5"/>
                    </a:cubicBezTo>
                    <a:lnTo>
                      <a:pt x="12"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63"/>
              <p:cNvSpPr>
                <a:spLocks noEditPoints="1"/>
              </p:cNvSpPr>
              <p:nvPr/>
            </p:nvSpPr>
            <p:spPr bwMode="auto">
              <a:xfrm>
                <a:off x="3812" y="2235"/>
                <a:ext cx="125" cy="107"/>
              </a:xfrm>
              <a:custGeom>
                <a:avLst/>
                <a:gdLst>
                  <a:gd name="T0" fmla="*/ 44 w 53"/>
                  <a:gd name="T1" fmla="*/ 8 h 45"/>
                  <a:gd name="T2" fmla="*/ 44 w 53"/>
                  <a:gd name="T3" fmla="*/ 8 h 45"/>
                  <a:gd name="T4" fmla="*/ 43 w 53"/>
                  <a:gd name="T5" fmla="*/ 7 h 45"/>
                  <a:gd name="T6" fmla="*/ 39 w 53"/>
                  <a:gd name="T7" fmla="*/ 7 h 45"/>
                  <a:gd name="T8" fmla="*/ 37 w 53"/>
                  <a:gd name="T9" fmla="*/ 8 h 45"/>
                  <a:gd name="T10" fmla="*/ 35 w 53"/>
                  <a:gd name="T11" fmla="*/ 8 h 45"/>
                  <a:gd name="T12" fmla="*/ 35 w 53"/>
                  <a:gd name="T13" fmla="*/ 5 h 45"/>
                  <a:gd name="T14" fmla="*/ 28 w 53"/>
                  <a:gd name="T15" fmla="*/ 0 h 45"/>
                  <a:gd name="T16" fmla="*/ 23 w 53"/>
                  <a:gd name="T17" fmla="*/ 0 h 45"/>
                  <a:gd name="T18" fmla="*/ 17 w 53"/>
                  <a:gd name="T19" fmla="*/ 5 h 45"/>
                  <a:gd name="T20" fmla="*/ 17 w 53"/>
                  <a:gd name="T21" fmla="*/ 8 h 45"/>
                  <a:gd name="T22" fmla="*/ 14 w 53"/>
                  <a:gd name="T23" fmla="*/ 8 h 45"/>
                  <a:gd name="T24" fmla="*/ 13 w 53"/>
                  <a:gd name="T25" fmla="*/ 7 h 45"/>
                  <a:gd name="T26" fmla="*/ 9 w 53"/>
                  <a:gd name="T27" fmla="*/ 7 h 45"/>
                  <a:gd name="T28" fmla="*/ 8 w 53"/>
                  <a:gd name="T29" fmla="*/ 9 h 45"/>
                  <a:gd name="T30" fmla="*/ 8 w 53"/>
                  <a:gd name="T31" fmla="*/ 9 h 45"/>
                  <a:gd name="T32" fmla="*/ 0 w 53"/>
                  <a:gd name="T33" fmla="*/ 18 h 45"/>
                  <a:gd name="T34" fmla="*/ 0 w 53"/>
                  <a:gd name="T35" fmla="*/ 36 h 45"/>
                  <a:gd name="T36" fmla="*/ 10 w 53"/>
                  <a:gd name="T37" fmla="*/ 45 h 45"/>
                  <a:gd name="T38" fmla="*/ 43 w 53"/>
                  <a:gd name="T39" fmla="*/ 44 h 45"/>
                  <a:gd name="T40" fmla="*/ 53 w 53"/>
                  <a:gd name="T41" fmla="*/ 34 h 45"/>
                  <a:gd name="T42" fmla="*/ 52 w 53"/>
                  <a:gd name="T43" fmla="*/ 17 h 45"/>
                  <a:gd name="T44" fmla="*/ 44 w 53"/>
                  <a:gd name="T45" fmla="*/ 8 h 45"/>
                  <a:gd name="T46" fmla="*/ 20 w 53"/>
                  <a:gd name="T47" fmla="*/ 5 h 45"/>
                  <a:gd name="T48" fmla="*/ 24 w 53"/>
                  <a:gd name="T49" fmla="*/ 3 h 45"/>
                  <a:gd name="T50" fmla="*/ 28 w 53"/>
                  <a:gd name="T51" fmla="*/ 3 h 45"/>
                  <a:gd name="T52" fmla="*/ 32 w 53"/>
                  <a:gd name="T53" fmla="*/ 5 h 45"/>
                  <a:gd name="T54" fmla="*/ 32 w 53"/>
                  <a:gd name="T55" fmla="*/ 8 h 45"/>
                  <a:gd name="T56" fmla="*/ 20 w 53"/>
                  <a:gd name="T57" fmla="*/ 8 h 45"/>
                  <a:gd name="T58" fmla="*/ 20 w 53"/>
                  <a:gd name="T59"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45">
                    <a:moveTo>
                      <a:pt x="44" y="8"/>
                    </a:moveTo>
                    <a:cubicBezTo>
                      <a:pt x="44" y="8"/>
                      <a:pt x="44" y="8"/>
                      <a:pt x="44" y="8"/>
                    </a:cubicBezTo>
                    <a:cubicBezTo>
                      <a:pt x="44" y="7"/>
                      <a:pt x="44" y="7"/>
                      <a:pt x="43" y="7"/>
                    </a:cubicBezTo>
                    <a:cubicBezTo>
                      <a:pt x="39" y="7"/>
                      <a:pt x="39" y="7"/>
                      <a:pt x="39" y="7"/>
                    </a:cubicBezTo>
                    <a:cubicBezTo>
                      <a:pt x="38" y="7"/>
                      <a:pt x="37" y="7"/>
                      <a:pt x="37" y="8"/>
                    </a:cubicBezTo>
                    <a:cubicBezTo>
                      <a:pt x="35" y="8"/>
                      <a:pt x="35" y="8"/>
                      <a:pt x="35" y="8"/>
                    </a:cubicBezTo>
                    <a:cubicBezTo>
                      <a:pt x="35" y="5"/>
                      <a:pt x="35" y="5"/>
                      <a:pt x="35" y="5"/>
                    </a:cubicBezTo>
                    <a:cubicBezTo>
                      <a:pt x="35" y="1"/>
                      <a:pt x="32" y="0"/>
                      <a:pt x="28" y="0"/>
                    </a:cubicBezTo>
                    <a:cubicBezTo>
                      <a:pt x="23" y="0"/>
                      <a:pt x="23" y="0"/>
                      <a:pt x="23" y="0"/>
                    </a:cubicBezTo>
                    <a:cubicBezTo>
                      <a:pt x="20" y="0"/>
                      <a:pt x="17" y="1"/>
                      <a:pt x="17" y="5"/>
                    </a:cubicBezTo>
                    <a:cubicBezTo>
                      <a:pt x="17" y="8"/>
                      <a:pt x="17" y="8"/>
                      <a:pt x="17" y="8"/>
                    </a:cubicBezTo>
                    <a:cubicBezTo>
                      <a:pt x="14" y="8"/>
                      <a:pt x="14" y="8"/>
                      <a:pt x="14" y="8"/>
                    </a:cubicBezTo>
                    <a:cubicBezTo>
                      <a:pt x="14" y="8"/>
                      <a:pt x="14" y="7"/>
                      <a:pt x="13" y="7"/>
                    </a:cubicBezTo>
                    <a:cubicBezTo>
                      <a:pt x="9" y="7"/>
                      <a:pt x="9" y="7"/>
                      <a:pt x="9" y="7"/>
                    </a:cubicBezTo>
                    <a:cubicBezTo>
                      <a:pt x="8" y="7"/>
                      <a:pt x="8" y="8"/>
                      <a:pt x="8" y="9"/>
                    </a:cubicBezTo>
                    <a:cubicBezTo>
                      <a:pt x="8" y="9"/>
                      <a:pt x="8" y="9"/>
                      <a:pt x="8" y="9"/>
                    </a:cubicBezTo>
                    <a:cubicBezTo>
                      <a:pt x="3" y="9"/>
                      <a:pt x="0" y="13"/>
                      <a:pt x="0" y="18"/>
                    </a:cubicBezTo>
                    <a:cubicBezTo>
                      <a:pt x="0" y="36"/>
                      <a:pt x="0" y="36"/>
                      <a:pt x="0" y="36"/>
                    </a:cubicBezTo>
                    <a:cubicBezTo>
                      <a:pt x="0" y="41"/>
                      <a:pt x="4" y="45"/>
                      <a:pt x="10" y="45"/>
                    </a:cubicBezTo>
                    <a:cubicBezTo>
                      <a:pt x="43" y="44"/>
                      <a:pt x="43" y="44"/>
                      <a:pt x="43" y="44"/>
                    </a:cubicBezTo>
                    <a:cubicBezTo>
                      <a:pt x="49" y="44"/>
                      <a:pt x="53" y="40"/>
                      <a:pt x="53" y="34"/>
                    </a:cubicBezTo>
                    <a:cubicBezTo>
                      <a:pt x="52" y="17"/>
                      <a:pt x="52" y="17"/>
                      <a:pt x="52" y="17"/>
                    </a:cubicBezTo>
                    <a:cubicBezTo>
                      <a:pt x="52" y="12"/>
                      <a:pt x="49" y="8"/>
                      <a:pt x="44" y="8"/>
                    </a:cubicBezTo>
                    <a:close/>
                    <a:moveTo>
                      <a:pt x="20" y="5"/>
                    </a:moveTo>
                    <a:cubicBezTo>
                      <a:pt x="20" y="4"/>
                      <a:pt x="20" y="3"/>
                      <a:pt x="24" y="3"/>
                    </a:cubicBezTo>
                    <a:cubicBezTo>
                      <a:pt x="28" y="3"/>
                      <a:pt x="28" y="3"/>
                      <a:pt x="28" y="3"/>
                    </a:cubicBezTo>
                    <a:cubicBezTo>
                      <a:pt x="32" y="3"/>
                      <a:pt x="32" y="4"/>
                      <a:pt x="32" y="5"/>
                    </a:cubicBezTo>
                    <a:cubicBezTo>
                      <a:pt x="32" y="8"/>
                      <a:pt x="32" y="8"/>
                      <a:pt x="32" y="8"/>
                    </a:cubicBezTo>
                    <a:cubicBezTo>
                      <a:pt x="20" y="8"/>
                      <a:pt x="20" y="8"/>
                      <a:pt x="20" y="8"/>
                    </a:cubicBezTo>
                    <a:lnTo>
                      <a:pt x="2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64"/>
              <p:cNvSpPr>
                <a:spLocks noEditPoints="1"/>
              </p:cNvSpPr>
              <p:nvPr/>
            </p:nvSpPr>
            <p:spPr bwMode="auto">
              <a:xfrm>
                <a:off x="3923" y="2356"/>
                <a:ext cx="107" cy="109"/>
              </a:xfrm>
              <a:custGeom>
                <a:avLst/>
                <a:gdLst>
                  <a:gd name="T0" fmla="*/ 45 w 45"/>
                  <a:gd name="T1" fmla="*/ 26 h 46"/>
                  <a:gd name="T2" fmla="*/ 45 w 45"/>
                  <a:gd name="T3" fmla="*/ 8 h 46"/>
                  <a:gd name="T4" fmla="*/ 36 w 45"/>
                  <a:gd name="T5" fmla="*/ 0 h 46"/>
                  <a:gd name="T6" fmla="*/ 8 w 45"/>
                  <a:gd name="T7" fmla="*/ 1 h 46"/>
                  <a:gd name="T8" fmla="*/ 0 w 45"/>
                  <a:gd name="T9" fmla="*/ 9 h 46"/>
                  <a:gd name="T10" fmla="*/ 1 w 45"/>
                  <a:gd name="T11" fmla="*/ 27 h 46"/>
                  <a:gd name="T12" fmla="*/ 9 w 45"/>
                  <a:gd name="T13" fmla="*/ 35 h 46"/>
                  <a:gd name="T14" fmla="*/ 20 w 45"/>
                  <a:gd name="T15" fmla="*/ 35 h 46"/>
                  <a:gd name="T16" fmla="*/ 20 w 45"/>
                  <a:gd name="T17" fmla="*/ 41 h 46"/>
                  <a:gd name="T18" fmla="*/ 7 w 45"/>
                  <a:gd name="T19" fmla="*/ 41 h 46"/>
                  <a:gd name="T20" fmla="*/ 5 w 45"/>
                  <a:gd name="T21" fmla="*/ 44 h 46"/>
                  <a:gd name="T22" fmla="*/ 7 w 45"/>
                  <a:gd name="T23" fmla="*/ 46 h 46"/>
                  <a:gd name="T24" fmla="*/ 40 w 45"/>
                  <a:gd name="T25" fmla="*/ 45 h 46"/>
                  <a:gd name="T26" fmla="*/ 42 w 45"/>
                  <a:gd name="T27" fmla="*/ 43 h 46"/>
                  <a:gd name="T28" fmla="*/ 39 w 45"/>
                  <a:gd name="T29" fmla="*/ 40 h 46"/>
                  <a:gd name="T30" fmla="*/ 27 w 45"/>
                  <a:gd name="T31" fmla="*/ 41 h 46"/>
                  <a:gd name="T32" fmla="*/ 27 w 45"/>
                  <a:gd name="T33" fmla="*/ 35 h 46"/>
                  <a:gd name="T34" fmla="*/ 37 w 45"/>
                  <a:gd name="T35" fmla="*/ 35 h 46"/>
                  <a:gd name="T36" fmla="*/ 45 w 45"/>
                  <a:gd name="T37" fmla="*/ 26 h 46"/>
                  <a:gd name="T38" fmla="*/ 9 w 45"/>
                  <a:gd name="T39" fmla="*/ 32 h 46"/>
                  <a:gd name="T40" fmla="*/ 4 w 45"/>
                  <a:gd name="T41" fmla="*/ 27 h 46"/>
                  <a:gd name="T42" fmla="*/ 3 w 45"/>
                  <a:gd name="T43" fmla="*/ 9 h 46"/>
                  <a:gd name="T44" fmla="*/ 8 w 45"/>
                  <a:gd name="T45" fmla="*/ 4 h 46"/>
                  <a:gd name="T46" fmla="*/ 37 w 45"/>
                  <a:gd name="T47" fmla="*/ 3 h 46"/>
                  <a:gd name="T48" fmla="*/ 42 w 45"/>
                  <a:gd name="T49" fmla="*/ 8 h 46"/>
                  <a:gd name="T50" fmla="*/ 42 w 45"/>
                  <a:gd name="T51" fmla="*/ 26 h 46"/>
                  <a:gd name="T52" fmla="*/ 37 w 45"/>
                  <a:gd name="T53" fmla="*/ 31 h 46"/>
                  <a:gd name="T54" fmla="*/ 9 w 45"/>
                  <a:gd name="T55" fmla="*/ 3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46">
                    <a:moveTo>
                      <a:pt x="45" y="26"/>
                    </a:moveTo>
                    <a:cubicBezTo>
                      <a:pt x="45" y="8"/>
                      <a:pt x="45" y="8"/>
                      <a:pt x="45" y="8"/>
                    </a:cubicBezTo>
                    <a:cubicBezTo>
                      <a:pt x="45" y="4"/>
                      <a:pt x="41" y="0"/>
                      <a:pt x="36" y="0"/>
                    </a:cubicBezTo>
                    <a:cubicBezTo>
                      <a:pt x="8" y="1"/>
                      <a:pt x="8" y="1"/>
                      <a:pt x="8" y="1"/>
                    </a:cubicBezTo>
                    <a:cubicBezTo>
                      <a:pt x="4" y="1"/>
                      <a:pt x="0" y="5"/>
                      <a:pt x="0" y="9"/>
                    </a:cubicBezTo>
                    <a:cubicBezTo>
                      <a:pt x="1" y="27"/>
                      <a:pt x="1" y="27"/>
                      <a:pt x="1" y="27"/>
                    </a:cubicBezTo>
                    <a:cubicBezTo>
                      <a:pt x="1" y="32"/>
                      <a:pt x="5" y="35"/>
                      <a:pt x="9" y="35"/>
                    </a:cubicBezTo>
                    <a:cubicBezTo>
                      <a:pt x="20" y="35"/>
                      <a:pt x="20" y="35"/>
                      <a:pt x="20" y="35"/>
                    </a:cubicBezTo>
                    <a:cubicBezTo>
                      <a:pt x="20" y="41"/>
                      <a:pt x="20" y="41"/>
                      <a:pt x="20" y="41"/>
                    </a:cubicBezTo>
                    <a:cubicBezTo>
                      <a:pt x="7" y="41"/>
                      <a:pt x="7" y="41"/>
                      <a:pt x="7" y="41"/>
                    </a:cubicBezTo>
                    <a:cubicBezTo>
                      <a:pt x="6" y="41"/>
                      <a:pt x="4" y="42"/>
                      <a:pt x="5" y="44"/>
                    </a:cubicBezTo>
                    <a:cubicBezTo>
                      <a:pt x="5" y="45"/>
                      <a:pt x="6" y="46"/>
                      <a:pt x="7" y="46"/>
                    </a:cubicBezTo>
                    <a:cubicBezTo>
                      <a:pt x="40" y="45"/>
                      <a:pt x="40" y="45"/>
                      <a:pt x="40" y="45"/>
                    </a:cubicBezTo>
                    <a:cubicBezTo>
                      <a:pt x="41" y="45"/>
                      <a:pt x="42" y="44"/>
                      <a:pt x="42" y="43"/>
                    </a:cubicBezTo>
                    <a:cubicBezTo>
                      <a:pt x="42" y="41"/>
                      <a:pt x="41" y="40"/>
                      <a:pt x="39" y="40"/>
                    </a:cubicBezTo>
                    <a:cubicBezTo>
                      <a:pt x="27" y="41"/>
                      <a:pt x="27" y="41"/>
                      <a:pt x="27" y="41"/>
                    </a:cubicBezTo>
                    <a:cubicBezTo>
                      <a:pt x="27" y="35"/>
                      <a:pt x="27" y="35"/>
                      <a:pt x="27" y="35"/>
                    </a:cubicBezTo>
                    <a:cubicBezTo>
                      <a:pt x="37" y="35"/>
                      <a:pt x="37" y="35"/>
                      <a:pt x="37" y="35"/>
                    </a:cubicBezTo>
                    <a:cubicBezTo>
                      <a:pt x="42" y="34"/>
                      <a:pt x="45" y="31"/>
                      <a:pt x="45" y="26"/>
                    </a:cubicBezTo>
                    <a:close/>
                    <a:moveTo>
                      <a:pt x="9" y="32"/>
                    </a:moveTo>
                    <a:cubicBezTo>
                      <a:pt x="6" y="32"/>
                      <a:pt x="4" y="30"/>
                      <a:pt x="4" y="27"/>
                    </a:cubicBezTo>
                    <a:cubicBezTo>
                      <a:pt x="3" y="9"/>
                      <a:pt x="3" y="9"/>
                      <a:pt x="3" y="9"/>
                    </a:cubicBezTo>
                    <a:cubicBezTo>
                      <a:pt x="3" y="6"/>
                      <a:pt x="6" y="4"/>
                      <a:pt x="8" y="4"/>
                    </a:cubicBezTo>
                    <a:cubicBezTo>
                      <a:pt x="37" y="3"/>
                      <a:pt x="37" y="3"/>
                      <a:pt x="37" y="3"/>
                    </a:cubicBezTo>
                    <a:cubicBezTo>
                      <a:pt x="39" y="3"/>
                      <a:pt x="42" y="5"/>
                      <a:pt x="42" y="8"/>
                    </a:cubicBezTo>
                    <a:cubicBezTo>
                      <a:pt x="42" y="26"/>
                      <a:pt x="42" y="26"/>
                      <a:pt x="42" y="26"/>
                    </a:cubicBezTo>
                    <a:cubicBezTo>
                      <a:pt x="42" y="29"/>
                      <a:pt x="40" y="31"/>
                      <a:pt x="37" y="31"/>
                    </a:cubicBezTo>
                    <a:lnTo>
                      <a:pt x="9"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65"/>
              <p:cNvSpPr/>
              <p:nvPr/>
            </p:nvSpPr>
            <p:spPr bwMode="auto">
              <a:xfrm>
                <a:off x="3940" y="2375"/>
                <a:ext cx="71" cy="9"/>
              </a:xfrm>
              <a:custGeom>
                <a:avLst/>
                <a:gdLst>
                  <a:gd name="T0" fmla="*/ 30 w 30"/>
                  <a:gd name="T1" fmla="*/ 2 h 4"/>
                  <a:gd name="T2" fmla="*/ 29 w 30"/>
                  <a:gd name="T3" fmla="*/ 3 h 4"/>
                  <a:gd name="T4" fmla="*/ 2 w 30"/>
                  <a:gd name="T5" fmla="*/ 4 h 4"/>
                  <a:gd name="T6" fmla="*/ 0 w 30"/>
                  <a:gd name="T7" fmla="*/ 2 h 4"/>
                  <a:gd name="T8" fmla="*/ 0 w 30"/>
                  <a:gd name="T9" fmla="*/ 2 h 4"/>
                  <a:gd name="T10" fmla="*/ 2 w 30"/>
                  <a:gd name="T11" fmla="*/ 1 h 4"/>
                  <a:gd name="T12" fmla="*/ 29 w 30"/>
                  <a:gd name="T13" fmla="*/ 0 h 4"/>
                  <a:gd name="T14" fmla="*/ 30 w 30"/>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
                    <a:moveTo>
                      <a:pt x="30" y="2"/>
                    </a:moveTo>
                    <a:cubicBezTo>
                      <a:pt x="30" y="3"/>
                      <a:pt x="30" y="3"/>
                      <a:pt x="29" y="3"/>
                    </a:cubicBezTo>
                    <a:cubicBezTo>
                      <a:pt x="2" y="4"/>
                      <a:pt x="2" y="4"/>
                      <a:pt x="2" y="4"/>
                    </a:cubicBezTo>
                    <a:cubicBezTo>
                      <a:pt x="1" y="4"/>
                      <a:pt x="0" y="3"/>
                      <a:pt x="0" y="2"/>
                    </a:cubicBezTo>
                    <a:cubicBezTo>
                      <a:pt x="0" y="2"/>
                      <a:pt x="0" y="2"/>
                      <a:pt x="0" y="2"/>
                    </a:cubicBezTo>
                    <a:cubicBezTo>
                      <a:pt x="0" y="2"/>
                      <a:pt x="1" y="1"/>
                      <a:pt x="2" y="1"/>
                    </a:cubicBezTo>
                    <a:cubicBezTo>
                      <a:pt x="29" y="0"/>
                      <a:pt x="29" y="0"/>
                      <a:pt x="29" y="0"/>
                    </a:cubicBezTo>
                    <a:cubicBezTo>
                      <a:pt x="30" y="0"/>
                      <a:pt x="30" y="1"/>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66"/>
              <p:cNvSpPr/>
              <p:nvPr/>
            </p:nvSpPr>
            <p:spPr bwMode="auto">
              <a:xfrm>
                <a:off x="3940" y="2387"/>
                <a:ext cx="71" cy="9"/>
              </a:xfrm>
              <a:custGeom>
                <a:avLst/>
                <a:gdLst>
                  <a:gd name="T0" fmla="*/ 30 w 30"/>
                  <a:gd name="T1" fmla="*/ 2 h 4"/>
                  <a:gd name="T2" fmla="*/ 29 w 30"/>
                  <a:gd name="T3" fmla="*/ 3 h 4"/>
                  <a:gd name="T4" fmla="*/ 2 w 30"/>
                  <a:gd name="T5" fmla="*/ 4 h 4"/>
                  <a:gd name="T6" fmla="*/ 0 w 30"/>
                  <a:gd name="T7" fmla="*/ 2 h 4"/>
                  <a:gd name="T8" fmla="*/ 0 w 30"/>
                  <a:gd name="T9" fmla="*/ 2 h 4"/>
                  <a:gd name="T10" fmla="*/ 2 w 30"/>
                  <a:gd name="T11" fmla="*/ 1 h 4"/>
                  <a:gd name="T12" fmla="*/ 29 w 30"/>
                  <a:gd name="T13" fmla="*/ 0 h 4"/>
                  <a:gd name="T14" fmla="*/ 30 w 30"/>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
                    <a:moveTo>
                      <a:pt x="30" y="2"/>
                    </a:moveTo>
                    <a:cubicBezTo>
                      <a:pt x="30" y="3"/>
                      <a:pt x="30" y="3"/>
                      <a:pt x="29" y="3"/>
                    </a:cubicBezTo>
                    <a:cubicBezTo>
                      <a:pt x="2" y="4"/>
                      <a:pt x="2" y="4"/>
                      <a:pt x="2" y="4"/>
                    </a:cubicBezTo>
                    <a:cubicBezTo>
                      <a:pt x="1" y="4"/>
                      <a:pt x="1" y="3"/>
                      <a:pt x="0" y="2"/>
                    </a:cubicBezTo>
                    <a:cubicBezTo>
                      <a:pt x="0" y="2"/>
                      <a:pt x="0" y="2"/>
                      <a:pt x="0" y="2"/>
                    </a:cubicBezTo>
                    <a:cubicBezTo>
                      <a:pt x="0" y="2"/>
                      <a:pt x="1" y="1"/>
                      <a:pt x="2" y="1"/>
                    </a:cubicBezTo>
                    <a:cubicBezTo>
                      <a:pt x="29" y="0"/>
                      <a:pt x="29" y="0"/>
                      <a:pt x="29" y="0"/>
                    </a:cubicBezTo>
                    <a:cubicBezTo>
                      <a:pt x="30" y="0"/>
                      <a:pt x="30" y="1"/>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67"/>
              <p:cNvSpPr/>
              <p:nvPr/>
            </p:nvSpPr>
            <p:spPr bwMode="auto">
              <a:xfrm>
                <a:off x="3942" y="2398"/>
                <a:ext cx="71" cy="10"/>
              </a:xfrm>
              <a:custGeom>
                <a:avLst/>
                <a:gdLst>
                  <a:gd name="T0" fmla="*/ 30 w 30"/>
                  <a:gd name="T1" fmla="*/ 2 h 4"/>
                  <a:gd name="T2" fmla="*/ 28 w 30"/>
                  <a:gd name="T3" fmla="*/ 3 h 4"/>
                  <a:gd name="T4" fmla="*/ 1 w 30"/>
                  <a:gd name="T5" fmla="*/ 4 h 4"/>
                  <a:gd name="T6" fmla="*/ 0 w 30"/>
                  <a:gd name="T7" fmla="*/ 2 h 4"/>
                  <a:gd name="T8" fmla="*/ 0 w 30"/>
                  <a:gd name="T9" fmla="*/ 2 h 4"/>
                  <a:gd name="T10" fmla="*/ 1 w 30"/>
                  <a:gd name="T11" fmla="*/ 1 h 4"/>
                  <a:gd name="T12" fmla="*/ 28 w 30"/>
                  <a:gd name="T13" fmla="*/ 0 h 4"/>
                  <a:gd name="T14" fmla="*/ 30 w 30"/>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
                    <a:moveTo>
                      <a:pt x="30" y="2"/>
                    </a:moveTo>
                    <a:cubicBezTo>
                      <a:pt x="30" y="3"/>
                      <a:pt x="29" y="3"/>
                      <a:pt x="28" y="3"/>
                    </a:cubicBezTo>
                    <a:cubicBezTo>
                      <a:pt x="1" y="4"/>
                      <a:pt x="1" y="4"/>
                      <a:pt x="1" y="4"/>
                    </a:cubicBezTo>
                    <a:cubicBezTo>
                      <a:pt x="0" y="4"/>
                      <a:pt x="0" y="3"/>
                      <a:pt x="0" y="2"/>
                    </a:cubicBezTo>
                    <a:cubicBezTo>
                      <a:pt x="0" y="2"/>
                      <a:pt x="0" y="2"/>
                      <a:pt x="0" y="2"/>
                    </a:cubicBezTo>
                    <a:cubicBezTo>
                      <a:pt x="0" y="2"/>
                      <a:pt x="0" y="1"/>
                      <a:pt x="1" y="1"/>
                    </a:cubicBezTo>
                    <a:cubicBezTo>
                      <a:pt x="28" y="0"/>
                      <a:pt x="28" y="0"/>
                      <a:pt x="28" y="0"/>
                    </a:cubicBezTo>
                    <a:cubicBezTo>
                      <a:pt x="29" y="0"/>
                      <a:pt x="29" y="1"/>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68"/>
              <p:cNvSpPr/>
              <p:nvPr/>
            </p:nvSpPr>
            <p:spPr bwMode="auto">
              <a:xfrm>
                <a:off x="3961" y="2410"/>
                <a:ext cx="52" cy="10"/>
              </a:xfrm>
              <a:custGeom>
                <a:avLst/>
                <a:gdLst>
                  <a:gd name="T0" fmla="*/ 22 w 22"/>
                  <a:gd name="T1" fmla="*/ 2 h 4"/>
                  <a:gd name="T2" fmla="*/ 20 w 22"/>
                  <a:gd name="T3" fmla="*/ 3 h 4"/>
                  <a:gd name="T4" fmla="*/ 1 w 22"/>
                  <a:gd name="T5" fmla="*/ 4 h 4"/>
                  <a:gd name="T6" fmla="*/ 0 w 22"/>
                  <a:gd name="T7" fmla="*/ 2 h 4"/>
                  <a:gd name="T8" fmla="*/ 0 w 22"/>
                  <a:gd name="T9" fmla="*/ 2 h 4"/>
                  <a:gd name="T10" fmla="*/ 1 w 22"/>
                  <a:gd name="T11" fmla="*/ 1 h 4"/>
                  <a:gd name="T12" fmla="*/ 20 w 22"/>
                  <a:gd name="T13" fmla="*/ 0 h 4"/>
                  <a:gd name="T14" fmla="*/ 22 w 22"/>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
                    <a:moveTo>
                      <a:pt x="22" y="2"/>
                    </a:moveTo>
                    <a:cubicBezTo>
                      <a:pt x="22" y="3"/>
                      <a:pt x="21" y="3"/>
                      <a:pt x="20" y="3"/>
                    </a:cubicBezTo>
                    <a:cubicBezTo>
                      <a:pt x="1" y="4"/>
                      <a:pt x="1" y="4"/>
                      <a:pt x="1" y="4"/>
                    </a:cubicBezTo>
                    <a:cubicBezTo>
                      <a:pt x="0" y="4"/>
                      <a:pt x="0" y="3"/>
                      <a:pt x="0" y="2"/>
                    </a:cubicBezTo>
                    <a:cubicBezTo>
                      <a:pt x="0" y="2"/>
                      <a:pt x="0" y="2"/>
                      <a:pt x="0" y="2"/>
                    </a:cubicBezTo>
                    <a:cubicBezTo>
                      <a:pt x="0" y="2"/>
                      <a:pt x="0" y="1"/>
                      <a:pt x="1" y="1"/>
                    </a:cubicBezTo>
                    <a:cubicBezTo>
                      <a:pt x="20" y="0"/>
                      <a:pt x="20" y="0"/>
                      <a:pt x="20" y="0"/>
                    </a:cubicBezTo>
                    <a:cubicBezTo>
                      <a:pt x="21" y="0"/>
                      <a:pt x="22" y="1"/>
                      <a:pt x="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9"/>
              <p:cNvSpPr>
                <a:spLocks noEditPoints="1"/>
              </p:cNvSpPr>
              <p:nvPr/>
            </p:nvSpPr>
            <p:spPr bwMode="auto">
              <a:xfrm>
                <a:off x="3954" y="1907"/>
                <a:ext cx="90" cy="93"/>
              </a:xfrm>
              <a:custGeom>
                <a:avLst/>
                <a:gdLst>
                  <a:gd name="T0" fmla="*/ 38 w 38"/>
                  <a:gd name="T1" fmla="*/ 22 h 39"/>
                  <a:gd name="T2" fmla="*/ 38 w 38"/>
                  <a:gd name="T3" fmla="*/ 7 h 39"/>
                  <a:gd name="T4" fmla="*/ 31 w 38"/>
                  <a:gd name="T5" fmla="*/ 0 h 39"/>
                  <a:gd name="T6" fmla="*/ 7 w 38"/>
                  <a:gd name="T7" fmla="*/ 0 h 39"/>
                  <a:gd name="T8" fmla="*/ 0 w 38"/>
                  <a:gd name="T9" fmla="*/ 7 h 39"/>
                  <a:gd name="T10" fmla="*/ 1 w 38"/>
                  <a:gd name="T11" fmla="*/ 23 h 39"/>
                  <a:gd name="T12" fmla="*/ 8 w 38"/>
                  <a:gd name="T13" fmla="*/ 30 h 39"/>
                  <a:gd name="T14" fmla="*/ 17 w 38"/>
                  <a:gd name="T15" fmla="*/ 29 h 39"/>
                  <a:gd name="T16" fmla="*/ 17 w 38"/>
                  <a:gd name="T17" fmla="*/ 34 h 39"/>
                  <a:gd name="T18" fmla="*/ 6 w 38"/>
                  <a:gd name="T19" fmla="*/ 34 h 39"/>
                  <a:gd name="T20" fmla="*/ 4 w 38"/>
                  <a:gd name="T21" fmla="*/ 37 h 39"/>
                  <a:gd name="T22" fmla="*/ 6 w 38"/>
                  <a:gd name="T23" fmla="*/ 39 h 39"/>
                  <a:gd name="T24" fmla="*/ 33 w 38"/>
                  <a:gd name="T25" fmla="*/ 38 h 39"/>
                  <a:gd name="T26" fmla="*/ 36 w 38"/>
                  <a:gd name="T27" fmla="*/ 36 h 39"/>
                  <a:gd name="T28" fmla="*/ 33 w 38"/>
                  <a:gd name="T29" fmla="*/ 34 h 39"/>
                  <a:gd name="T30" fmla="*/ 23 w 38"/>
                  <a:gd name="T31" fmla="*/ 34 h 39"/>
                  <a:gd name="T32" fmla="*/ 22 w 38"/>
                  <a:gd name="T33" fmla="*/ 29 h 39"/>
                  <a:gd name="T34" fmla="*/ 31 w 38"/>
                  <a:gd name="T35" fmla="*/ 29 h 39"/>
                  <a:gd name="T36" fmla="*/ 38 w 38"/>
                  <a:gd name="T37" fmla="*/ 22 h 39"/>
                  <a:gd name="T38" fmla="*/ 8 w 38"/>
                  <a:gd name="T39" fmla="*/ 27 h 39"/>
                  <a:gd name="T40" fmla="*/ 3 w 38"/>
                  <a:gd name="T41" fmla="*/ 23 h 39"/>
                  <a:gd name="T42" fmla="*/ 3 w 38"/>
                  <a:gd name="T43" fmla="*/ 7 h 39"/>
                  <a:gd name="T44" fmla="*/ 7 w 38"/>
                  <a:gd name="T45" fmla="*/ 3 h 39"/>
                  <a:gd name="T46" fmla="*/ 31 w 38"/>
                  <a:gd name="T47" fmla="*/ 2 h 39"/>
                  <a:gd name="T48" fmla="*/ 35 w 38"/>
                  <a:gd name="T49" fmla="*/ 7 h 39"/>
                  <a:gd name="T50" fmla="*/ 36 w 38"/>
                  <a:gd name="T51" fmla="*/ 22 h 39"/>
                  <a:gd name="T52" fmla="*/ 31 w 38"/>
                  <a:gd name="T53" fmla="*/ 26 h 39"/>
                  <a:gd name="T54" fmla="*/ 8 w 38"/>
                  <a:gd name="T55"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9">
                    <a:moveTo>
                      <a:pt x="38" y="22"/>
                    </a:moveTo>
                    <a:cubicBezTo>
                      <a:pt x="38" y="7"/>
                      <a:pt x="38" y="7"/>
                      <a:pt x="38" y="7"/>
                    </a:cubicBezTo>
                    <a:cubicBezTo>
                      <a:pt x="38" y="3"/>
                      <a:pt x="35" y="0"/>
                      <a:pt x="31" y="0"/>
                    </a:cubicBezTo>
                    <a:cubicBezTo>
                      <a:pt x="7" y="0"/>
                      <a:pt x="7" y="0"/>
                      <a:pt x="7" y="0"/>
                    </a:cubicBezTo>
                    <a:cubicBezTo>
                      <a:pt x="3" y="0"/>
                      <a:pt x="0" y="4"/>
                      <a:pt x="0" y="7"/>
                    </a:cubicBezTo>
                    <a:cubicBezTo>
                      <a:pt x="1" y="23"/>
                      <a:pt x="1" y="23"/>
                      <a:pt x="1" y="23"/>
                    </a:cubicBezTo>
                    <a:cubicBezTo>
                      <a:pt x="1" y="27"/>
                      <a:pt x="4" y="30"/>
                      <a:pt x="8" y="30"/>
                    </a:cubicBezTo>
                    <a:cubicBezTo>
                      <a:pt x="17" y="29"/>
                      <a:pt x="17" y="29"/>
                      <a:pt x="17" y="29"/>
                    </a:cubicBezTo>
                    <a:cubicBezTo>
                      <a:pt x="17" y="34"/>
                      <a:pt x="17" y="34"/>
                      <a:pt x="17" y="34"/>
                    </a:cubicBezTo>
                    <a:cubicBezTo>
                      <a:pt x="6" y="34"/>
                      <a:pt x="6" y="34"/>
                      <a:pt x="6" y="34"/>
                    </a:cubicBezTo>
                    <a:cubicBezTo>
                      <a:pt x="5" y="35"/>
                      <a:pt x="4" y="35"/>
                      <a:pt x="4" y="37"/>
                    </a:cubicBezTo>
                    <a:cubicBezTo>
                      <a:pt x="4" y="38"/>
                      <a:pt x="5" y="39"/>
                      <a:pt x="6" y="39"/>
                    </a:cubicBezTo>
                    <a:cubicBezTo>
                      <a:pt x="33" y="38"/>
                      <a:pt x="33" y="38"/>
                      <a:pt x="33" y="38"/>
                    </a:cubicBezTo>
                    <a:cubicBezTo>
                      <a:pt x="35" y="38"/>
                      <a:pt x="36" y="37"/>
                      <a:pt x="36" y="36"/>
                    </a:cubicBezTo>
                    <a:cubicBezTo>
                      <a:pt x="36" y="35"/>
                      <a:pt x="35" y="34"/>
                      <a:pt x="33" y="34"/>
                    </a:cubicBezTo>
                    <a:cubicBezTo>
                      <a:pt x="23" y="34"/>
                      <a:pt x="23" y="34"/>
                      <a:pt x="23" y="34"/>
                    </a:cubicBezTo>
                    <a:cubicBezTo>
                      <a:pt x="22" y="29"/>
                      <a:pt x="22" y="29"/>
                      <a:pt x="22" y="29"/>
                    </a:cubicBezTo>
                    <a:cubicBezTo>
                      <a:pt x="31" y="29"/>
                      <a:pt x="31" y="29"/>
                      <a:pt x="31" y="29"/>
                    </a:cubicBezTo>
                    <a:cubicBezTo>
                      <a:pt x="35" y="29"/>
                      <a:pt x="38" y="26"/>
                      <a:pt x="38" y="22"/>
                    </a:cubicBezTo>
                    <a:close/>
                    <a:moveTo>
                      <a:pt x="8" y="27"/>
                    </a:moveTo>
                    <a:cubicBezTo>
                      <a:pt x="5" y="27"/>
                      <a:pt x="3" y="25"/>
                      <a:pt x="3" y="23"/>
                    </a:cubicBezTo>
                    <a:cubicBezTo>
                      <a:pt x="3" y="7"/>
                      <a:pt x="3" y="7"/>
                      <a:pt x="3" y="7"/>
                    </a:cubicBezTo>
                    <a:cubicBezTo>
                      <a:pt x="3" y="5"/>
                      <a:pt x="5" y="3"/>
                      <a:pt x="7" y="3"/>
                    </a:cubicBezTo>
                    <a:cubicBezTo>
                      <a:pt x="31" y="2"/>
                      <a:pt x="31" y="2"/>
                      <a:pt x="31" y="2"/>
                    </a:cubicBezTo>
                    <a:cubicBezTo>
                      <a:pt x="33" y="2"/>
                      <a:pt x="35" y="4"/>
                      <a:pt x="35" y="7"/>
                    </a:cubicBezTo>
                    <a:cubicBezTo>
                      <a:pt x="36" y="22"/>
                      <a:pt x="36" y="22"/>
                      <a:pt x="36" y="22"/>
                    </a:cubicBezTo>
                    <a:cubicBezTo>
                      <a:pt x="36" y="24"/>
                      <a:pt x="34" y="26"/>
                      <a:pt x="31" y="26"/>
                    </a:cubicBezTo>
                    <a:lnTo>
                      <a:pt x="8"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70"/>
              <p:cNvSpPr/>
              <p:nvPr/>
            </p:nvSpPr>
            <p:spPr bwMode="auto">
              <a:xfrm>
                <a:off x="3968" y="1924"/>
                <a:ext cx="62" cy="7"/>
              </a:xfrm>
              <a:custGeom>
                <a:avLst/>
                <a:gdLst>
                  <a:gd name="T0" fmla="*/ 26 w 26"/>
                  <a:gd name="T1" fmla="*/ 1 h 3"/>
                  <a:gd name="T2" fmla="*/ 24 w 26"/>
                  <a:gd name="T3" fmla="*/ 2 h 3"/>
                  <a:gd name="T4" fmla="*/ 1 w 26"/>
                  <a:gd name="T5" fmla="*/ 3 h 3"/>
                  <a:gd name="T6" fmla="*/ 0 w 26"/>
                  <a:gd name="T7" fmla="*/ 2 h 3"/>
                  <a:gd name="T8" fmla="*/ 0 w 26"/>
                  <a:gd name="T9" fmla="*/ 2 h 3"/>
                  <a:gd name="T10" fmla="*/ 1 w 26"/>
                  <a:gd name="T11" fmla="*/ 0 h 3"/>
                  <a:gd name="T12" fmla="*/ 24 w 26"/>
                  <a:gd name="T13" fmla="*/ 0 h 3"/>
                  <a:gd name="T14" fmla="*/ 26 w 26"/>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
                    <a:moveTo>
                      <a:pt x="26" y="1"/>
                    </a:moveTo>
                    <a:cubicBezTo>
                      <a:pt x="26" y="2"/>
                      <a:pt x="25" y="2"/>
                      <a:pt x="24" y="2"/>
                    </a:cubicBezTo>
                    <a:cubicBezTo>
                      <a:pt x="1" y="3"/>
                      <a:pt x="1" y="3"/>
                      <a:pt x="1" y="3"/>
                    </a:cubicBezTo>
                    <a:cubicBezTo>
                      <a:pt x="1" y="3"/>
                      <a:pt x="0" y="2"/>
                      <a:pt x="0" y="2"/>
                    </a:cubicBezTo>
                    <a:cubicBezTo>
                      <a:pt x="0" y="2"/>
                      <a:pt x="0" y="2"/>
                      <a:pt x="0" y="2"/>
                    </a:cubicBezTo>
                    <a:cubicBezTo>
                      <a:pt x="0" y="1"/>
                      <a:pt x="1" y="0"/>
                      <a:pt x="1" y="0"/>
                    </a:cubicBezTo>
                    <a:cubicBezTo>
                      <a:pt x="24" y="0"/>
                      <a:pt x="24" y="0"/>
                      <a:pt x="24" y="0"/>
                    </a:cubicBezTo>
                    <a:cubicBezTo>
                      <a:pt x="25" y="0"/>
                      <a:pt x="25" y="0"/>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71"/>
              <p:cNvSpPr/>
              <p:nvPr/>
            </p:nvSpPr>
            <p:spPr bwMode="auto">
              <a:xfrm>
                <a:off x="3968" y="1933"/>
                <a:ext cx="62" cy="7"/>
              </a:xfrm>
              <a:custGeom>
                <a:avLst/>
                <a:gdLst>
                  <a:gd name="T0" fmla="*/ 26 w 26"/>
                  <a:gd name="T1" fmla="*/ 1 h 3"/>
                  <a:gd name="T2" fmla="*/ 24 w 26"/>
                  <a:gd name="T3" fmla="*/ 3 h 3"/>
                  <a:gd name="T4" fmla="*/ 2 w 26"/>
                  <a:gd name="T5" fmla="*/ 3 h 3"/>
                  <a:gd name="T6" fmla="*/ 0 w 26"/>
                  <a:gd name="T7" fmla="*/ 2 h 3"/>
                  <a:gd name="T8" fmla="*/ 0 w 26"/>
                  <a:gd name="T9" fmla="*/ 2 h 3"/>
                  <a:gd name="T10" fmla="*/ 1 w 26"/>
                  <a:gd name="T11" fmla="*/ 1 h 3"/>
                  <a:gd name="T12" fmla="*/ 24 w 26"/>
                  <a:gd name="T13" fmla="*/ 0 h 3"/>
                  <a:gd name="T14" fmla="*/ 26 w 26"/>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
                    <a:moveTo>
                      <a:pt x="26" y="1"/>
                    </a:moveTo>
                    <a:cubicBezTo>
                      <a:pt x="26" y="2"/>
                      <a:pt x="25" y="2"/>
                      <a:pt x="24" y="3"/>
                    </a:cubicBezTo>
                    <a:cubicBezTo>
                      <a:pt x="2" y="3"/>
                      <a:pt x="2" y="3"/>
                      <a:pt x="2" y="3"/>
                    </a:cubicBezTo>
                    <a:cubicBezTo>
                      <a:pt x="1" y="3"/>
                      <a:pt x="0" y="3"/>
                      <a:pt x="0" y="2"/>
                    </a:cubicBezTo>
                    <a:cubicBezTo>
                      <a:pt x="0" y="2"/>
                      <a:pt x="0" y="2"/>
                      <a:pt x="0" y="2"/>
                    </a:cubicBezTo>
                    <a:cubicBezTo>
                      <a:pt x="0" y="1"/>
                      <a:pt x="1" y="1"/>
                      <a:pt x="1" y="1"/>
                    </a:cubicBezTo>
                    <a:cubicBezTo>
                      <a:pt x="24" y="0"/>
                      <a:pt x="24" y="0"/>
                      <a:pt x="24" y="0"/>
                    </a:cubicBezTo>
                    <a:cubicBezTo>
                      <a:pt x="25" y="0"/>
                      <a:pt x="26" y="1"/>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72"/>
              <p:cNvSpPr/>
              <p:nvPr/>
            </p:nvSpPr>
            <p:spPr bwMode="auto">
              <a:xfrm>
                <a:off x="3968" y="1943"/>
                <a:ext cx="62" cy="7"/>
              </a:xfrm>
              <a:custGeom>
                <a:avLst/>
                <a:gdLst>
                  <a:gd name="T0" fmla="*/ 26 w 26"/>
                  <a:gd name="T1" fmla="*/ 2 h 3"/>
                  <a:gd name="T2" fmla="*/ 25 w 26"/>
                  <a:gd name="T3" fmla="*/ 3 h 3"/>
                  <a:gd name="T4" fmla="*/ 2 w 26"/>
                  <a:gd name="T5" fmla="*/ 3 h 3"/>
                  <a:gd name="T6" fmla="*/ 0 w 26"/>
                  <a:gd name="T7" fmla="*/ 2 h 3"/>
                  <a:gd name="T8" fmla="*/ 0 w 26"/>
                  <a:gd name="T9" fmla="*/ 2 h 3"/>
                  <a:gd name="T10" fmla="*/ 2 w 26"/>
                  <a:gd name="T11" fmla="*/ 1 h 3"/>
                  <a:gd name="T12" fmla="*/ 24 w 26"/>
                  <a:gd name="T13" fmla="*/ 0 h 3"/>
                  <a:gd name="T14" fmla="*/ 26 w 26"/>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
                    <a:moveTo>
                      <a:pt x="26" y="2"/>
                    </a:moveTo>
                    <a:cubicBezTo>
                      <a:pt x="26" y="2"/>
                      <a:pt x="25" y="3"/>
                      <a:pt x="25" y="3"/>
                    </a:cubicBezTo>
                    <a:cubicBezTo>
                      <a:pt x="2" y="3"/>
                      <a:pt x="2" y="3"/>
                      <a:pt x="2" y="3"/>
                    </a:cubicBezTo>
                    <a:cubicBezTo>
                      <a:pt x="1" y="3"/>
                      <a:pt x="0" y="3"/>
                      <a:pt x="0" y="2"/>
                    </a:cubicBezTo>
                    <a:cubicBezTo>
                      <a:pt x="0" y="2"/>
                      <a:pt x="0" y="2"/>
                      <a:pt x="0" y="2"/>
                    </a:cubicBezTo>
                    <a:cubicBezTo>
                      <a:pt x="0" y="1"/>
                      <a:pt x="1" y="1"/>
                      <a:pt x="2" y="1"/>
                    </a:cubicBezTo>
                    <a:cubicBezTo>
                      <a:pt x="24" y="0"/>
                      <a:pt x="24" y="0"/>
                      <a:pt x="24" y="0"/>
                    </a:cubicBezTo>
                    <a:cubicBezTo>
                      <a:pt x="25" y="0"/>
                      <a:pt x="26" y="1"/>
                      <a:pt x="2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73"/>
              <p:cNvSpPr/>
              <p:nvPr/>
            </p:nvSpPr>
            <p:spPr bwMode="auto">
              <a:xfrm>
                <a:off x="3985" y="1955"/>
                <a:ext cx="45" cy="4"/>
              </a:xfrm>
              <a:custGeom>
                <a:avLst/>
                <a:gdLst>
                  <a:gd name="T0" fmla="*/ 19 w 19"/>
                  <a:gd name="T1" fmla="*/ 1 h 2"/>
                  <a:gd name="T2" fmla="*/ 18 w 19"/>
                  <a:gd name="T3" fmla="*/ 2 h 2"/>
                  <a:gd name="T4" fmla="*/ 2 w 19"/>
                  <a:gd name="T5" fmla="*/ 2 h 2"/>
                  <a:gd name="T6" fmla="*/ 0 w 19"/>
                  <a:gd name="T7" fmla="*/ 1 h 2"/>
                  <a:gd name="T8" fmla="*/ 0 w 19"/>
                  <a:gd name="T9" fmla="*/ 1 h 2"/>
                  <a:gd name="T10" fmla="*/ 2 w 19"/>
                  <a:gd name="T11" fmla="*/ 0 h 2"/>
                  <a:gd name="T12" fmla="*/ 18 w 19"/>
                  <a:gd name="T13" fmla="*/ 0 h 2"/>
                  <a:gd name="T14" fmla="*/ 19 w 19"/>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
                    <a:moveTo>
                      <a:pt x="19" y="1"/>
                    </a:moveTo>
                    <a:cubicBezTo>
                      <a:pt x="19" y="1"/>
                      <a:pt x="18" y="2"/>
                      <a:pt x="18" y="2"/>
                    </a:cubicBezTo>
                    <a:cubicBezTo>
                      <a:pt x="2" y="2"/>
                      <a:pt x="2" y="2"/>
                      <a:pt x="2" y="2"/>
                    </a:cubicBezTo>
                    <a:cubicBezTo>
                      <a:pt x="1" y="2"/>
                      <a:pt x="0" y="2"/>
                      <a:pt x="0" y="1"/>
                    </a:cubicBezTo>
                    <a:cubicBezTo>
                      <a:pt x="0" y="1"/>
                      <a:pt x="0" y="1"/>
                      <a:pt x="0" y="1"/>
                    </a:cubicBezTo>
                    <a:cubicBezTo>
                      <a:pt x="0" y="1"/>
                      <a:pt x="1" y="0"/>
                      <a:pt x="2" y="0"/>
                    </a:cubicBezTo>
                    <a:cubicBezTo>
                      <a:pt x="18" y="0"/>
                      <a:pt x="18" y="0"/>
                      <a:pt x="18" y="0"/>
                    </a:cubicBezTo>
                    <a:cubicBezTo>
                      <a:pt x="18" y="0"/>
                      <a:pt x="19" y="0"/>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74"/>
              <p:cNvSpPr>
                <a:spLocks noEditPoints="1"/>
              </p:cNvSpPr>
              <p:nvPr/>
            </p:nvSpPr>
            <p:spPr bwMode="auto">
              <a:xfrm>
                <a:off x="3733" y="2679"/>
                <a:ext cx="79" cy="80"/>
              </a:xfrm>
              <a:custGeom>
                <a:avLst/>
                <a:gdLst>
                  <a:gd name="T0" fmla="*/ 33 w 33"/>
                  <a:gd name="T1" fmla="*/ 20 h 34"/>
                  <a:gd name="T2" fmla="*/ 32 w 33"/>
                  <a:gd name="T3" fmla="*/ 6 h 34"/>
                  <a:gd name="T4" fmla="*/ 26 w 33"/>
                  <a:gd name="T5" fmla="*/ 0 h 34"/>
                  <a:gd name="T6" fmla="*/ 5 w 33"/>
                  <a:gd name="T7" fmla="*/ 1 h 34"/>
                  <a:gd name="T8" fmla="*/ 0 w 33"/>
                  <a:gd name="T9" fmla="*/ 7 h 34"/>
                  <a:gd name="T10" fmla="*/ 0 w 33"/>
                  <a:gd name="T11" fmla="*/ 20 h 34"/>
                  <a:gd name="T12" fmla="*/ 6 w 33"/>
                  <a:gd name="T13" fmla="*/ 26 h 34"/>
                  <a:gd name="T14" fmla="*/ 14 w 33"/>
                  <a:gd name="T15" fmla="*/ 26 h 34"/>
                  <a:gd name="T16" fmla="*/ 14 w 33"/>
                  <a:gd name="T17" fmla="*/ 30 h 34"/>
                  <a:gd name="T18" fmla="*/ 5 w 33"/>
                  <a:gd name="T19" fmla="*/ 31 h 34"/>
                  <a:gd name="T20" fmla="*/ 3 w 33"/>
                  <a:gd name="T21" fmla="*/ 33 h 34"/>
                  <a:gd name="T22" fmla="*/ 5 w 33"/>
                  <a:gd name="T23" fmla="*/ 34 h 34"/>
                  <a:gd name="T24" fmla="*/ 29 w 33"/>
                  <a:gd name="T25" fmla="*/ 34 h 34"/>
                  <a:gd name="T26" fmla="*/ 30 w 33"/>
                  <a:gd name="T27" fmla="*/ 32 h 34"/>
                  <a:gd name="T28" fmla="*/ 29 w 33"/>
                  <a:gd name="T29" fmla="*/ 30 h 34"/>
                  <a:gd name="T30" fmla="*/ 19 w 33"/>
                  <a:gd name="T31" fmla="*/ 30 h 34"/>
                  <a:gd name="T32" fmla="*/ 19 w 33"/>
                  <a:gd name="T33" fmla="*/ 26 h 34"/>
                  <a:gd name="T34" fmla="*/ 27 w 33"/>
                  <a:gd name="T35" fmla="*/ 26 h 34"/>
                  <a:gd name="T36" fmla="*/ 33 w 33"/>
                  <a:gd name="T37" fmla="*/ 20 h 34"/>
                  <a:gd name="T38" fmla="*/ 6 w 33"/>
                  <a:gd name="T39" fmla="*/ 24 h 34"/>
                  <a:gd name="T40" fmla="*/ 2 w 33"/>
                  <a:gd name="T41" fmla="*/ 20 h 34"/>
                  <a:gd name="T42" fmla="*/ 2 w 33"/>
                  <a:gd name="T43" fmla="*/ 7 h 34"/>
                  <a:gd name="T44" fmla="*/ 6 w 33"/>
                  <a:gd name="T45" fmla="*/ 3 h 34"/>
                  <a:gd name="T46" fmla="*/ 26 w 33"/>
                  <a:gd name="T47" fmla="*/ 3 h 34"/>
                  <a:gd name="T48" fmla="*/ 30 w 33"/>
                  <a:gd name="T49" fmla="*/ 6 h 34"/>
                  <a:gd name="T50" fmla="*/ 30 w 33"/>
                  <a:gd name="T51" fmla="*/ 20 h 34"/>
                  <a:gd name="T52" fmla="*/ 27 w 33"/>
                  <a:gd name="T53" fmla="*/ 23 h 34"/>
                  <a:gd name="T54" fmla="*/ 6 w 33"/>
                  <a:gd name="T55"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34">
                    <a:moveTo>
                      <a:pt x="33" y="20"/>
                    </a:moveTo>
                    <a:cubicBezTo>
                      <a:pt x="32" y="6"/>
                      <a:pt x="32" y="6"/>
                      <a:pt x="32" y="6"/>
                    </a:cubicBezTo>
                    <a:cubicBezTo>
                      <a:pt x="32" y="3"/>
                      <a:pt x="30" y="0"/>
                      <a:pt x="26" y="0"/>
                    </a:cubicBezTo>
                    <a:cubicBezTo>
                      <a:pt x="5" y="1"/>
                      <a:pt x="5" y="1"/>
                      <a:pt x="5" y="1"/>
                    </a:cubicBezTo>
                    <a:cubicBezTo>
                      <a:pt x="2" y="1"/>
                      <a:pt x="0" y="4"/>
                      <a:pt x="0" y="7"/>
                    </a:cubicBezTo>
                    <a:cubicBezTo>
                      <a:pt x="0" y="20"/>
                      <a:pt x="0" y="20"/>
                      <a:pt x="0" y="20"/>
                    </a:cubicBezTo>
                    <a:cubicBezTo>
                      <a:pt x="0" y="24"/>
                      <a:pt x="3" y="26"/>
                      <a:pt x="6" y="26"/>
                    </a:cubicBezTo>
                    <a:cubicBezTo>
                      <a:pt x="14" y="26"/>
                      <a:pt x="14" y="26"/>
                      <a:pt x="14" y="26"/>
                    </a:cubicBezTo>
                    <a:cubicBezTo>
                      <a:pt x="14" y="30"/>
                      <a:pt x="14" y="30"/>
                      <a:pt x="14" y="30"/>
                    </a:cubicBezTo>
                    <a:cubicBezTo>
                      <a:pt x="5" y="31"/>
                      <a:pt x="5" y="31"/>
                      <a:pt x="5" y="31"/>
                    </a:cubicBezTo>
                    <a:cubicBezTo>
                      <a:pt x="4" y="31"/>
                      <a:pt x="3" y="31"/>
                      <a:pt x="3" y="33"/>
                    </a:cubicBezTo>
                    <a:cubicBezTo>
                      <a:pt x="3" y="34"/>
                      <a:pt x="4" y="34"/>
                      <a:pt x="5" y="34"/>
                    </a:cubicBezTo>
                    <a:cubicBezTo>
                      <a:pt x="29" y="34"/>
                      <a:pt x="29" y="34"/>
                      <a:pt x="29" y="34"/>
                    </a:cubicBezTo>
                    <a:cubicBezTo>
                      <a:pt x="30" y="34"/>
                      <a:pt x="30" y="33"/>
                      <a:pt x="30" y="32"/>
                    </a:cubicBezTo>
                    <a:cubicBezTo>
                      <a:pt x="30" y="31"/>
                      <a:pt x="30" y="30"/>
                      <a:pt x="29" y="30"/>
                    </a:cubicBezTo>
                    <a:cubicBezTo>
                      <a:pt x="19" y="30"/>
                      <a:pt x="19" y="30"/>
                      <a:pt x="19" y="30"/>
                    </a:cubicBezTo>
                    <a:cubicBezTo>
                      <a:pt x="19" y="26"/>
                      <a:pt x="19" y="26"/>
                      <a:pt x="19" y="26"/>
                    </a:cubicBezTo>
                    <a:cubicBezTo>
                      <a:pt x="27" y="26"/>
                      <a:pt x="27" y="26"/>
                      <a:pt x="27" y="26"/>
                    </a:cubicBezTo>
                    <a:cubicBezTo>
                      <a:pt x="30" y="26"/>
                      <a:pt x="33" y="23"/>
                      <a:pt x="33" y="20"/>
                    </a:cubicBezTo>
                    <a:close/>
                    <a:moveTo>
                      <a:pt x="6" y="24"/>
                    </a:moveTo>
                    <a:cubicBezTo>
                      <a:pt x="4" y="24"/>
                      <a:pt x="2" y="22"/>
                      <a:pt x="2" y="20"/>
                    </a:cubicBezTo>
                    <a:cubicBezTo>
                      <a:pt x="2" y="7"/>
                      <a:pt x="2" y="7"/>
                      <a:pt x="2" y="7"/>
                    </a:cubicBezTo>
                    <a:cubicBezTo>
                      <a:pt x="2" y="5"/>
                      <a:pt x="3" y="3"/>
                      <a:pt x="6" y="3"/>
                    </a:cubicBezTo>
                    <a:cubicBezTo>
                      <a:pt x="26" y="3"/>
                      <a:pt x="26" y="3"/>
                      <a:pt x="26" y="3"/>
                    </a:cubicBezTo>
                    <a:cubicBezTo>
                      <a:pt x="28" y="3"/>
                      <a:pt x="30" y="4"/>
                      <a:pt x="30" y="6"/>
                    </a:cubicBezTo>
                    <a:cubicBezTo>
                      <a:pt x="30" y="20"/>
                      <a:pt x="30" y="20"/>
                      <a:pt x="30" y="20"/>
                    </a:cubicBezTo>
                    <a:cubicBezTo>
                      <a:pt x="31" y="22"/>
                      <a:pt x="29" y="23"/>
                      <a:pt x="27" y="23"/>
                    </a:cubicBezTo>
                    <a:lnTo>
                      <a:pt x="6"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75"/>
              <p:cNvSpPr/>
              <p:nvPr/>
            </p:nvSpPr>
            <p:spPr bwMode="auto">
              <a:xfrm>
                <a:off x="3745" y="2693"/>
                <a:ext cx="52" cy="7"/>
              </a:xfrm>
              <a:custGeom>
                <a:avLst/>
                <a:gdLst>
                  <a:gd name="T0" fmla="*/ 22 w 22"/>
                  <a:gd name="T1" fmla="*/ 1 h 3"/>
                  <a:gd name="T2" fmla="*/ 21 w 22"/>
                  <a:gd name="T3" fmla="*/ 3 h 3"/>
                  <a:gd name="T4" fmla="*/ 1 w 22"/>
                  <a:gd name="T5" fmla="*/ 3 h 3"/>
                  <a:gd name="T6" fmla="*/ 0 w 22"/>
                  <a:gd name="T7" fmla="*/ 2 h 3"/>
                  <a:gd name="T8" fmla="*/ 0 w 22"/>
                  <a:gd name="T9" fmla="*/ 2 h 3"/>
                  <a:gd name="T10" fmla="*/ 1 w 22"/>
                  <a:gd name="T11" fmla="*/ 1 h 3"/>
                  <a:gd name="T12" fmla="*/ 21 w 22"/>
                  <a:gd name="T13" fmla="*/ 0 h 3"/>
                  <a:gd name="T14" fmla="*/ 22 w 2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
                    <a:moveTo>
                      <a:pt x="22" y="1"/>
                    </a:moveTo>
                    <a:cubicBezTo>
                      <a:pt x="22" y="2"/>
                      <a:pt x="21" y="3"/>
                      <a:pt x="21" y="3"/>
                    </a:cubicBezTo>
                    <a:cubicBezTo>
                      <a:pt x="1" y="3"/>
                      <a:pt x="1" y="3"/>
                      <a:pt x="1" y="3"/>
                    </a:cubicBezTo>
                    <a:cubicBezTo>
                      <a:pt x="0" y="3"/>
                      <a:pt x="0" y="3"/>
                      <a:pt x="0" y="2"/>
                    </a:cubicBezTo>
                    <a:cubicBezTo>
                      <a:pt x="0" y="2"/>
                      <a:pt x="0" y="2"/>
                      <a:pt x="0" y="2"/>
                    </a:cubicBezTo>
                    <a:cubicBezTo>
                      <a:pt x="0" y="1"/>
                      <a:pt x="0" y="1"/>
                      <a:pt x="1" y="1"/>
                    </a:cubicBezTo>
                    <a:cubicBezTo>
                      <a:pt x="21" y="0"/>
                      <a:pt x="21" y="0"/>
                      <a:pt x="21" y="0"/>
                    </a:cubicBezTo>
                    <a:cubicBezTo>
                      <a:pt x="21" y="0"/>
                      <a:pt x="22" y="1"/>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76"/>
              <p:cNvSpPr/>
              <p:nvPr/>
            </p:nvSpPr>
            <p:spPr bwMode="auto">
              <a:xfrm>
                <a:off x="3745" y="2702"/>
                <a:ext cx="52" cy="7"/>
              </a:xfrm>
              <a:custGeom>
                <a:avLst/>
                <a:gdLst>
                  <a:gd name="T0" fmla="*/ 22 w 22"/>
                  <a:gd name="T1" fmla="*/ 1 h 3"/>
                  <a:gd name="T2" fmla="*/ 21 w 22"/>
                  <a:gd name="T3" fmla="*/ 2 h 3"/>
                  <a:gd name="T4" fmla="*/ 1 w 22"/>
                  <a:gd name="T5" fmla="*/ 3 h 3"/>
                  <a:gd name="T6" fmla="*/ 0 w 22"/>
                  <a:gd name="T7" fmla="*/ 2 h 3"/>
                  <a:gd name="T8" fmla="*/ 0 w 22"/>
                  <a:gd name="T9" fmla="*/ 2 h 3"/>
                  <a:gd name="T10" fmla="*/ 1 w 22"/>
                  <a:gd name="T11" fmla="*/ 1 h 3"/>
                  <a:gd name="T12" fmla="*/ 21 w 22"/>
                  <a:gd name="T13" fmla="*/ 0 h 3"/>
                  <a:gd name="T14" fmla="*/ 22 w 2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
                    <a:moveTo>
                      <a:pt x="22" y="1"/>
                    </a:moveTo>
                    <a:cubicBezTo>
                      <a:pt x="22" y="2"/>
                      <a:pt x="22" y="2"/>
                      <a:pt x="21" y="2"/>
                    </a:cubicBezTo>
                    <a:cubicBezTo>
                      <a:pt x="1" y="3"/>
                      <a:pt x="1" y="3"/>
                      <a:pt x="1" y="3"/>
                    </a:cubicBezTo>
                    <a:cubicBezTo>
                      <a:pt x="0" y="3"/>
                      <a:pt x="0" y="2"/>
                      <a:pt x="0" y="2"/>
                    </a:cubicBezTo>
                    <a:cubicBezTo>
                      <a:pt x="0" y="2"/>
                      <a:pt x="0" y="2"/>
                      <a:pt x="0" y="2"/>
                    </a:cubicBezTo>
                    <a:cubicBezTo>
                      <a:pt x="0" y="1"/>
                      <a:pt x="0" y="1"/>
                      <a:pt x="1" y="1"/>
                    </a:cubicBezTo>
                    <a:cubicBezTo>
                      <a:pt x="21" y="0"/>
                      <a:pt x="21" y="0"/>
                      <a:pt x="21" y="0"/>
                    </a:cubicBezTo>
                    <a:cubicBezTo>
                      <a:pt x="22" y="0"/>
                      <a:pt x="22" y="1"/>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77"/>
              <p:cNvSpPr/>
              <p:nvPr/>
            </p:nvSpPr>
            <p:spPr bwMode="auto">
              <a:xfrm>
                <a:off x="3745" y="2712"/>
                <a:ext cx="52" cy="5"/>
              </a:xfrm>
              <a:custGeom>
                <a:avLst/>
                <a:gdLst>
                  <a:gd name="T0" fmla="*/ 22 w 22"/>
                  <a:gd name="T1" fmla="*/ 1 h 2"/>
                  <a:gd name="T2" fmla="*/ 21 w 22"/>
                  <a:gd name="T3" fmla="*/ 2 h 2"/>
                  <a:gd name="T4" fmla="*/ 1 w 22"/>
                  <a:gd name="T5" fmla="*/ 2 h 2"/>
                  <a:gd name="T6" fmla="*/ 0 w 22"/>
                  <a:gd name="T7" fmla="*/ 1 h 2"/>
                  <a:gd name="T8" fmla="*/ 0 w 22"/>
                  <a:gd name="T9" fmla="*/ 1 h 2"/>
                  <a:gd name="T10" fmla="*/ 1 w 22"/>
                  <a:gd name="T11" fmla="*/ 0 h 2"/>
                  <a:gd name="T12" fmla="*/ 21 w 22"/>
                  <a:gd name="T13" fmla="*/ 0 h 2"/>
                  <a:gd name="T14" fmla="*/ 22 w 2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
                    <a:moveTo>
                      <a:pt x="22" y="1"/>
                    </a:moveTo>
                    <a:cubicBezTo>
                      <a:pt x="22" y="2"/>
                      <a:pt x="22" y="2"/>
                      <a:pt x="21" y="2"/>
                    </a:cubicBezTo>
                    <a:cubicBezTo>
                      <a:pt x="1" y="2"/>
                      <a:pt x="1" y="2"/>
                      <a:pt x="1" y="2"/>
                    </a:cubicBezTo>
                    <a:cubicBezTo>
                      <a:pt x="0" y="2"/>
                      <a:pt x="0" y="2"/>
                      <a:pt x="0" y="1"/>
                    </a:cubicBezTo>
                    <a:cubicBezTo>
                      <a:pt x="0" y="1"/>
                      <a:pt x="0" y="1"/>
                      <a:pt x="0" y="1"/>
                    </a:cubicBezTo>
                    <a:cubicBezTo>
                      <a:pt x="0" y="1"/>
                      <a:pt x="0" y="0"/>
                      <a:pt x="1" y="0"/>
                    </a:cubicBezTo>
                    <a:cubicBezTo>
                      <a:pt x="21" y="0"/>
                      <a:pt x="21" y="0"/>
                      <a:pt x="21" y="0"/>
                    </a:cubicBezTo>
                    <a:cubicBezTo>
                      <a:pt x="22" y="0"/>
                      <a:pt x="22" y="0"/>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78"/>
              <p:cNvSpPr/>
              <p:nvPr/>
            </p:nvSpPr>
            <p:spPr bwMode="auto">
              <a:xfrm>
                <a:off x="3759" y="2721"/>
                <a:ext cx="38" cy="5"/>
              </a:xfrm>
              <a:custGeom>
                <a:avLst/>
                <a:gdLst>
                  <a:gd name="T0" fmla="*/ 16 w 16"/>
                  <a:gd name="T1" fmla="*/ 1 h 2"/>
                  <a:gd name="T2" fmla="*/ 15 w 16"/>
                  <a:gd name="T3" fmla="*/ 2 h 2"/>
                  <a:gd name="T4" fmla="*/ 1 w 16"/>
                  <a:gd name="T5" fmla="*/ 2 h 2"/>
                  <a:gd name="T6" fmla="*/ 0 w 16"/>
                  <a:gd name="T7" fmla="*/ 1 h 2"/>
                  <a:gd name="T8" fmla="*/ 0 w 16"/>
                  <a:gd name="T9" fmla="*/ 1 h 2"/>
                  <a:gd name="T10" fmla="*/ 1 w 16"/>
                  <a:gd name="T11" fmla="*/ 0 h 2"/>
                  <a:gd name="T12" fmla="*/ 15 w 16"/>
                  <a:gd name="T13" fmla="*/ 0 h 2"/>
                  <a:gd name="T14" fmla="*/ 16 w 16"/>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
                    <a:moveTo>
                      <a:pt x="16" y="1"/>
                    </a:moveTo>
                    <a:cubicBezTo>
                      <a:pt x="16" y="1"/>
                      <a:pt x="16" y="2"/>
                      <a:pt x="15" y="2"/>
                    </a:cubicBezTo>
                    <a:cubicBezTo>
                      <a:pt x="1" y="2"/>
                      <a:pt x="1" y="2"/>
                      <a:pt x="1" y="2"/>
                    </a:cubicBezTo>
                    <a:cubicBezTo>
                      <a:pt x="1" y="2"/>
                      <a:pt x="0" y="2"/>
                      <a:pt x="0" y="1"/>
                    </a:cubicBezTo>
                    <a:cubicBezTo>
                      <a:pt x="0" y="1"/>
                      <a:pt x="0" y="1"/>
                      <a:pt x="0" y="1"/>
                    </a:cubicBezTo>
                    <a:cubicBezTo>
                      <a:pt x="0" y="0"/>
                      <a:pt x="1" y="0"/>
                      <a:pt x="1" y="0"/>
                    </a:cubicBezTo>
                    <a:cubicBezTo>
                      <a:pt x="15" y="0"/>
                      <a:pt x="15" y="0"/>
                      <a:pt x="15" y="0"/>
                    </a:cubicBezTo>
                    <a:cubicBezTo>
                      <a:pt x="16" y="0"/>
                      <a:pt x="16" y="0"/>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79"/>
              <p:cNvSpPr>
                <a:spLocks noEditPoints="1"/>
              </p:cNvSpPr>
              <p:nvPr/>
            </p:nvSpPr>
            <p:spPr bwMode="auto">
              <a:xfrm>
                <a:off x="3660" y="2019"/>
                <a:ext cx="147" cy="109"/>
              </a:xfrm>
              <a:custGeom>
                <a:avLst/>
                <a:gdLst>
                  <a:gd name="T0" fmla="*/ 52 w 62"/>
                  <a:gd name="T1" fmla="*/ 0 h 46"/>
                  <a:gd name="T2" fmla="*/ 9 w 62"/>
                  <a:gd name="T3" fmla="*/ 1 h 46"/>
                  <a:gd name="T4" fmla="*/ 0 w 62"/>
                  <a:gd name="T5" fmla="*/ 11 h 46"/>
                  <a:gd name="T6" fmla="*/ 0 w 62"/>
                  <a:gd name="T7" fmla="*/ 37 h 46"/>
                  <a:gd name="T8" fmla="*/ 10 w 62"/>
                  <a:gd name="T9" fmla="*/ 46 h 46"/>
                  <a:gd name="T10" fmla="*/ 53 w 62"/>
                  <a:gd name="T11" fmla="*/ 45 h 46"/>
                  <a:gd name="T12" fmla="*/ 62 w 62"/>
                  <a:gd name="T13" fmla="*/ 35 h 46"/>
                  <a:gd name="T14" fmla="*/ 61 w 62"/>
                  <a:gd name="T15" fmla="*/ 9 h 46"/>
                  <a:gd name="T16" fmla="*/ 52 w 62"/>
                  <a:gd name="T17" fmla="*/ 0 h 46"/>
                  <a:gd name="T18" fmla="*/ 9 w 62"/>
                  <a:gd name="T19" fmla="*/ 5 h 46"/>
                  <a:gd name="T20" fmla="*/ 52 w 62"/>
                  <a:gd name="T21" fmla="*/ 4 h 46"/>
                  <a:gd name="T22" fmla="*/ 57 w 62"/>
                  <a:gd name="T23" fmla="*/ 9 h 46"/>
                  <a:gd name="T24" fmla="*/ 57 w 62"/>
                  <a:gd name="T25" fmla="*/ 12 h 46"/>
                  <a:gd name="T26" fmla="*/ 4 w 62"/>
                  <a:gd name="T27" fmla="*/ 13 h 46"/>
                  <a:gd name="T28" fmla="*/ 4 w 62"/>
                  <a:gd name="T29" fmla="*/ 11 h 46"/>
                  <a:gd name="T30" fmla="*/ 9 w 62"/>
                  <a:gd name="T31" fmla="*/ 5 h 46"/>
                  <a:gd name="T32" fmla="*/ 52 w 62"/>
                  <a:gd name="T33" fmla="*/ 41 h 46"/>
                  <a:gd name="T34" fmla="*/ 10 w 62"/>
                  <a:gd name="T35" fmla="*/ 42 h 46"/>
                  <a:gd name="T36" fmla="*/ 5 w 62"/>
                  <a:gd name="T37" fmla="*/ 37 h 46"/>
                  <a:gd name="T38" fmla="*/ 4 w 62"/>
                  <a:gd name="T39" fmla="*/ 23 h 46"/>
                  <a:gd name="T40" fmla="*/ 57 w 62"/>
                  <a:gd name="T41" fmla="*/ 22 h 46"/>
                  <a:gd name="T42" fmla="*/ 58 w 62"/>
                  <a:gd name="T43" fmla="*/ 36 h 46"/>
                  <a:gd name="T44" fmla="*/ 52 w 62"/>
                  <a:gd name="T45" fmla="*/ 4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46">
                    <a:moveTo>
                      <a:pt x="52" y="0"/>
                    </a:moveTo>
                    <a:cubicBezTo>
                      <a:pt x="9" y="1"/>
                      <a:pt x="9" y="1"/>
                      <a:pt x="9" y="1"/>
                    </a:cubicBezTo>
                    <a:cubicBezTo>
                      <a:pt x="4" y="1"/>
                      <a:pt x="0" y="5"/>
                      <a:pt x="0" y="11"/>
                    </a:cubicBezTo>
                    <a:cubicBezTo>
                      <a:pt x="0" y="37"/>
                      <a:pt x="0" y="37"/>
                      <a:pt x="0" y="37"/>
                    </a:cubicBezTo>
                    <a:cubicBezTo>
                      <a:pt x="1" y="42"/>
                      <a:pt x="5" y="46"/>
                      <a:pt x="10" y="46"/>
                    </a:cubicBezTo>
                    <a:cubicBezTo>
                      <a:pt x="53" y="45"/>
                      <a:pt x="53" y="45"/>
                      <a:pt x="53" y="45"/>
                    </a:cubicBezTo>
                    <a:cubicBezTo>
                      <a:pt x="58" y="45"/>
                      <a:pt x="62" y="41"/>
                      <a:pt x="62" y="35"/>
                    </a:cubicBezTo>
                    <a:cubicBezTo>
                      <a:pt x="61" y="9"/>
                      <a:pt x="61" y="9"/>
                      <a:pt x="61" y="9"/>
                    </a:cubicBezTo>
                    <a:cubicBezTo>
                      <a:pt x="61" y="4"/>
                      <a:pt x="57" y="0"/>
                      <a:pt x="52" y="0"/>
                    </a:cubicBezTo>
                    <a:close/>
                    <a:moveTo>
                      <a:pt x="9" y="5"/>
                    </a:moveTo>
                    <a:cubicBezTo>
                      <a:pt x="52" y="4"/>
                      <a:pt x="52" y="4"/>
                      <a:pt x="52" y="4"/>
                    </a:cubicBezTo>
                    <a:cubicBezTo>
                      <a:pt x="55" y="4"/>
                      <a:pt x="57" y="6"/>
                      <a:pt x="57" y="9"/>
                    </a:cubicBezTo>
                    <a:cubicBezTo>
                      <a:pt x="57" y="12"/>
                      <a:pt x="57" y="12"/>
                      <a:pt x="57" y="12"/>
                    </a:cubicBezTo>
                    <a:cubicBezTo>
                      <a:pt x="4" y="13"/>
                      <a:pt x="4" y="13"/>
                      <a:pt x="4" y="13"/>
                    </a:cubicBezTo>
                    <a:cubicBezTo>
                      <a:pt x="4" y="11"/>
                      <a:pt x="4" y="11"/>
                      <a:pt x="4" y="11"/>
                    </a:cubicBezTo>
                    <a:cubicBezTo>
                      <a:pt x="4" y="8"/>
                      <a:pt x="6" y="5"/>
                      <a:pt x="9" y="5"/>
                    </a:cubicBezTo>
                    <a:close/>
                    <a:moveTo>
                      <a:pt x="52" y="41"/>
                    </a:moveTo>
                    <a:cubicBezTo>
                      <a:pt x="10" y="42"/>
                      <a:pt x="10" y="42"/>
                      <a:pt x="10" y="42"/>
                    </a:cubicBezTo>
                    <a:cubicBezTo>
                      <a:pt x="7" y="42"/>
                      <a:pt x="5" y="40"/>
                      <a:pt x="5" y="37"/>
                    </a:cubicBezTo>
                    <a:cubicBezTo>
                      <a:pt x="4" y="23"/>
                      <a:pt x="4" y="23"/>
                      <a:pt x="4" y="23"/>
                    </a:cubicBezTo>
                    <a:cubicBezTo>
                      <a:pt x="57" y="22"/>
                      <a:pt x="57" y="22"/>
                      <a:pt x="57" y="22"/>
                    </a:cubicBezTo>
                    <a:cubicBezTo>
                      <a:pt x="58" y="36"/>
                      <a:pt x="58" y="36"/>
                      <a:pt x="58" y="36"/>
                    </a:cubicBezTo>
                    <a:cubicBezTo>
                      <a:pt x="58" y="39"/>
                      <a:pt x="55" y="41"/>
                      <a:pt x="5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80"/>
              <p:cNvSpPr/>
              <p:nvPr/>
            </p:nvSpPr>
            <p:spPr bwMode="auto">
              <a:xfrm>
                <a:off x="3679" y="2080"/>
                <a:ext cx="71" cy="12"/>
              </a:xfrm>
              <a:custGeom>
                <a:avLst/>
                <a:gdLst>
                  <a:gd name="T0" fmla="*/ 30 w 30"/>
                  <a:gd name="T1" fmla="*/ 2 h 5"/>
                  <a:gd name="T2" fmla="*/ 28 w 30"/>
                  <a:gd name="T3" fmla="*/ 4 h 5"/>
                  <a:gd name="T4" fmla="*/ 2 w 30"/>
                  <a:gd name="T5" fmla="*/ 5 h 5"/>
                  <a:gd name="T6" fmla="*/ 0 w 30"/>
                  <a:gd name="T7" fmla="*/ 3 h 5"/>
                  <a:gd name="T8" fmla="*/ 0 w 30"/>
                  <a:gd name="T9" fmla="*/ 3 h 5"/>
                  <a:gd name="T10" fmla="*/ 2 w 30"/>
                  <a:gd name="T11" fmla="*/ 1 h 5"/>
                  <a:gd name="T12" fmla="*/ 28 w 30"/>
                  <a:gd name="T13" fmla="*/ 0 h 5"/>
                  <a:gd name="T14" fmla="*/ 30 w 30"/>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
                    <a:moveTo>
                      <a:pt x="30" y="2"/>
                    </a:moveTo>
                    <a:cubicBezTo>
                      <a:pt x="30" y="3"/>
                      <a:pt x="29" y="4"/>
                      <a:pt x="28" y="4"/>
                    </a:cubicBezTo>
                    <a:cubicBezTo>
                      <a:pt x="2" y="5"/>
                      <a:pt x="2" y="5"/>
                      <a:pt x="2" y="5"/>
                    </a:cubicBezTo>
                    <a:cubicBezTo>
                      <a:pt x="1" y="5"/>
                      <a:pt x="0" y="4"/>
                      <a:pt x="0" y="3"/>
                    </a:cubicBezTo>
                    <a:cubicBezTo>
                      <a:pt x="0" y="3"/>
                      <a:pt x="0" y="3"/>
                      <a:pt x="0" y="3"/>
                    </a:cubicBezTo>
                    <a:cubicBezTo>
                      <a:pt x="0" y="2"/>
                      <a:pt x="1" y="1"/>
                      <a:pt x="2" y="1"/>
                    </a:cubicBezTo>
                    <a:cubicBezTo>
                      <a:pt x="28" y="0"/>
                      <a:pt x="28" y="0"/>
                      <a:pt x="28" y="0"/>
                    </a:cubicBezTo>
                    <a:cubicBezTo>
                      <a:pt x="29" y="0"/>
                      <a:pt x="30" y="1"/>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81"/>
              <p:cNvSpPr/>
              <p:nvPr/>
            </p:nvSpPr>
            <p:spPr bwMode="auto">
              <a:xfrm>
                <a:off x="3679" y="2099"/>
                <a:ext cx="43" cy="10"/>
              </a:xfrm>
              <a:custGeom>
                <a:avLst/>
                <a:gdLst>
                  <a:gd name="T0" fmla="*/ 18 w 18"/>
                  <a:gd name="T1" fmla="*/ 2 h 4"/>
                  <a:gd name="T2" fmla="*/ 16 w 18"/>
                  <a:gd name="T3" fmla="*/ 4 h 4"/>
                  <a:gd name="T4" fmla="*/ 3 w 18"/>
                  <a:gd name="T5" fmla="*/ 4 h 4"/>
                  <a:gd name="T6" fmla="*/ 0 w 18"/>
                  <a:gd name="T7" fmla="*/ 2 h 4"/>
                  <a:gd name="T8" fmla="*/ 0 w 18"/>
                  <a:gd name="T9" fmla="*/ 2 h 4"/>
                  <a:gd name="T10" fmla="*/ 3 w 18"/>
                  <a:gd name="T11" fmla="*/ 0 h 4"/>
                  <a:gd name="T12" fmla="*/ 16 w 18"/>
                  <a:gd name="T13" fmla="*/ 0 h 4"/>
                  <a:gd name="T14" fmla="*/ 18 w 18"/>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
                    <a:moveTo>
                      <a:pt x="18" y="2"/>
                    </a:moveTo>
                    <a:cubicBezTo>
                      <a:pt x="18" y="3"/>
                      <a:pt x="17" y="4"/>
                      <a:pt x="16" y="4"/>
                    </a:cubicBezTo>
                    <a:cubicBezTo>
                      <a:pt x="3" y="4"/>
                      <a:pt x="3" y="4"/>
                      <a:pt x="3" y="4"/>
                    </a:cubicBezTo>
                    <a:cubicBezTo>
                      <a:pt x="1" y="4"/>
                      <a:pt x="1" y="3"/>
                      <a:pt x="0" y="2"/>
                    </a:cubicBezTo>
                    <a:cubicBezTo>
                      <a:pt x="0" y="2"/>
                      <a:pt x="0" y="2"/>
                      <a:pt x="0" y="2"/>
                    </a:cubicBezTo>
                    <a:cubicBezTo>
                      <a:pt x="0" y="1"/>
                      <a:pt x="1" y="0"/>
                      <a:pt x="3" y="0"/>
                    </a:cubicBezTo>
                    <a:cubicBezTo>
                      <a:pt x="16" y="0"/>
                      <a:pt x="16" y="0"/>
                      <a:pt x="16" y="0"/>
                    </a:cubicBezTo>
                    <a:cubicBezTo>
                      <a:pt x="17" y="0"/>
                      <a:pt x="18" y="1"/>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82"/>
              <p:cNvSpPr>
                <a:spLocks noEditPoints="1"/>
              </p:cNvSpPr>
              <p:nvPr/>
            </p:nvSpPr>
            <p:spPr bwMode="auto">
              <a:xfrm>
                <a:off x="3726" y="2586"/>
                <a:ext cx="112" cy="83"/>
              </a:xfrm>
              <a:custGeom>
                <a:avLst/>
                <a:gdLst>
                  <a:gd name="T0" fmla="*/ 39 w 47"/>
                  <a:gd name="T1" fmla="*/ 0 h 35"/>
                  <a:gd name="T2" fmla="*/ 7 w 47"/>
                  <a:gd name="T3" fmla="*/ 1 h 35"/>
                  <a:gd name="T4" fmla="*/ 0 w 47"/>
                  <a:gd name="T5" fmla="*/ 8 h 35"/>
                  <a:gd name="T6" fmla="*/ 1 w 47"/>
                  <a:gd name="T7" fmla="*/ 28 h 35"/>
                  <a:gd name="T8" fmla="*/ 8 w 47"/>
                  <a:gd name="T9" fmla="*/ 35 h 35"/>
                  <a:gd name="T10" fmla="*/ 40 w 47"/>
                  <a:gd name="T11" fmla="*/ 34 h 35"/>
                  <a:gd name="T12" fmla="*/ 47 w 47"/>
                  <a:gd name="T13" fmla="*/ 27 h 35"/>
                  <a:gd name="T14" fmla="*/ 46 w 47"/>
                  <a:gd name="T15" fmla="*/ 7 h 35"/>
                  <a:gd name="T16" fmla="*/ 39 w 47"/>
                  <a:gd name="T17" fmla="*/ 0 h 35"/>
                  <a:gd name="T18" fmla="*/ 7 w 47"/>
                  <a:gd name="T19" fmla="*/ 4 h 35"/>
                  <a:gd name="T20" fmla="*/ 39 w 47"/>
                  <a:gd name="T21" fmla="*/ 3 h 35"/>
                  <a:gd name="T22" fmla="*/ 43 w 47"/>
                  <a:gd name="T23" fmla="*/ 7 h 35"/>
                  <a:gd name="T24" fmla="*/ 43 w 47"/>
                  <a:gd name="T25" fmla="*/ 9 h 35"/>
                  <a:gd name="T26" fmla="*/ 3 w 47"/>
                  <a:gd name="T27" fmla="*/ 10 h 35"/>
                  <a:gd name="T28" fmla="*/ 3 w 47"/>
                  <a:gd name="T29" fmla="*/ 8 h 35"/>
                  <a:gd name="T30" fmla="*/ 7 w 47"/>
                  <a:gd name="T31" fmla="*/ 4 h 35"/>
                  <a:gd name="T32" fmla="*/ 40 w 47"/>
                  <a:gd name="T33" fmla="*/ 31 h 35"/>
                  <a:gd name="T34" fmla="*/ 8 w 47"/>
                  <a:gd name="T35" fmla="*/ 32 h 35"/>
                  <a:gd name="T36" fmla="*/ 4 w 47"/>
                  <a:gd name="T37" fmla="*/ 28 h 35"/>
                  <a:gd name="T38" fmla="*/ 4 w 47"/>
                  <a:gd name="T39" fmla="*/ 18 h 35"/>
                  <a:gd name="T40" fmla="*/ 43 w 47"/>
                  <a:gd name="T41" fmla="*/ 17 h 35"/>
                  <a:gd name="T42" fmla="*/ 44 w 47"/>
                  <a:gd name="T43" fmla="*/ 27 h 35"/>
                  <a:gd name="T44" fmla="*/ 40 w 47"/>
                  <a:gd name="T45"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35">
                    <a:moveTo>
                      <a:pt x="39" y="0"/>
                    </a:moveTo>
                    <a:cubicBezTo>
                      <a:pt x="7" y="1"/>
                      <a:pt x="7" y="1"/>
                      <a:pt x="7" y="1"/>
                    </a:cubicBezTo>
                    <a:cubicBezTo>
                      <a:pt x="3" y="1"/>
                      <a:pt x="0" y="4"/>
                      <a:pt x="0" y="8"/>
                    </a:cubicBezTo>
                    <a:cubicBezTo>
                      <a:pt x="1" y="28"/>
                      <a:pt x="1" y="28"/>
                      <a:pt x="1" y="28"/>
                    </a:cubicBezTo>
                    <a:cubicBezTo>
                      <a:pt x="1" y="32"/>
                      <a:pt x="4" y="35"/>
                      <a:pt x="8" y="35"/>
                    </a:cubicBezTo>
                    <a:cubicBezTo>
                      <a:pt x="40" y="34"/>
                      <a:pt x="40" y="34"/>
                      <a:pt x="40" y="34"/>
                    </a:cubicBezTo>
                    <a:cubicBezTo>
                      <a:pt x="44" y="34"/>
                      <a:pt x="47" y="31"/>
                      <a:pt x="47" y="27"/>
                    </a:cubicBezTo>
                    <a:cubicBezTo>
                      <a:pt x="46" y="7"/>
                      <a:pt x="46" y="7"/>
                      <a:pt x="46" y="7"/>
                    </a:cubicBezTo>
                    <a:cubicBezTo>
                      <a:pt x="46" y="3"/>
                      <a:pt x="43" y="0"/>
                      <a:pt x="39" y="0"/>
                    </a:cubicBezTo>
                    <a:close/>
                    <a:moveTo>
                      <a:pt x="7" y="4"/>
                    </a:moveTo>
                    <a:cubicBezTo>
                      <a:pt x="39" y="3"/>
                      <a:pt x="39" y="3"/>
                      <a:pt x="39" y="3"/>
                    </a:cubicBezTo>
                    <a:cubicBezTo>
                      <a:pt x="41" y="3"/>
                      <a:pt x="43" y="5"/>
                      <a:pt x="43" y="7"/>
                    </a:cubicBezTo>
                    <a:cubicBezTo>
                      <a:pt x="43" y="9"/>
                      <a:pt x="43" y="9"/>
                      <a:pt x="43" y="9"/>
                    </a:cubicBezTo>
                    <a:cubicBezTo>
                      <a:pt x="3" y="10"/>
                      <a:pt x="3" y="10"/>
                      <a:pt x="3" y="10"/>
                    </a:cubicBezTo>
                    <a:cubicBezTo>
                      <a:pt x="3" y="8"/>
                      <a:pt x="3" y="8"/>
                      <a:pt x="3" y="8"/>
                    </a:cubicBezTo>
                    <a:cubicBezTo>
                      <a:pt x="3" y="6"/>
                      <a:pt x="5" y="4"/>
                      <a:pt x="7" y="4"/>
                    </a:cubicBezTo>
                    <a:close/>
                    <a:moveTo>
                      <a:pt x="40" y="31"/>
                    </a:moveTo>
                    <a:cubicBezTo>
                      <a:pt x="8" y="32"/>
                      <a:pt x="8" y="32"/>
                      <a:pt x="8" y="32"/>
                    </a:cubicBezTo>
                    <a:cubicBezTo>
                      <a:pt x="6" y="32"/>
                      <a:pt x="4" y="30"/>
                      <a:pt x="4" y="28"/>
                    </a:cubicBezTo>
                    <a:cubicBezTo>
                      <a:pt x="4" y="18"/>
                      <a:pt x="4" y="18"/>
                      <a:pt x="4" y="18"/>
                    </a:cubicBezTo>
                    <a:cubicBezTo>
                      <a:pt x="43" y="17"/>
                      <a:pt x="43" y="17"/>
                      <a:pt x="43" y="17"/>
                    </a:cubicBezTo>
                    <a:cubicBezTo>
                      <a:pt x="44" y="27"/>
                      <a:pt x="44" y="27"/>
                      <a:pt x="44" y="27"/>
                    </a:cubicBezTo>
                    <a:cubicBezTo>
                      <a:pt x="44" y="29"/>
                      <a:pt x="42" y="31"/>
                      <a:pt x="4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83"/>
              <p:cNvSpPr/>
              <p:nvPr/>
            </p:nvSpPr>
            <p:spPr bwMode="auto">
              <a:xfrm>
                <a:off x="3743" y="2633"/>
                <a:ext cx="52" cy="8"/>
              </a:xfrm>
              <a:custGeom>
                <a:avLst/>
                <a:gdLst>
                  <a:gd name="T0" fmla="*/ 22 w 22"/>
                  <a:gd name="T1" fmla="*/ 1 h 3"/>
                  <a:gd name="T2" fmla="*/ 20 w 22"/>
                  <a:gd name="T3" fmla="*/ 3 h 3"/>
                  <a:gd name="T4" fmla="*/ 1 w 22"/>
                  <a:gd name="T5" fmla="*/ 3 h 3"/>
                  <a:gd name="T6" fmla="*/ 0 w 22"/>
                  <a:gd name="T7" fmla="*/ 2 h 3"/>
                  <a:gd name="T8" fmla="*/ 0 w 22"/>
                  <a:gd name="T9" fmla="*/ 2 h 3"/>
                  <a:gd name="T10" fmla="*/ 1 w 22"/>
                  <a:gd name="T11" fmla="*/ 0 h 3"/>
                  <a:gd name="T12" fmla="*/ 20 w 22"/>
                  <a:gd name="T13" fmla="*/ 0 h 3"/>
                  <a:gd name="T14" fmla="*/ 22 w 2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
                    <a:moveTo>
                      <a:pt x="22" y="1"/>
                    </a:moveTo>
                    <a:cubicBezTo>
                      <a:pt x="22" y="2"/>
                      <a:pt x="21" y="3"/>
                      <a:pt x="20" y="3"/>
                    </a:cubicBezTo>
                    <a:cubicBezTo>
                      <a:pt x="1" y="3"/>
                      <a:pt x="1" y="3"/>
                      <a:pt x="1" y="3"/>
                    </a:cubicBezTo>
                    <a:cubicBezTo>
                      <a:pt x="0" y="3"/>
                      <a:pt x="0" y="3"/>
                      <a:pt x="0" y="2"/>
                    </a:cubicBezTo>
                    <a:cubicBezTo>
                      <a:pt x="0" y="2"/>
                      <a:pt x="0" y="2"/>
                      <a:pt x="0" y="2"/>
                    </a:cubicBezTo>
                    <a:cubicBezTo>
                      <a:pt x="0" y="1"/>
                      <a:pt x="0" y="0"/>
                      <a:pt x="1" y="0"/>
                    </a:cubicBezTo>
                    <a:cubicBezTo>
                      <a:pt x="20" y="0"/>
                      <a:pt x="20" y="0"/>
                      <a:pt x="20" y="0"/>
                    </a:cubicBezTo>
                    <a:cubicBezTo>
                      <a:pt x="21" y="0"/>
                      <a:pt x="22" y="0"/>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84"/>
              <p:cNvSpPr/>
              <p:nvPr/>
            </p:nvSpPr>
            <p:spPr bwMode="auto">
              <a:xfrm>
                <a:off x="3743" y="2648"/>
                <a:ext cx="31" cy="7"/>
              </a:xfrm>
              <a:custGeom>
                <a:avLst/>
                <a:gdLst>
                  <a:gd name="T0" fmla="*/ 13 w 13"/>
                  <a:gd name="T1" fmla="*/ 1 h 3"/>
                  <a:gd name="T2" fmla="*/ 11 w 13"/>
                  <a:gd name="T3" fmla="*/ 3 h 3"/>
                  <a:gd name="T4" fmla="*/ 1 w 13"/>
                  <a:gd name="T5" fmla="*/ 3 h 3"/>
                  <a:gd name="T6" fmla="*/ 0 w 13"/>
                  <a:gd name="T7" fmla="*/ 1 h 3"/>
                  <a:gd name="T8" fmla="*/ 0 w 13"/>
                  <a:gd name="T9" fmla="*/ 1 h 3"/>
                  <a:gd name="T10" fmla="*/ 1 w 13"/>
                  <a:gd name="T11" fmla="*/ 0 h 3"/>
                  <a:gd name="T12" fmla="*/ 11 w 13"/>
                  <a:gd name="T13" fmla="*/ 0 h 3"/>
                  <a:gd name="T14" fmla="*/ 13 w 1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
                    <a:moveTo>
                      <a:pt x="13" y="1"/>
                    </a:moveTo>
                    <a:cubicBezTo>
                      <a:pt x="13" y="2"/>
                      <a:pt x="12" y="3"/>
                      <a:pt x="11" y="3"/>
                    </a:cubicBezTo>
                    <a:cubicBezTo>
                      <a:pt x="1" y="3"/>
                      <a:pt x="1" y="3"/>
                      <a:pt x="1" y="3"/>
                    </a:cubicBezTo>
                    <a:cubicBezTo>
                      <a:pt x="0" y="3"/>
                      <a:pt x="0" y="2"/>
                      <a:pt x="0" y="1"/>
                    </a:cubicBezTo>
                    <a:cubicBezTo>
                      <a:pt x="0" y="1"/>
                      <a:pt x="0" y="1"/>
                      <a:pt x="0" y="1"/>
                    </a:cubicBezTo>
                    <a:cubicBezTo>
                      <a:pt x="0" y="1"/>
                      <a:pt x="0" y="0"/>
                      <a:pt x="1" y="0"/>
                    </a:cubicBezTo>
                    <a:cubicBezTo>
                      <a:pt x="11" y="0"/>
                      <a:pt x="11" y="0"/>
                      <a:pt x="11" y="0"/>
                    </a:cubicBezTo>
                    <a:cubicBezTo>
                      <a:pt x="12" y="0"/>
                      <a:pt x="13" y="0"/>
                      <a:pt x="1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85"/>
              <p:cNvSpPr>
                <a:spLocks noEditPoints="1"/>
              </p:cNvSpPr>
              <p:nvPr/>
            </p:nvSpPr>
            <p:spPr bwMode="auto">
              <a:xfrm>
                <a:off x="3861" y="2484"/>
                <a:ext cx="15" cy="28"/>
              </a:xfrm>
              <a:custGeom>
                <a:avLst/>
                <a:gdLst>
                  <a:gd name="T0" fmla="*/ 1 w 6"/>
                  <a:gd name="T1" fmla="*/ 6 h 12"/>
                  <a:gd name="T2" fmla="*/ 0 w 6"/>
                  <a:gd name="T3" fmla="*/ 7 h 12"/>
                  <a:gd name="T4" fmla="*/ 0 w 6"/>
                  <a:gd name="T5" fmla="*/ 9 h 12"/>
                  <a:gd name="T6" fmla="*/ 1 w 6"/>
                  <a:gd name="T7" fmla="*/ 9 h 12"/>
                  <a:gd name="T8" fmla="*/ 2 w 6"/>
                  <a:gd name="T9" fmla="*/ 10 h 12"/>
                  <a:gd name="T10" fmla="*/ 2 w 6"/>
                  <a:gd name="T11" fmla="*/ 11 h 12"/>
                  <a:gd name="T12" fmla="*/ 2 w 6"/>
                  <a:gd name="T13" fmla="*/ 12 h 12"/>
                  <a:gd name="T14" fmla="*/ 2 w 6"/>
                  <a:gd name="T15" fmla="*/ 11 h 12"/>
                  <a:gd name="T16" fmla="*/ 2 w 6"/>
                  <a:gd name="T17" fmla="*/ 10 h 12"/>
                  <a:gd name="T18" fmla="*/ 3 w 6"/>
                  <a:gd name="T19" fmla="*/ 10 h 12"/>
                  <a:gd name="T20" fmla="*/ 3 w 6"/>
                  <a:gd name="T21" fmla="*/ 11 h 12"/>
                  <a:gd name="T22" fmla="*/ 4 w 6"/>
                  <a:gd name="T23" fmla="*/ 12 h 12"/>
                  <a:gd name="T24" fmla="*/ 4 w 6"/>
                  <a:gd name="T25" fmla="*/ 11 h 12"/>
                  <a:gd name="T26" fmla="*/ 4 w 6"/>
                  <a:gd name="T27" fmla="*/ 10 h 12"/>
                  <a:gd name="T28" fmla="*/ 5 w 6"/>
                  <a:gd name="T29" fmla="*/ 10 h 12"/>
                  <a:gd name="T30" fmla="*/ 6 w 6"/>
                  <a:gd name="T31" fmla="*/ 10 h 12"/>
                  <a:gd name="T32" fmla="*/ 6 w 6"/>
                  <a:gd name="T33" fmla="*/ 9 h 12"/>
                  <a:gd name="T34" fmla="*/ 6 w 6"/>
                  <a:gd name="T35" fmla="*/ 9 h 12"/>
                  <a:gd name="T36" fmla="*/ 6 w 6"/>
                  <a:gd name="T37" fmla="*/ 8 h 12"/>
                  <a:gd name="T38" fmla="*/ 6 w 6"/>
                  <a:gd name="T39" fmla="*/ 8 h 12"/>
                  <a:gd name="T40" fmla="*/ 5 w 6"/>
                  <a:gd name="T41" fmla="*/ 8 h 12"/>
                  <a:gd name="T42" fmla="*/ 4 w 6"/>
                  <a:gd name="T43" fmla="*/ 9 h 12"/>
                  <a:gd name="T44" fmla="*/ 4 w 6"/>
                  <a:gd name="T45" fmla="*/ 6 h 12"/>
                  <a:gd name="T46" fmla="*/ 4 w 6"/>
                  <a:gd name="T47" fmla="*/ 6 h 12"/>
                  <a:gd name="T48" fmla="*/ 5 w 6"/>
                  <a:gd name="T49" fmla="*/ 5 h 12"/>
                  <a:gd name="T50" fmla="*/ 6 w 6"/>
                  <a:gd name="T51" fmla="*/ 5 h 12"/>
                  <a:gd name="T52" fmla="*/ 6 w 6"/>
                  <a:gd name="T53" fmla="*/ 4 h 12"/>
                  <a:gd name="T54" fmla="*/ 6 w 6"/>
                  <a:gd name="T55" fmla="*/ 3 h 12"/>
                  <a:gd name="T56" fmla="*/ 5 w 6"/>
                  <a:gd name="T57" fmla="*/ 2 h 12"/>
                  <a:gd name="T58" fmla="*/ 4 w 6"/>
                  <a:gd name="T59" fmla="*/ 2 h 12"/>
                  <a:gd name="T60" fmla="*/ 4 w 6"/>
                  <a:gd name="T61" fmla="*/ 0 h 12"/>
                  <a:gd name="T62" fmla="*/ 4 w 6"/>
                  <a:gd name="T63" fmla="*/ 0 h 12"/>
                  <a:gd name="T64" fmla="*/ 4 w 6"/>
                  <a:gd name="T65" fmla="*/ 0 h 12"/>
                  <a:gd name="T66" fmla="*/ 4 w 6"/>
                  <a:gd name="T67" fmla="*/ 1 h 12"/>
                  <a:gd name="T68" fmla="*/ 3 w 6"/>
                  <a:gd name="T69" fmla="*/ 1 h 12"/>
                  <a:gd name="T70" fmla="*/ 3 w 6"/>
                  <a:gd name="T71" fmla="*/ 1 h 12"/>
                  <a:gd name="T72" fmla="*/ 3 w 6"/>
                  <a:gd name="T73" fmla="*/ 0 h 12"/>
                  <a:gd name="T74" fmla="*/ 2 w 6"/>
                  <a:gd name="T75" fmla="*/ 0 h 12"/>
                  <a:gd name="T76" fmla="*/ 2 w 6"/>
                  <a:gd name="T77" fmla="*/ 0 h 12"/>
                  <a:gd name="T78" fmla="*/ 2 w 6"/>
                  <a:gd name="T79" fmla="*/ 1 h 12"/>
                  <a:gd name="T80" fmla="*/ 1 w 6"/>
                  <a:gd name="T81" fmla="*/ 1 h 12"/>
                  <a:gd name="T82" fmla="*/ 1 w 6"/>
                  <a:gd name="T83" fmla="*/ 1 h 12"/>
                  <a:gd name="T84" fmla="*/ 1 w 6"/>
                  <a:gd name="T85" fmla="*/ 1 h 12"/>
                  <a:gd name="T86" fmla="*/ 1 w 6"/>
                  <a:gd name="T87" fmla="*/ 2 h 12"/>
                  <a:gd name="T88" fmla="*/ 1 w 6"/>
                  <a:gd name="T89" fmla="*/ 2 h 12"/>
                  <a:gd name="T90" fmla="*/ 1 w 6"/>
                  <a:gd name="T91" fmla="*/ 3 h 12"/>
                  <a:gd name="T92" fmla="*/ 1 w 6"/>
                  <a:gd name="T93" fmla="*/ 3 h 12"/>
                  <a:gd name="T94" fmla="*/ 2 w 6"/>
                  <a:gd name="T95" fmla="*/ 3 h 12"/>
                  <a:gd name="T96" fmla="*/ 2 w 6"/>
                  <a:gd name="T97" fmla="*/ 3 h 12"/>
                  <a:gd name="T98" fmla="*/ 2 w 6"/>
                  <a:gd name="T99" fmla="*/ 5 h 12"/>
                  <a:gd name="T100" fmla="*/ 1 w 6"/>
                  <a:gd name="T101" fmla="*/ 6 h 12"/>
                  <a:gd name="T102" fmla="*/ 3 w 6"/>
                  <a:gd name="T103" fmla="*/ 7 h 12"/>
                  <a:gd name="T104" fmla="*/ 3 w 6"/>
                  <a:gd name="T105" fmla="*/ 6 h 12"/>
                  <a:gd name="T106" fmla="*/ 3 w 6"/>
                  <a:gd name="T107" fmla="*/ 9 h 12"/>
                  <a:gd name="T108" fmla="*/ 3 w 6"/>
                  <a:gd name="T109" fmla="*/ 8 h 12"/>
                  <a:gd name="T110" fmla="*/ 3 w 6"/>
                  <a:gd name="T111" fmla="*/ 7 h 12"/>
                  <a:gd name="T112" fmla="*/ 3 w 6"/>
                  <a:gd name="T113" fmla="*/ 3 h 12"/>
                  <a:gd name="T114" fmla="*/ 3 w 6"/>
                  <a:gd name="T115" fmla="*/ 3 h 12"/>
                  <a:gd name="T116" fmla="*/ 3 w 6"/>
                  <a:gd name="T117" fmla="*/ 4 h 12"/>
                  <a:gd name="T118" fmla="*/ 3 w 6"/>
                  <a:gd name="T119" fmla="*/ 5 h 12"/>
                  <a:gd name="T120" fmla="*/ 3 w 6"/>
                  <a:gd name="T121"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 h="12">
                    <a:moveTo>
                      <a:pt x="1" y="6"/>
                    </a:moveTo>
                    <a:cubicBezTo>
                      <a:pt x="0" y="6"/>
                      <a:pt x="0" y="7"/>
                      <a:pt x="0" y="7"/>
                    </a:cubicBezTo>
                    <a:cubicBezTo>
                      <a:pt x="0" y="8"/>
                      <a:pt x="0" y="8"/>
                      <a:pt x="0" y="9"/>
                    </a:cubicBezTo>
                    <a:cubicBezTo>
                      <a:pt x="1" y="9"/>
                      <a:pt x="1" y="9"/>
                      <a:pt x="1" y="9"/>
                    </a:cubicBezTo>
                    <a:cubicBezTo>
                      <a:pt x="1" y="10"/>
                      <a:pt x="1" y="10"/>
                      <a:pt x="2" y="10"/>
                    </a:cubicBezTo>
                    <a:cubicBezTo>
                      <a:pt x="2" y="11"/>
                      <a:pt x="2" y="11"/>
                      <a:pt x="2" y="11"/>
                    </a:cubicBezTo>
                    <a:cubicBezTo>
                      <a:pt x="2" y="11"/>
                      <a:pt x="2" y="12"/>
                      <a:pt x="2" y="12"/>
                    </a:cubicBezTo>
                    <a:cubicBezTo>
                      <a:pt x="2" y="12"/>
                      <a:pt x="2" y="11"/>
                      <a:pt x="2" y="11"/>
                    </a:cubicBezTo>
                    <a:cubicBezTo>
                      <a:pt x="2" y="10"/>
                      <a:pt x="2" y="10"/>
                      <a:pt x="2" y="10"/>
                    </a:cubicBezTo>
                    <a:cubicBezTo>
                      <a:pt x="3" y="10"/>
                      <a:pt x="3" y="10"/>
                      <a:pt x="3" y="10"/>
                    </a:cubicBezTo>
                    <a:cubicBezTo>
                      <a:pt x="3" y="11"/>
                      <a:pt x="3" y="11"/>
                      <a:pt x="3" y="11"/>
                    </a:cubicBezTo>
                    <a:cubicBezTo>
                      <a:pt x="3" y="12"/>
                      <a:pt x="3" y="12"/>
                      <a:pt x="4" y="12"/>
                    </a:cubicBezTo>
                    <a:cubicBezTo>
                      <a:pt x="4" y="12"/>
                      <a:pt x="4" y="12"/>
                      <a:pt x="4" y="11"/>
                    </a:cubicBezTo>
                    <a:cubicBezTo>
                      <a:pt x="4" y="10"/>
                      <a:pt x="4" y="10"/>
                      <a:pt x="4" y="10"/>
                    </a:cubicBezTo>
                    <a:cubicBezTo>
                      <a:pt x="4" y="10"/>
                      <a:pt x="5" y="10"/>
                      <a:pt x="5" y="10"/>
                    </a:cubicBezTo>
                    <a:cubicBezTo>
                      <a:pt x="5" y="10"/>
                      <a:pt x="6" y="10"/>
                      <a:pt x="6" y="10"/>
                    </a:cubicBezTo>
                    <a:cubicBezTo>
                      <a:pt x="6" y="10"/>
                      <a:pt x="6" y="9"/>
                      <a:pt x="6" y="9"/>
                    </a:cubicBezTo>
                    <a:cubicBezTo>
                      <a:pt x="6" y="9"/>
                      <a:pt x="6" y="9"/>
                      <a:pt x="6" y="9"/>
                    </a:cubicBezTo>
                    <a:cubicBezTo>
                      <a:pt x="6" y="9"/>
                      <a:pt x="6" y="9"/>
                      <a:pt x="6" y="8"/>
                    </a:cubicBezTo>
                    <a:cubicBezTo>
                      <a:pt x="6" y="8"/>
                      <a:pt x="6" y="8"/>
                      <a:pt x="6" y="8"/>
                    </a:cubicBezTo>
                    <a:cubicBezTo>
                      <a:pt x="5" y="8"/>
                      <a:pt x="5" y="8"/>
                      <a:pt x="5" y="8"/>
                    </a:cubicBezTo>
                    <a:cubicBezTo>
                      <a:pt x="5" y="9"/>
                      <a:pt x="4" y="9"/>
                      <a:pt x="4" y="9"/>
                    </a:cubicBezTo>
                    <a:cubicBezTo>
                      <a:pt x="4" y="6"/>
                      <a:pt x="4" y="6"/>
                      <a:pt x="4" y="6"/>
                    </a:cubicBezTo>
                    <a:cubicBezTo>
                      <a:pt x="4" y="6"/>
                      <a:pt x="4" y="6"/>
                      <a:pt x="4" y="6"/>
                    </a:cubicBezTo>
                    <a:cubicBezTo>
                      <a:pt x="5" y="6"/>
                      <a:pt x="5" y="5"/>
                      <a:pt x="5" y="5"/>
                    </a:cubicBezTo>
                    <a:cubicBezTo>
                      <a:pt x="5" y="5"/>
                      <a:pt x="5" y="5"/>
                      <a:pt x="6" y="5"/>
                    </a:cubicBezTo>
                    <a:cubicBezTo>
                      <a:pt x="6" y="4"/>
                      <a:pt x="6" y="4"/>
                      <a:pt x="6" y="4"/>
                    </a:cubicBezTo>
                    <a:cubicBezTo>
                      <a:pt x="6" y="3"/>
                      <a:pt x="6" y="3"/>
                      <a:pt x="6" y="3"/>
                    </a:cubicBezTo>
                    <a:cubicBezTo>
                      <a:pt x="6" y="2"/>
                      <a:pt x="5" y="2"/>
                      <a:pt x="5" y="2"/>
                    </a:cubicBezTo>
                    <a:cubicBezTo>
                      <a:pt x="5" y="2"/>
                      <a:pt x="5" y="2"/>
                      <a:pt x="4" y="2"/>
                    </a:cubicBezTo>
                    <a:cubicBezTo>
                      <a:pt x="4" y="0"/>
                      <a:pt x="4" y="0"/>
                      <a:pt x="4" y="0"/>
                    </a:cubicBezTo>
                    <a:cubicBezTo>
                      <a:pt x="4" y="0"/>
                      <a:pt x="4" y="0"/>
                      <a:pt x="4" y="0"/>
                    </a:cubicBezTo>
                    <a:cubicBezTo>
                      <a:pt x="4" y="0"/>
                      <a:pt x="4" y="0"/>
                      <a:pt x="4" y="0"/>
                    </a:cubicBezTo>
                    <a:cubicBezTo>
                      <a:pt x="4" y="1"/>
                      <a:pt x="4" y="1"/>
                      <a:pt x="4" y="1"/>
                    </a:cubicBezTo>
                    <a:cubicBezTo>
                      <a:pt x="3" y="1"/>
                      <a:pt x="3" y="1"/>
                      <a:pt x="3" y="1"/>
                    </a:cubicBezTo>
                    <a:cubicBezTo>
                      <a:pt x="3" y="1"/>
                      <a:pt x="3" y="1"/>
                      <a:pt x="3" y="1"/>
                    </a:cubicBezTo>
                    <a:cubicBezTo>
                      <a:pt x="3" y="0"/>
                      <a:pt x="3" y="0"/>
                      <a:pt x="3" y="0"/>
                    </a:cubicBezTo>
                    <a:cubicBezTo>
                      <a:pt x="3" y="0"/>
                      <a:pt x="3" y="0"/>
                      <a:pt x="2" y="0"/>
                    </a:cubicBezTo>
                    <a:cubicBezTo>
                      <a:pt x="2" y="0"/>
                      <a:pt x="2" y="0"/>
                      <a:pt x="2" y="0"/>
                    </a:cubicBezTo>
                    <a:cubicBezTo>
                      <a:pt x="2" y="1"/>
                      <a:pt x="2" y="1"/>
                      <a:pt x="2" y="1"/>
                    </a:cubicBezTo>
                    <a:cubicBezTo>
                      <a:pt x="2" y="1"/>
                      <a:pt x="2" y="1"/>
                      <a:pt x="1" y="1"/>
                    </a:cubicBezTo>
                    <a:cubicBezTo>
                      <a:pt x="1" y="1"/>
                      <a:pt x="1" y="1"/>
                      <a:pt x="1" y="1"/>
                    </a:cubicBezTo>
                    <a:cubicBezTo>
                      <a:pt x="1" y="1"/>
                      <a:pt x="1" y="1"/>
                      <a:pt x="1" y="1"/>
                    </a:cubicBezTo>
                    <a:cubicBezTo>
                      <a:pt x="1" y="2"/>
                      <a:pt x="1" y="2"/>
                      <a:pt x="1" y="2"/>
                    </a:cubicBezTo>
                    <a:cubicBezTo>
                      <a:pt x="1" y="2"/>
                      <a:pt x="1" y="2"/>
                      <a:pt x="1" y="2"/>
                    </a:cubicBezTo>
                    <a:cubicBezTo>
                      <a:pt x="1" y="2"/>
                      <a:pt x="1" y="3"/>
                      <a:pt x="1" y="3"/>
                    </a:cubicBezTo>
                    <a:cubicBezTo>
                      <a:pt x="1" y="3"/>
                      <a:pt x="1" y="3"/>
                      <a:pt x="1" y="3"/>
                    </a:cubicBezTo>
                    <a:cubicBezTo>
                      <a:pt x="1" y="3"/>
                      <a:pt x="1" y="3"/>
                      <a:pt x="2" y="3"/>
                    </a:cubicBezTo>
                    <a:cubicBezTo>
                      <a:pt x="2" y="3"/>
                      <a:pt x="2" y="3"/>
                      <a:pt x="2" y="3"/>
                    </a:cubicBezTo>
                    <a:cubicBezTo>
                      <a:pt x="2" y="5"/>
                      <a:pt x="2" y="5"/>
                      <a:pt x="2" y="5"/>
                    </a:cubicBezTo>
                    <a:cubicBezTo>
                      <a:pt x="1" y="5"/>
                      <a:pt x="1" y="6"/>
                      <a:pt x="1" y="6"/>
                    </a:cubicBezTo>
                    <a:close/>
                    <a:moveTo>
                      <a:pt x="3" y="7"/>
                    </a:moveTo>
                    <a:cubicBezTo>
                      <a:pt x="3" y="6"/>
                      <a:pt x="3" y="6"/>
                      <a:pt x="3" y="6"/>
                    </a:cubicBezTo>
                    <a:cubicBezTo>
                      <a:pt x="3" y="9"/>
                      <a:pt x="3" y="9"/>
                      <a:pt x="3" y="9"/>
                    </a:cubicBezTo>
                    <a:cubicBezTo>
                      <a:pt x="3" y="9"/>
                      <a:pt x="3" y="8"/>
                      <a:pt x="3" y="8"/>
                    </a:cubicBezTo>
                    <a:lnTo>
                      <a:pt x="3" y="7"/>
                    </a:lnTo>
                    <a:close/>
                    <a:moveTo>
                      <a:pt x="3" y="3"/>
                    </a:moveTo>
                    <a:cubicBezTo>
                      <a:pt x="3" y="3"/>
                      <a:pt x="3" y="3"/>
                      <a:pt x="3" y="3"/>
                    </a:cubicBezTo>
                    <a:cubicBezTo>
                      <a:pt x="3" y="4"/>
                      <a:pt x="3" y="4"/>
                      <a:pt x="3" y="4"/>
                    </a:cubicBezTo>
                    <a:cubicBezTo>
                      <a:pt x="3" y="5"/>
                      <a:pt x="3" y="5"/>
                      <a:pt x="3" y="5"/>
                    </a:cubicBezTo>
                    <a:lnTo>
                      <a:pt x="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86"/>
              <p:cNvSpPr>
                <a:spLocks noEditPoints="1"/>
              </p:cNvSpPr>
              <p:nvPr/>
            </p:nvSpPr>
            <p:spPr bwMode="auto">
              <a:xfrm>
                <a:off x="3840" y="2470"/>
                <a:ext cx="57" cy="83"/>
              </a:xfrm>
              <a:custGeom>
                <a:avLst/>
                <a:gdLst>
                  <a:gd name="T0" fmla="*/ 9 w 24"/>
                  <a:gd name="T1" fmla="*/ 23 h 35"/>
                  <a:gd name="T2" fmla="*/ 8 w 24"/>
                  <a:gd name="T3" fmla="*/ 33 h 35"/>
                  <a:gd name="T4" fmla="*/ 10 w 24"/>
                  <a:gd name="T5" fmla="*/ 35 h 35"/>
                  <a:gd name="T6" fmla="*/ 13 w 24"/>
                  <a:gd name="T7" fmla="*/ 35 h 35"/>
                  <a:gd name="T8" fmla="*/ 15 w 24"/>
                  <a:gd name="T9" fmla="*/ 33 h 35"/>
                  <a:gd name="T10" fmla="*/ 15 w 24"/>
                  <a:gd name="T11" fmla="*/ 23 h 35"/>
                  <a:gd name="T12" fmla="*/ 24 w 24"/>
                  <a:gd name="T13" fmla="*/ 12 h 35"/>
                  <a:gd name="T14" fmla="*/ 12 w 24"/>
                  <a:gd name="T15" fmla="*/ 0 h 35"/>
                  <a:gd name="T16" fmla="*/ 0 w 24"/>
                  <a:gd name="T17" fmla="*/ 11 h 35"/>
                  <a:gd name="T18" fmla="*/ 9 w 24"/>
                  <a:gd name="T19" fmla="*/ 23 h 35"/>
                  <a:gd name="T20" fmla="*/ 4 w 24"/>
                  <a:gd name="T21" fmla="*/ 12 h 35"/>
                  <a:gd name="T22" fmla="*/ 12 w 24"/>
                  <a:gd name="T23" fmla="*/ 3 h 35"/>
                  <a:gd name="T24" fmla="*/ 20 w 24"/>
                  <a:gd name="T25" fmla="*/ 12 h 35"/>
                  <a:gd name="T26" fmla="*/ 12 w 24"/>
                  <a:gd name="T27" fmla="*/ 20 h 35"/>
                  <a:gd name="T28" fmla="*/ 4 w 24"/>
                  <a:gd name="T29"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5">
                    <a:moveTo>
                      <a:pt x="9" y="23"/>
                    </a:moveTo>
                    <a:cubicBezTo>
                      <a:pt x="8" y="33"/>
                      <a:pt x="8" y="33"/>
                      <a:pt x="8" y="33"/>
                    </a:cubicBezTo>
                    <a:cubicBezTo>
                      <a:pt x="8" y="34"/>
                      <a:pt x="9" y="35"/>
                      <a:pt x="10" y="35"/>
                    </a:cubicBezTo>
                    <a:cubicBezTo>
                      <a:pt x="13" y="35"/>
                      <a:pt x="13" y="35"/>
                      <a:pt x="13" y="35"/>
                    </a:cubicBezTo>
                    <a:cubicBezTo>
                      <a:pt x="14" y="35"/>
                      <a:pt x="15" y="34"/>
                      <a:pt x="15" y="33"/>
                    </a:cubicBezTo>
                    <a:cubicBezTo>
                      <a:pt x="15" y="23"/>
                      <a:pt x="15" y="23"/>
                      <a:pt x="15" y="23"/>
                    </a:cubicBezTo>
                    <a:cubicBezTo>
                      <a:pt x="20" y="22"/>
                      <a:pt x="24" y="17"/>
                      <a:pt x="24" y="12"/>
                    </a:cubicBezTo>
                    <a:cubicBezTo>
                      <a:pt x="24" y="6"/>
                      <a:pt x="19" y="0"/>
                      <a:pt x="12" y="0"/>
                    </a:cubicBezTo>
                    <a:cubicBezTo>
                      <a:pt x="6" y="0"/>
                      <a:pt x="1" y="5"/>
                      <a:pt x="0" y="11"/>
                    </a:cubicBezTo>
                    <a:cubicBezTo>
                      <a:pt x="0" y="17"/>
                      <a:pt x="4" y="21"/>
                      <a:pt x="9" y="23"/>
                    </a:cubicBezTo>
                    <a:close/>
                    <a:moveTo>
                      <a:pt x="4" y="12"/>
                    </a:moveTo>
                    <a:cubicBezTo>
                      <a:pt x="4" y="7"/>
                      <a:pt x="8" y="3"/>
                      <a:pt x="12" y="3"/>
                    </a:cubicBezTo>
                    <a:cubicBezTo>
                      <a:pt x="17" y="4"/>
                      <a:pt x="21" y="7"/>
                      <a:pt x="20" y="12"/>
                    </a:cubicBezTo>
                    <a:cubicBezTo>
                      <a:pt x="20" y="17"/>
                      <a:pt x="16" y="20"/>
                      <a:pt x="12" y="20"/>
                    </a:cubicBezTo>
                    <a:cubicBezTo>
                      <a:pt x="7" y="20"/>
                      <a:pt x="4" y="16"/>
                      <a:pt x="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87"/>
              <p:cNvSpPr/>
              <p:nvPr/>
            </p:nvSpPr>
            <p:spPr bwMode="auto">
              <a:xfrm>
                <a:off x="3807" y="2460"/>
                <a:ext cx="104" cy="64"/>
              </a:xfrm>
              <a:custGeom>
                <a:avLst/>
                <a:gdLst>
                  <a:gd name="T0" fmla="*/ 7 w 44"/>
                  <a:gd name="T1" fmla="*/ 0 h 27"/>
                  <a:gd name="T2" fmla="*/ 38 w 44"/>
                  <a:gd name="T3" fmla="*/ 1 h 27"/>
                  <a:gd name="T4" fmla="*/ 44 w 44"/>
                  <a:gd name="T5" fmla="*/ 6 h 27"/>
                  <a:gd name="T6" fmla="*/ 43 w 44"/>
                  <a:gd name="T7" fmla="*/ 22 h 27"/>
                  <a:gd name="T8" fmla="*/ 38 w 44"/>
                  <a:gd name="T9" fmla="*/ 27 h 27"/>
                  <a:gd name="T10" fmla="*/ 35 w 44"/>
                  <a:gd name="T11" fmla="*/ 27 h 27"/>
                  <a:gd name="T12" fmla="*/ 38 w 44"/>
                  <a:gd name="T13" fmla="*/ 25 h 27"/>
                  <a:gd name="T14" fmla="*/ 38 w 44"/>
                  <a:gd name="T15" fmla="*/ 25 h 27"/>
                  <a:gd name="T16" fmla="*/ 41 w 44"/>
                  <a:gd name="T17" fmla="*/ 22 h 27"/>
                  <a:gd name="T18" fmla="*/ 41 w 44"/>
                  <a:gd name="T19" fmla="*/ 6 h 27"/>
                  <a:gd name="T20" fmla="*/ 38 w 44"/>
                  <a:gd name="T21" fmla="*/ 3 h 27"/>
                  <a:gd name="T22" fmla="*/ 6 w 44"/>
                  <a:gd name="T23" fmla="*/ 2 h 27"/>
                  <a:gd name="T24" fmla="*/ 3 w 44"/>
                  <a:gd name="T25" fmla="*/ 5 h 27"/>
                  <a:gd name="T26" fmla="*/ 3 w 44"/>
                  <a:gd name="T27" fmla="*/ 21 h 27"/>
                  <a:gd name="T28" fmla="*/ 6 w 44"/>
                  <a:gd name="T29" fmla="*/ 24 h 27"/>
                  <a:gd name="T30" fmla="*/ 14 w 44"/>
                  <a:gd name="T31" fmla="*/ 24 h 27"/>
                  <a:gd name="T32" fmla="*/ 16 w 44"/>
                  <a:gd name="T33" fmla="*/ 27 h 27"/>
                  <a:gd name="T34" fmla="*/ 6 w 44"/>
                  <a:gd name="T35" fmla="*/ 26 h 27"/>
                  <a:gd name="T36" fmla="*/ 0 w 44"/>
                  <a:gd name="T37" fmla="*/ 21 h 27"/>
                  <a:gd name="T38" fmla="*/ 1 w 44"/>
                  <a:gd name="T39" fmla="*/ 5 h 27"/>
                  <a:gd name="T40" fmla="*/ 7 w 44"/>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27">
                    <a:moveTo>
                      <a:pt x="7" y="0"/>
                    </a:moveTo>
                    <a:cubicBezTo>
                      <a:pt x="38" y="1"/>
                      <a:pt x="38" y="1"/>
                      <a:pt x="38" y="1"/>
                    </a:cubicBezTo>
                    <a:cubicBezTo>
                      <a:pt x="41" y="1"/>
                      <a:pt x="44" y="3"/>
                      <a:pt x="44" y="6"/>
                    </a:cubicBezTo>
                    <a:cubicBezTo>
                      <a:pt x="43" y="22"/>
                      <a:pt x="43" y="22"/>
                      <a:pt x="43" y="22"/>
                    </a:cubicBezTo>
                    <a:cubicBezTo>
                      <a:pt x="43" y="25"/>
                      <a:pt x="41" y="27"/>
                      <a:pt x="38" y="27"/>
                    </a:cubicBezTo>
                    <a:cubicBezTo>
                      <a:pt x="35" y="27"/>
                      <a:pt x="35" y="27"/>
                      <a:pt x="35" y="27"/>
                    </a:cubicBezTo>
                    <a:cubicBezTo>
                      <a:pt x="36" y="27"/>
                      <a:pt x="37" y="26"/>
                      <a:pt x="38" y="25"/>
                    </a:cubicBezTo>
                    <a:cubicBezTo>
                      <a:pt x="38" y="25"/>
                      <a:pt x="38" y="25"/>
                      <a:pt x="38" y="25"/>
                    </a:cubicBezTo>
                    <a:cubicBezTo>
                      <a:pt x="39" y="25"/>
                      <a:pt x="41" y="24"/>
                      <a:pt x="41" y="22"/>
                    </a:cubicBezTo>
                    <a:cubicBezTo>
                      <a:pt x="41" y="6"/>
                      <a:pt x="41" y="6"/>
                      <a:pt x="41" y="6"/>
                    </a:cubicBezTo>
                    <a:cubicBezTo>
                      <a:pt x="41" y="5"/>
                      <a:pt x="40" y="3"/>
                      <a:pt x="38" y="3"/>
                    </a:cubicBezTo>
                    <a:cubicBezTo>
                      <a:pt x="6" y="2"/>
                      <a:pt x="6" y="2"/>
                      <a:pt x="6" y="2"/>
                    </a:cubicBezTo>
                    <a:cubicBezTo>
                      <a:pt x="5" y="2"/>
                      <a:pt x="3" y="3"/>
                      <a:pt x="3" y="5"/>
                    </a:cubicBezTo>
                    <a:cubicBezTo>
                      <a:pt x="3" y="21"/>
                      <a:pt x="3" y="21"/>
                      <a:pt x="3" y="21"/>
                    </a:cubicBezTo>
                    <a:cubicBezTo>
                      <a:pt x="3" y="22"/>
                      <a:pt x="4" y="24"/>
                      <a:pt x="6" y="24"/>
                    </a:cubicBezTo>
                    <a:cubicBezTo>
                      <a:pt x="14" y="24"/>
                      <a:pt x="14" y="24"/>
                      <a:pt x="14" y="24"/>
                    </a:cubicBezTo>
                    <a:cubicBezTo>
                      <a:pt x="15" y="25"/>
                      <a:pt x="15" y="26"/>
                      <a:pt x="16" y="27"/>
                    </a:cubicBezTo>
                    <a:cubicBezTo>
                      <a:pt x="6" y="26"/>
                      <a:pt x="6" y="26"/>
                      <a:pt x="6" y="26"/>
                    </a:cubicBezTo>
                    <a:cubicBezTo>
                      <a:pt x="3" y="26"/>
                      <a:pt x="0" y="24"/>
                      <a:pt x="0" y="21"/>
                    </a:cubicBezTo>
                    <a:cubicBezTo>
                      <a:pt x="1" y="5"/>
                      <a:pt x="1" y="5"/>
                      <a:pt x="1" y="5"/>
                    </a:cubicBezTo>
                    <a:cubicBezTo>
                      <a:pt x="1" y="2"/>
                      <a:pt x="3"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88"/>
              <p:cNvSpPr/>
              <p:nvPr/>
            </p:nvSpPr>
            <p:spPr bwMode="auto">
              <a:xfrm>
                <a:off x="3783" y="2353"/>
                <a:ext cx="69" cy="43"/>
              </a:xfrm>
              <a:custGeom>
                <a:avLst/>
                <a:gdLst>
                  <a:gd name="T0" fmla="*/ 29 w 29"/>
                  <a:gd name="T1" fmla="*/ 0 h 18"/>
                  <a:gd name="T2" fmla="*/ 15 w 29"/>
                  <a:gd name="T3" fmla="*/ 15 h 18"/>
                  <a:gd name="T4" fmla="*/ 10 w 29"/>
                  <a:gd name="T5" fmla="*/ 10 h 18"/>
                  <a:gd name="T6" fmla="*/ 0 w 29"/>
                  <a:gd name="T7" fmla="*/ 18 h 18"/>
                  <a:gd name="T8" fmla="*/ 0 w 29"/>
                  <a:gd name="T9" fmla="*/ 14 h 18"/>
                  <a:gd name="T10" fmla="*/ 10 w 29"/>
                  <a:gd name="T11" fmla="*/ 6 h 18"/>
                  <a:gd name="T12" fmla="*/ 15 w 29"/>
                  <a:gd name="T13" fmla="*/ 11 h 18"/>
                  <a:gd name="T14" fmla="*/ 29 w 29"/>
                  <a:gd name="T15" fmla="*/ 0 h 18"/>
                  <a:gd name="T16" fmla="*/ 29 w 2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8">
                    <a:moveTo>
                      <a:pt x="29" y="0"/>
                    </a:moveTo>
                    <a:cubicBezTo>
                      <a:pt x="15" y="15"/>
                      <a:pt x="15" y="15"/>
                      <a:pt x="15" y="15"/>
                    </a:cubicBezTo>
                    <a:cubicBezTo>
                      <a:pt x="10" y="10"/>
                      <a:pt x="10" y="10"/>
                      <a:pt x="10" y="10"/>
                    </a:cubicBezTo>
                    <a:cubicBezTo>
                      <a:pt x="0" y="18"/>
                      <a:pt x="0" y="18"/>
                      <a:pt x="0" y="18"/>
                    </a:cubicBezTo>
                    <a:cubicBezTo>
                      <a:pt x="0" y="14"/>
                      <a:pt x="0" y="14"/>
                      <a:pt x="0" y="14"/>
                    </a:cubicBezTo>
                    <a:cubicBezTo>
                      <a:pt x="10" y="6"/>
                      <a:pt x="10" y="6"/>
                      <a:pt x="10" y="6"/>
                    </a:cubicBezTo>
                    <a:cubicBezTo>
                      <a:pt x="15" y="11"/>
                      <a:pt x="15" y="11"/>
                      <a:pt x="15" y="11"/>
                    </a:cubicBezTo>
                    <a:cubicBezTo>
                      <a:pt x="29" y="0"/>
                      <a:pt x="29" y="0"/>
                      <a:pt x="29" y="0"/>
                    </a:cubicBezTo>
                    <a:cubicBezTo>
                      <a:pt x="29" y="0"/>
                      <a:pt x="29" y="0"/>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89"/>
              <p:cNvSpPr/>
              <p:nvPr/>
            </p:nvSpPr>
            <p:spPr bwMode="auto">
              <a:xfrm>
                <a:off x="3842" y="2401"/>
                <a:ext cx="0" cy="5"/>
              </a:xfrm>
              <a:custGeom>
                <a:avLst/>
                <a:gdLst>
                  <a:gd name="T0" fmla="*/ 0 h 2"/>
                  <a:gd name="T1" fmla="*/ 2 h 2"/>
                  <a:gd name="T2" fmla="*/ 1 h 2"/>
                  <a:gd name="T3" fmla="*/ 0 h 2"/>
                  <a:gd name="T4" fmla="*/ 0 h 2"/>
                </a:gdLst>
                <a:ahLst/>
                <a:cxnLst>
                  <a:cxn ang="0">
                    <a:pos x="0" y="T0"/>
                  </a:cxn>
                  <a:cxn ang="0">
                    <a:pos x="0" y="T1"/>
                  </a:cxn>
                  <a:cxn ang="0">
                    <a:pos x="0" y="T2"/>
                  </a:cxn>
                  <a:cxn ang="0">
                    <a:pos x="0" y="T3"/>
                  </a:cxn>
                  <a:cxn ang="0">
                    <a:pos x="0" y="T4"/>
                  </a:cxn>
                </a:cxnLst>
                <a:rect l="0" t="0" r="r" b="b"/>
                <a:pathLst>
                  <a:path h="2">
                    <a:moveTo>
                      <a:pt x="0" y="0"/>
                    </a:moveTo>
                    <a:cubicBezTo>
                      <a:pt x="0" y="2"/>
                      <a:pt x="0" y="2"/>
                      <a:pt x="0" y="2"/>
                    </a:cubicBezTo>
                    <a:cubicBezTo>
                      <a:pt x="0" y="2"/>
                      <a:pt x="0" y="1"/>
                      <a:pt x="0" y="1"/>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90"/>
              <p:cNvSpPr/>
              <p:nvPr/>
            </p:nvSpPr>
            <p:spPr bwMode="auto">
              <a:xfrm>
                <a:off x="3842" y="2394"/>
                <a:ext cx="0" cy="4"/>
              </a:xfrm>
              <a:custGeom>
                <a:avLst/>
                <a:gdLst>
                  <a:gd name="T0" fmla="*/ 0 h 2"/>
                  <a:gd name="T1" fmla="*/ 0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0"/>
                      <a:pt x="0" y="0"/>
                      <a:pt x="0" y="0"/>
                    </a:cubicBezTo>
                    <a:cubicBezTo>
                      <a:pt x="0" y="2"/>
                      <a:pt x="0" y="2"/>
                      <a:pt x="0" y="2"/>
                    </a:cubicBezTo>
                    <a:cubicBezTo>
                      <a:pt x="0" y="2"/>
                      <a:pt x="0" y="2"/>
                      <a:pt x="0"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91"/>
              <p:cNvSpPr>
                <a:spLocks noEditPoints="1"/>
              </p:cNvSpPr>
              <p:nvPr/>
            </p:nvSpPr>
            <p:spPr bwMode="auto">
              <a:xfrm>
                <a:off x="3783" y="2363"/>
                <a:ext cx="71" cy="52"/>
              </a:xfrm>
              <a:custGeom>
                <a:avLst/>
                <a:gdLst>
                  <a:gd name="T0" fmla="*/ 29 w 30"/>
                  <a:gd name="T1" fmla="*/ 0 h 22"/>
                  <a:gd name="T2" fmla="*/ 27 w 30"/>
                  <a:gd name="T3" fmla="*/ 3 h 22"/>
                  <a:gd name="T4" fmla="*/ 15 w 30"/>
                  <a:gd name="T5" fmla="*/ 15 h 22"/>
                  <a:gd name="T6" fmla="*/ 10 w 30"/>
                  <a:gd name="T7" fmla="*/ 11 h 22"/>
                  <a:gd name="T8" fmla="*/ 0 w 30"/>
                  <a:gd name="T9" fmla="*/ 18 h 22"/>
                  <a:gd name="T10" fmla="*/ 0 w 30"/>
                  <a:gd name="T11" fmla="*/ 20 h 22"/>
                  <a:gd name="T12" fmla="*/ 2 w 30"/>
                  <a:gd name="T13" fmla="*/ 22 h 22"/>
                  <a:gd name="T14" fmla="*/ 27 w 30"/>
                  <a:gd name="T15" fmla="*/ 22 h 22"/>
                  <a:gd name="T16" fmla="*/ 30 w 30"/>
                  <a:gd name="T17" fmla="*/ 19 h 22"/>
                  <a:gd name="T18" fmla="*/ 29 w 30"/>
                  <a:gd name="T19" fmla="*/ 0 h 22"/>
                  <a:gd name="T20" fmla="*/ 27 w 30"/>
                  <a:gd name="T21" fmla="*/ 18 h 22"/>
                  <a:gd name="T22" fmla="*/ 26 w 30"/>
                  <a:gd name="T23" fmla="*/ 18 h 22"/>
                  <a:gd name="T24" fmla="*/ 26 w 30"/>
                  <a:gd name="T25" fmla="*/ 18 h 22"/>
                  <a:gd name="T26" fmla="*/ 26 w 30"/>
                  <a:gd name="T27" fmla="*/ 20 h 22"/>
                  <a:gd name="T28" fmla="*/ 26 w 30"/>
                  <a:gd name="T29" fmla="*/ 20 h 22"/>
                  <a:gd name="T30" fmla="*/ 25 w 30"/>
                  <a:gd name="T31" fmla="*/ 20 h 22"/>
                  <a:gd name="T32" fmla="*/ 25 w 30"/>
                  <a:gd name="T33" fmla="*/ 19 h 22"/>
                  <a:gd name="T34" fmla="*/ 25 w 30"/>
                  <a:gd name="T35" fmla="*/ 19 h 22"/>
                  <a:gd name="T36" fmla="*/ 25 w 30"/>
                  <a:gd name="T37" fmla="*/ 20 h 22"/>
                  <a:gd name="T38" fmla="*/ 24 w 30"/>
                  <a:gd name="T39" fmla="*/ 20 h 22"/>
                  <a:gd name="T40" fmla="*/ 24 w 30"/>
                  <a:gd name="T41" fmla="*/ 20 h 22"/>
                  <a:gd name="T42" fmla="*/ 24 w 30"/>
                  <a:gd name="T43" fmla="*/ 19 h 22"/>
                  <a:gd name="T44" fmla="*/ 23 w 30"/>
                  <a:gd name="T45" fmla="*/ 18 h 22"/>
                  <a:gd name="T46" fmla="*/ 23 w 30"/>
                  <a:gd name="T47" fmla="*/ 18 h 22"/>
                  <a:gd name="T48" fmla="*/ 23 w 30"/>
                  <a:gd name="T49" fmla="*/ 18 h 22"/>
                  <a:gd name="T50" fmla="*/ 23 w 30"/>
                  <a:gd name="T51" fmla="*/ 18 h 22"/>
                  <a:gd name="T52" fmla="*/ 23 w 30"/>
                  <a:gd name="T53" fmla="*/ 17 h 22"/>
                  <a:gd name="T54" fmla="*/ 23 w 30"/>
                  <a:gd name="T55" fmla="*/ 17 h 22"/>
                  <a:gd name="T56" fmla="*/ 24 w 30"/>
                  <a:gd name="T57" fmla="*/ 17 h 22"/>
                  <a:gd name="T58" fmla="*/ 24 w 30"/>
                  <a:gd name="T59" fmla="*/ 18 h 22"/>
                  <a:gd name="T60" fmla="*/ 24 w 30"/>
                  <a:gd name="T61" fmla="*/ 16 h 22"/>
                  <a:gd name="T62" fmla="*/ 24 w 30"/>
                  <a:gd name="T63" fmla="*/ 16 h 22"/>
                  <a:gd name="T64" fmla="*/ 23 w 30"/>
                  <a:gd name="T65" fmla="*/ 15 h 22"/>
                  <a:gd name="T66" fmla="*/ 23 w 30"/>
                  <a:gd name="T67" fmla="*/ 15 h 22"/>
                  <a:gd name="T68" fmla="*/ 23 w 30"/>
                  <a:gd name="T69" fmla="*/ 14 h 22"/>
                  <a:gd name="T70" fmla="*/ 23 w 30"/>
                  <a:gd name="T71" fmla="*/ 13 h 22"/>
                  <a:gd name="T72" fmla="*/ 23 w 30"/>
                  <a:gd name="T73" fmla="*/ 13 h 22"/>
                  <a:gd name="T74" fmla="*/ 24 w 30"/>
                  <a:gd name="T75" fmla="*/ 12 h 22"/>
                  <a:gd name="T76" fmla="*/ 24 w 30"/>
                  <a:gd name="T77" fmla="*/ 12 h 22"/>
                  <a:gd name="T78" fmla="*/ 24 w 30"/>
                  <a:gd name="T79" fmla="*/ 11 h 22"/>
                  <a:gd name="T80" fmla="*/ 25 w 30"/>
                  <a:gd name="T81" fmla="*/ 11 h 22"/>
                  <a:gd name="T82" fmla="*/ 25 w 30"/>
                  <a:gd name="T83" fmla="*/ 12 h 22"/>
                  <a:gd name="T84" fmla="*/ 25 w 30"/>
                  <a:gd name="T85" fmla="*/ 12 h 22"/>
                  <a:gd name="T86" fmla="*/ 25 w 30"/>
                  <a:gd name="T87" fmla="*/ 12 h 22"/>
                  <a:gd name="T88" fmla="*/ 25 w 30"/>
                  <a:gd name="T89" fmla="*/ 11 h 22"/>
                  <a:gd name="T90" fmla="*/ 25 w 30"/>
                  <a:gd name="T91" fmla="*/ 11 h 22"/>
                  <a:gd name="T92" fmla="*/ 26 w 30"/>
                  <a:gd name="T93" fmla="*/ 11 h 22"/>
                  <a:gd name="T94" fmla="*/ 26 w 30"/>
                  <a:gd name="T95" fmla="*/ 12 h 22"/>
                  <a:gd name="T96" fmla="*/ 26 w 30"/>
                  <a:gd name="T97" fmla="*/ 12 h 22"/>
                  <a:gd name="T98" fmla="*/ 26 w 30"/>
                  <a:gd name="T99" fmla="*/ 12 h 22"/>
                  <a:gd name="T100" fmla="*/ 27 w 30"/>
                  <a:gd name="T101" fmla="*/ 12 h 22"/>
                  <a:gd name="T102" fmla="*/ 27 w 30"/>
                  <a:gd name="T103" fmla="*/ 13 h 22"/>
                  <a:gd name="T104" fmla="*/ 27 w 30"/>
                  <a:gd name="T105" fmla="*/ 13 h 22"/>
                  <a:gd name="T106" fmla="*/ 27 w 30"/>
                  <a:gd name="T107" fmla="*/ 13 h 22"/>
                  <a:gd name="T108" fmla="*/ 26 w 30"/>
                  <a:gd name="T109" fmla="*/ 13 h 22"/>
                  <a:gd name="T110" fmla="*/ 26 w 30"/>
                  <a:gd name="T111" fmla="*/ 13 h 22"/>
                  <a:gd name="T112" fmla="*/ 26 w 30"/>
                  <a:gd name="T113" fmla="*/ 13 h 22"/>
                  <a:gd name="T114" fmla="*/ 26 w 30"/>
                  <a:gd name="T115" fmla="*/ 15 h 22"/>
                  <a:gd name="T116" fmla="*/ 27 w 30"/>
                  <a:gd name="T117" fmla="*/ 16 h 22"/>
                  <a:gd name="T118" fmla="*/ 27 w 30"/>
                  <a:gd name="T119" fmla="*/ 17 h 22"/>
                  <a:gd name="T120" fmla="*/ 27 w 30"/>
                  <a:gd name="T121"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 h="22">
                    <a:moveTo>
                      <a:pt x="29" y="0"/>
                    </a:moveTo>
                    <a:cubicBezTo>
                      <a:pt x="27" y="3"/>
                      <a:pt x="27" y="3"/>
                      <a:pt x="27" y="3"/>
                    </a:cubicBezTo>
                    <a:cubicBezTo>
                      <a:pt x="15" y="15"/>
                      <a:pt x="15" y="15"/>
                      <a:pt x="15" y="15"/>
                    </a:cubicBezTo>
                    <a:cubicBezTo>
                      <a:pt x="10" y="11"/>
                      <a:pt x="10" y="11"/>
                      <a:pt x="10" y="11"/>
                    </a:cubicBezTo>
                    <a:cubicBezTo>
                      <a:pt x="0" y="18"/>
                      <a:pt x="0" y="18"/>
                      <a:pt x="0" y="18"/>
                    </a:cubicBezTo>
                    <a:cubicBezTo>
                      <a:pt x="0" y="20"/>
                      <a:pt x="0" y="20"/>
                      <a:pt x="0" y="20"/>
                    </a:cubicBezTo>
                    <a:cubicBezTo>
                      <a:pt x="0" y="22"/>
                      <a:pt x="2" y="22"/>
                      <a:pt x="2" y="22"/>
                    </a:cubicBezTo>
                    <a:cubicBezTo>
                      <a:pt x="2" y="22"/>
                      <a:pt x="25" y="22"/>
                      <a:pt x="27" y="22"/>
                    </a:cubicBezTo>
                    <a:cubicBezTo>
                      <a:pt x="30" y="22"/>
                      <a:pt x="30" y="19"/>
                      <a:pt x="30" y="19"/>
                    </a:cubicBezTo>
                    <a:lnTo>
                      <a:pt x="29" y="0"/>
                    </a:lnTo>
                    <a:close/>
                    <a:moveTo>
                      <a:pt x="27" y="18"/>
                    </a:moveTo>
                    <a:cubicBezTo>
                      <a:pt x="27" y="18"/>
                      <a:pt x="27" y="18"/>
                      <a:pt x="26" y="18"/>
                    </a:cubicBezTo>
                    <a:cubicBezTo>
                      <a:pt x="26" y="18"/>
                      <a:pt x="26" y="18"/>
                      <a:pt x="26" y="18"/>
                    </a:cubicBezTo>
                    <a:cubicBezTo>
                      <a:pt x="26" y="20"/>
                      <a:pt x="26" y="20"/>
                      <a:pt x="26" y="20"/>
                    </a:cubicBezTo>
                    <a:cubicBezTo>
                      <a:pt x="26" y="20"/>
                      <a:pt x="26" y="20"/>
                      <a:pt x="26" y="20"/>
                    </a:cubicBezTo>
                    <a:cubicBezTo>
                      <a:pt x="25" y="20"/>
                      <a:pt x="25" y="20"/>
                      <a:pt x="25" y="20"/>
                    </a:cubicBezTo>
                    <a:cubicBezTo>
                      <a:pt x="25" y="19"/>
                      <a:pt x="25" y="19"/>
                      <a:pt x="25" y="19"/>
                    </a:cubicBezTo>
                    <a:cubicBezTo>
                      <a:pt x="25" y="19"/>
                      <a:pt x="25" y="19"/>
                      <a:pt x="25" y="19"/>
                    </a:cubicBezTo>
                    <a:cubicBezTo>
                      <a:pt x="25" y="20"/>
                      <a:pt x="25" y="20"/>
                      <a:pt x="25" y="20"/>
                    </a:cubicBezTo>
                    <a:cubicBezTo>
                      <a:pt x="25" y="20"/>
                      <a:pt x="25" y="20"/>
                      <a:pt x="24" y="20"/>
                    </a:cubicBezTo>
                    <a:cubicBezTo>
                      <a:pt x="24" y="20"/>
                      <a:pt x="24" y="20"/>
                      <a:pt x="24" y="20"/>
                    </a:cubicBezTo>
                    <a:cubicBezTo>
                      <a:pt x="24" y="19"/>
                      <a:pt x="24" y="19"/>
                      <a:pt x="24" y="19"/>
                    </a:cubicBezTo>
                    <a:cubicBezTo>
                      <a:pt x="24" y="19"/>
                      <a:pt x="24" y="19"/>
                      <a:pt x="23" y="18"/>
                    </a:cubicBezTo>
                    <a:cubicBezTo>
                      <a:pt x="23" y="18"/>
                      <a:pt x="23" y="18"/>
                      <a:pt x="23" y="18"/>
                    </a:cubicBezTo>
                    <a:cubicBezTo>
                      <a:pt x="23" y="18"/>
                      <a:pt x="23" y="18"/>
                      <a:pt x="23" y="18"/>
                    </a:cubicBezTo>
                    <a:cubicBezTo>
                      <a:pt x="23" y="18"/>
                      <a:pt x="23" y="18"/>
                      <a:pt x="23" y="18"/>
                    </a:cubicBezTo>
                    <a:cubicBezTo>
                      <a:pt x="23" y="18"/>
                      <a:pt x="23" y="17"/>
                      <a:pt x="23" y="17"/>
                    </a:cubicBezTo>
                    <a:cubicBezTo>
                      <a:pt x="23" y="17"/>
                      <a:pt x="23" y="17"/>
                      <a:pt x="23" y="17"/>
                    </a:cubicBezTo>
                    <a:cubicBezTo>
                      <a:pt x="23" y="17"/>
                      <a:pt x="23" y="17"/>
                      <a:pt x="24" y="17"/>
                    </a:cubicBezTo>
                    <a:cubicBezTo>
                      <a:pt x="24" y="18"/>
                      <a:pt x="24" y="18"/>
                      <a:pt x="24" y="18"/>
                    </a:cubicBezTo>
                    <a:cubicBezTo>
                      <a:pt x="24" y="16"/>
                      <a:pt x="24" y="16"/>
                      <a:pt x="24" y="16"/>
                    </a:cubicBezTo>
                    <a:cubicBezTo>
                      <a:pt x="24" y="16"/>
                      <a:pt x="24" y="16"/>
                      <a:pt x="24" y="16"/>
                    </a:cubicBezTo>
                    <a:cubicBezTo>
                      <a:pt x="24" y="15"/>
                      <a:pt x="24" y="15"/>
                      <a:pt x="23" y="15"/>
                    </a:cubicBezTo>
                    <a:cubicBezTo>
                      <a:pt x="23" y="15"/>
                      <a:pt x="23" y="15"/>
                      <a:pt x="23" y="15"/>
                    </a:cubicBezTo>
                    <a:cubicBezTo>
                      <a:pt x="23" y="14"/>
                      <a:pt x="23" y="14"/>
                      <a:pt x="23" y="14"/>
                    </a:cubicBezTo>
                    <a:cubicBezTo>
                      <a:pt x="23" y="14"/>
                      <a:pt x="23" y="14"/>
                      <a:pt x="23" y="13"/>
                    </a:cubicBezTo>
                    <a:cubicBezTo>
                      <a:pt x="23" y="13"/>
                      <a:pt x="23" y="13"/>
                      <a:pt x="23" y="13"/>
                    </a:cubicBezTo>
                    <a:cubicBezTo>
                      <a:pt x="24" y="13"/>
                      <a:pt x="24" y="13"/>
                      <a:pt x="24" y="12"/>
                    </a:cubicBezTo>
                    <a:cubicBezTo>
                      <a:pt x="24" y="12"/>
                      <a:pt x="24" y="12"/>
                      <a:pt x="24" y="12"/>
                    </a:cubicBezTo>
                    <a:cubicBezTo>
                      <a:pt x="24" y="11"/>
                      <a:pt x="24" y="11"/>
                      <a:pt x="24" y="11"/>
                    </a:cubicBezTo>
                    <a:cubicBezTo>
                      <a:pt x="24" y="11"/>
                      <a:pt x="25" y="11"/>
                      <a:pt x="25" y="11"/>
                    </a:cubicBezTo>
                    <a:cubicBezTo>
                      <a:pt x="25" y="12"/>
                      <a:pt x="25" y="12"/>
                      <a:pt x="25" y="12"/>
                    </a:cubicBezTo>
                    <a:cubicBezTo>
                      <a:pt x="25" y="12"/>
                      <a:pt x="25" y="12"/>
                      <a:pt x="25" y="12"/>
                    </a:cubicBezTo>
                    <a:cubicBezTo>
                      <a:pt x="25" y="12"/>
                      <a:pt x="25" y="12"/>
                      <a:pt x="25" y="12"/>
                    </a:cubicBezTo>
                    <a:cubicBezTo>
                      <a:pt x="25" y="11"/>
                      <a:pt x="25" y="11"/>
                      <a:pt x="25" y="11"/>
                    </a:cubicBezTo>
                    <a:cubicBezTo>
                      <a:pt x="25" y="11"/>
                      <a:pt x="25" y="11"/>
                      <a:pt x="25" y="11"/>
                    </a:cubicBezTo>
                    <a:cubicBezTo>
                      <a:pt x="26" y="11"/>
                      <a:pt x="26" y="11"/>
                      <a:pt x="26" y="11"/>
                    </a:cubicBezTo>
                    <a:cubicBezTo>
                      <a:pt x="26" y="12"/>
                      <a:pt x="26" y="12"/>
                      <a:pt x="26" y="12"/>
                    </a:cubicBezTo>
                    <a:cubicBezTo>
                      <a:pt x="26" y="12"/>
                      <a:pt x="26" y="12"/>
                      <a:pt x="26" y="12"/>
                    </a:cubicBezTo>
                    <a:cubicBezTo>
                      <a:pt x="26" y="12"/>
                      <a:pt x="26" y="12"/>
                      <a:pt x="26" y="12"/>
                    </a:cubicBezTo>
                    <a:cubicBezTo>
                      <a:pt x="26" y="12"/>
                      <a:pt x="27" y="12"/>
                      <a:pt x="27" y="12"/>
                    </a:cubicBezTo>
                    <a:cubicBezTo>
                      <a:pt x="27" y="12"/>
                      <a:pt x="27" y="12"/>
                      <a:pt x="27" y="13"/>
                    </a:cubicBezTo>
                    <a:cubicBezTo>
                      <a:pt x="27" y="13"/>
                      <a:pt x="27" y="13"/>
                      <a:pt x="27" y="13"/>
                    </a:cubicBezTo>
                    <a:cubicBezTo>
                      <a:pt x="27" y="13"/>
                      <a:pt x="27" y="13"/>
                      <a:pt x="27" y="13"/>
                    </a:cubicBezTo>
                    <a:cubicBezTo>
                      <a:pt x="26" y="13"/>
                      <a:pt x="26" y="13"/>
                      <a:pt x="26" y="13"/>
                    </a:cubicBezTo>
                    <a:cubicBezTo>
                      <a:pt x="26" y="13"/>
                      <a:pt x="26" y="13"/>
                      <a:pt x="26" y="13"/>
                    </a:cubicBezTo>
                    <a:cubicBezTo>
                      <a:pt x="26" y="13"/>
                      <a:pt x="26" y="13"/>
                      <a:pt x="26" y="13"/>
                    </a:cubicBezTo>
                    <a:cubicBezTo>
                      <a:pt x="26" y="15"/>
                      <a:pt x="26" y="15"/>
                      <a:pt x="26" y="15"/>
                    </a:cubicBezTo>
                    <a:cubicBezTo>
                      <a:pt x="26" y="15"/>
                      <a:pt x="26" y="15"/>
                      <a:pt x="27" y="16"/>
                    </a:cubicBezTo>
                    <a:cubicBezTo>
                      <a:pt x="27" y="16"/>
                      <a:pt x="27" y="16"/>
                      <a:pt x="27" y="17"/>
                    </a:cubicBezTo>
                    <a:cubicBezTo>
                      <a:pt x="27" y="17"/>
                      <a:pt x="27" y="17"/>
                      <a:pt x="2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92"/>
              <p:cNvSpPr/>
              <p:nvPr/>
            </p:nvSpPr>
            <p:spPr bwMode="auto">
              <a:xfrm>
                <a:off x="3778" y="1613"/>
                <a:ext cx="83" cy="52"/>
              </a:xfrm>
              <a:custGeom>
                <a:avLst/>
                <a:gdLst>
                  <a:gd name="T0" fmla="*/ 35 w 35"/>
                  <a:gd name="T1" fmla="*/ 1 h 22"/>
                  <a:gd name="T2" fmla="*/ 18 w 35"/>
                  <a:gd name="T3" fmla="*/ 19 h 22"/>
                  <a:gd name="T4" fmla="*/ 12 w 35"/>
                  <a:gd name="T5" fmla="*/ 13 h 22"/>
                  <a:gd name="T6" fmla="*/ 0 w 35"/>
                  <a:gd name="T7" fmla="*/ 22 h 22"/>
                  <a:gd name="T8" fmla="*/ 0 w 35"/>
                  <a:gd name="T9" fmla="*/ 18 h 22"/>
                  <a:gd name="T10" fmla="*/ 12 w 35"/>
                  <a:gd name="T11" fmla="*/ 8 h 22"/>
                  <a:gd name="T12" fmla="*/ 18 w 35"/>
                  <a:gd name="T13" fmla="*/ 14 h 22"/>
                  <a:gd name="T14" fmla="*/ 35 w 35"/>
                  <a:gd name="T15" fmla="*/ 0 h 22"/>
                  <a:gd name="T16" fmla="*/ 35 w 35"/>
                  <a:gd name="T17"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2">
                    <a:moveTo>
                      <a:pt x="35" y="1"/>
                    </a:moveTo>
                    <a:cubicBezTo>
                      <a:pt x="18" y="19"/>
                      <a:pt x="18" y="19"/>
                      <a:pt x="18" y="19"/>
                    </a:cubicBezTo>
                    <a:cubicBezTo>
                      <a:pt x="12" y="13"/>
                      <a:pt x="12" y="13"/>
                      <a:pt x="12" y="13"/>
                    </a:cubicBezTo>
                    <a:cubicBezTo>
                      <a:pt x="0" y="22"/>
                      <a:pt x="0" y="22"/>
                      <a:pt x="0" y="22"/>
                    </a:cubicBezTo>
                    <a:cubicBezTo>
                      <a:pt x="0" y="18"/>
                      <a:pt x="0" y="18"/>
                      <a:pt x="0" y="18"/>
                    </a:cubicBezTo>
                    <a:cubicBezTo>
                      <a:pt x="12" y="8"/>
                      <a:pt x="12" y="8"/>
                      <a:pt x="12" y="8"/>
                    </a:cubicBezTo>
                    <a:cubicBezTo>
                      <a:pt x="18" y="14"/>
                      <a:pt x="18" y="14"/>
                      <a:pt x="18" y="14"/>
                    </a:cubicBezTo>
                    <a:cubicBezTo>
                      <a:pt x="35" y="0"/>
                      <a:pt x="35" y="0"/>
                      <a:pt x="35" y="0"/>
                    </a:cubicBezTo>
                    <a:cubicBezTo>
                      <a:pt x="35" y="0"/>
                      <a:pt x="35" y="0"/>
                      <a:pt x="3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93"/>
              <p:cNvSpPr/>
              <p:nvPr/>
            </p:nvSpPr>
            <p:spPr bwMode="auto">
              <a:xfrm>
                <a:off x="3849" y="1670"/>
                <a:ext cx="3" cy="7"/>
              </a:xfrm>
              <a:custGeom>
                <a:avLst/>
                <a:gdLst>
                  <a:gd name="T0" fmla="*/ 0 w 1"/>
                  <a:gd name="T1" fmla="*/ 0 h 3"/>
                  <a:gd name="T2" fmla="*/ 0 w 1"/>
                  <a:gd name="T3" fmla="*/ 3 h 3"/>
                  <a:gd name="T4" fmla="*/ 1 w 1"/>
                  <a:gd name="T5" fmla="*/ 2 h 3"/>
                  <a:gd name="T6" fmla="*/ 1 w 1"/>
                  <a:gd name="T7" fmla="*/ 1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0" y="3"/>
                      <a:pt x="0" y="3"/>
                      <a:pt x="0" y="3"/>
                    </a:cubicBezTo>
                    <a:cubicBezTo>
                      <a:pt x="0" y="2"/>
                      <a:pt x="0" y="2"/>
                      <a:pt x="1" y="2"/>
                    </a:cubicBezTo>
                    <a:cubicBezTo>
                      <a:pt x="1" y="1"/>
                      <a:pt x="1" y="1"/>
                      <a:pt x="1"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94"/>
              <p:cNvSpPr/>
              <p:nvPr/>
            </p:nvSpPr>
            <p:spPr bwMode="auto">
              <a:xfrm>
                <a:off x="3849" y="1663"/>
                <a:ext cx="3" cy="4"/>
              </a:xfrm>
              <a:custGeom>
                <a:avLst/>
                <a:gdLst>
                  <a:gd name="T0" fmla="*/ 0 w 1"/>
                  <a:gd name="T1" fmla="*/ 0 h 2"/>
                  <a:gd name="T2" fmla="*/ 0 w 1"/>
                  <a:gd name="T3" fmla="*/ 0 h 2"/>
                  <a:gd name="T4" fmla="*/ 0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2"/>
                      <a:pt x="0" y="2"/>
                      <a:pt x="0" y="2"/>
                    </a:cubicBezTo>
                    <a:cubicBezTo>
                      <a:pt x="0" y="2"/>
                      <a:pt x="0" y="2"/>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95"/>
              <p:cNvSpPr>
                <a:spLocks noEditPoints="1"/>
              </p:cNvSpPr>
              <p:nvPr/>
            </p:nvSpPr>
            <p:spPr bwMode="auto">
              <a:xfrm>
                <a:off x="3778" y="1627"/>
                <a:ext cx="86" cy="62"/>
              </a:xfrm>
              <a:custGeom>
                <a:avLst/>
                <a:gdLst>
                  <a:gd name="T0" fmla="*/ 35 w 36"/>
                  <a:gd name="T1" fmla="*/ 0 h 26"/>
                  <a:gd name="T2" fmla="*/ 33 w 36"/>
                  <a:gd name="T3" fmla="*/ 3 h 26"/>
                  <a:gd name="T4" fmla="*/ 18 w 36"/>
                  <a:gd name="T5" fmla="*/ 18 h 26"/>
                  <a:gd name="T6" fmla="*/ 12 w 36"/>
                  <a:gd name="T7" fmla="*/ 12 h 26"/>
                  <a:gd name="T8" fmla="*/ 0 w 36"/>
                  <a:gd name="T9" fmla="*/ 21 h 26"/>
                  <a:gd name="T10" fmla="*/ 0 w 36"/>
                  <a:gd name="T11" fmla="*/ 23 h 26"/>
                  <a:gd name="T12" fmla="*/ 3 w 36"/>
                  <a:gd name="T13" fmla="*/ 26 h 26"/>
                  <a:gd name="T14" fmla="*/ 33 w 36"/>
                  <a:gd name="T15" fmla="*/ 26 h 26"/>
                  <a:gd name="T16" fmla="*/ 36 w 36"/>
                  <a:gd name="T17" fmla="*/ 22 h 26"/>
                  <a:gd name="T18" fmla="*/ 35 w 36"/>
                  <a:gd name="T19" fmla="*/ 0 h 26"/>
                  <a:gd name="T20" fmla="*/ 32 w 36"/>
                  <a:gd name="T21" fmla="*/ 21 h 26"/>
                  <a:gd name="T22" fmla="*/ 32 w 36"/>
                  <a:gd name="T23" fmla="*/ 21 h 26"/>
                  <a:gd name="T24" fmla="*/ 31 w 36"/>
                  <a:gd name="T25" fmla="*/ 22 h 26"/>
                  <a:gd name="T26" fmla="*/ 31 w 36"/>
                  <a:gd name="T27" fmla="*/ 23 h 26"/>
                  <a:gd name="T28" fmla="*/ 31 w 36"/>
                  <a:gd name="T29" fmla="*/ 23 h 26"/>
                  <a:gd name="T30" fmla="*/ 31 w 36"/>
                  <a:gd name="T31" fmla="*/ 23 h 26"/>
                  <a:gd name="T32" fmla="*/ 31 w 36"/>
                  <a:gd name="T33" fmla="*/ 22 h 26"/>
                  <a:gd name="T34" fmla="*/ 30 w 36"/>
                  <a:gd name="T35" fmla="*/ 22 h 26"/>
                  <a:gd name="T36" fmla="*/ 30 w 36"/>
                  <a:gd name="T37" fmla="*/ 23 h 26"/>
                  <a:gd name="T38" fmla="*/ 30 w 36"/>
                  <a:gd name="T39" fmla="*/ 23 h 26"/>
                  <a:gd name="T40" fmla="*/ 29 w 36"/>
                  <a:gd name="T41" fmla="*/ 23 h 26"/>
                  <a:gd name="T42" fmla="*/ 29 w 36"/>
                  <a:gd name="T43" fmla="*/ 22 h 26"/>
                  <a:gd name="T44" fmla="*/ 28 w 36"/>
                  <a:gd name="T45" fmla="*/ 22 h 26"/>
                  <a:gd name="T46" fmla="*/ 28 w 36"/>
                  <a:gd name="T47" fmla="*/ 21 h 26"/>
                  <a:gd name="T48" fmla="*/ 28 w 36"/>
                  <a:gd name="T49" fmla="*/ 21 h 26"/>
                  <a:gd name="T50" fmla="*/ 28 w 36"/>
                  <a:gd name="T51" fmla="*/ 21 h 26"/>
                  <a:gd name="T52" fmla="*/ 28 w 36"/>
                  <a:gd name="T53" fmla="*/ 20 h 26"/>
                  <a:gd name="T54" fmla="*/ 28 w 36"/>
                  <a:gd name="T55" fmla="*/ 20 h 26"/>
                  <a:gd name="T56" fmla="*/ 29 w 36"/>
                  <a:gd name="T57" fmla="*/ 20 h 26"/>
                  <a:gd name="T58" fmla="*/ 29 w 36"/>
                  <a:gd name="T59" fmla="*/ 21 h 26"/>
                  <a:gd name="T60" fmla="*/ 29 w 36"/>
                  <a:gd name="T61" fmla="*/ 18 h 26"/>
                  <a:gd name="T62" fmla="*/ 29 w 36"/>
                  <a:gd name="T63" fmla="*/ 18 h 26"/>
                  <a:gd name="T64" fmla="*/ 28 w 36"/>
                  <a:gd name="T65" fmla="*/ 18 h 26"/>
                  <a:gd name="T66" fmla="*/ 28 w 36"/>
                  <a:gd name="T67" fmla="*/ 17 h 26"/>
                  <a:gd name="T68" fmla="*/ 28 w 36"/>
                  <a:gd name="T69" fmla="*/ 16 h 26"/>
                  <a:gd name="T70" fmla="*/ 28 w 36"/>
                  <a:gd name="T71" fmla="*/ 15 h 26"/>
                  <a:gd name="T72" fmla="*/ 28 w 36"/>
                  <a:gd name="T73" fmla="*/ 15 h 26"/>
                  <a:gd name="T74" fmla="*/ 29 w 36"/>
                  <a:gd name="T75" fmla="*/ 14 h 26"/>
                  <a:gd name="T76" fmla="*/ 29 w 36"/>
                  <a:gd name="T77" fmla="*/ 13 h 26"/>
                  <a:gd name="T78" fmla="*/ 29 w 36"/>
                  <a:gd name="T79" fmla="*/ 13 h 26"/>
                  <a:gd name="T80" fmla="*/ 30 w 36"/>
                  <a:gd name="T81" fmla="*/ 13 h 26"/>
                  <a:gd name="T82" fmla="*/ 30 w 36"/>
                  <a:gd name="T83" fmla="*/ 14 h 26"/>
                  <a:gd name="T84" fmla="*/ 30 w 36"/>
                  <a:gd name="T85" fmla="*/ 14 h 26"/>
                  <a:gd name="T86" fmla="*/ 30 w 36"/>
                  <a:gd name="T87" fmla="*/ 14 h 26"/>
                  <a:gd name="T88" fmla="*/ 30 w 36"/>
                  <a:gd name="T89" fmla="*/ 13 h 26"/>
                  <a:gd name="T90" fmla="*/ 31 w 36"/>
                  <a:gd name="T91" fmla="*/ 13 h 26"/>
                  <a:gd name="T92" fmla="*/ 31 w 36"/>
                  <a:gd name="T93" fmla="*/ 13 h 26"/>
                  <a:gd name="T94" fmla="*/ 31 w 36"/>
                  <a:gd name="T95" fmla="*/ 14 h 26"/>
                  <a:gd name="T96" fmla="*/ 32 w 36"/>
                  <a:gd name="T97" fmla="*/ 14 h 26"/>
                  <a:gd name="T98" fmla="*/ 32 w 36"/>
                  <a:gd name="T99" fmla="*/ 14 h 26"/>
                  <a:gd name="T100" fmla="*/ 32 w 36"/>
                  <a:gd name="T101" fmla="*/ 14 h 26"/>
                  <a:gd name="T102" fmla="*/ 32 w 36"/>
                  <a:gd name="T103" fmla="*/ 15 h 26"/>
                  <a:gd name="T104" fmla="*/ 32 w 36"/>
                  <a:gd name="T105" fmla="*/ 15 h 26"/>
                  <a:gd name="T106" fmla="*/ 32 w 36"/>
                  <a:gd name="T107" fmla="*/ 15 h 26"/>
                  <a:gd name="T108" fmla="*/ 32 w 36"/>
                  <a:gd name="T109" fmla="*/ 16 h 26"/>
                  <a:gd name="T110" fmla="*/ 31 w 36"/>
                  <a:gd name="T111" fmla="*/ 15 h 26"/>
                  <a:gd name="T112" fmla="*/ 31 w 36"/>
                  <a:gd name="T113" fmla="*/ 15 h 26"/>
                  <a:gd name="T114" fmla="*/ 31 w 36"/>
                  <a:gd name="T115" fmla="*/ 18 h 26"/>
                  <a:gd name="T116" fmla="*/ 32 w 36"/>
                  <a:gd name="T117" fmla="*/ 18 h 26"/>
                  <a:gd name="T118" fmla="*/ 33 w 36"/>
                  <a:gd name="T119" fmla="*/ 20 h 26"/>
                  <a:gd name="T120" fmla="*/ 32 w 36"/>
                  <a:gd name="T121"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 h="26">
                    <a:moveTo>
                      <a:pt x="35" y="0"/>
                    </a:moveTo>
                    <a:cubicBezTo>
                      <a:pt x="33" y="3"/>
                      <a:pt x="33" y="3"/>
                      <a:pt x="33" y="3"/>
                    </a:cubicBezTo>
                    <a:cubicBezTo>
                      <a:pt x="18" y="18"/>
                      <a:pt x="18" y="18"/>
                      <a:pt x="18" y="18"/>
                    </a:cubicBezTo>
                    <a:cubicBezTo>
                      <a:pt x="12" y="12"/>
                      <a:pt x="12" y="12"/>
                      <a:pt x="12" y="12"/>
                    </a:cubicBezTo>
                    <a:cubicBezTo>
                      <a:pt x="0" y="21"/>
                      <a:pt x="0" y="21"/>
                      <a:pt x="0" y="21"/>
                    </a:cubicBezTo>
                    <a:cubicBezTo>
                      <a:pt x="0" y="23"/>
                      <a:pt x="0" y="23"/>
                      <a:pt x="0" y="23"/>
                    </a:cubicBezTo>
                    <a:cubicBezTo>
                      <a:pt x="0" y="26"/>
                      <a:pt x="3" y="26"/>
                      <a:pt x="3" y="26"/>
                    </a:cubicBezTo>
                    <a:cubicBezTo>
                      <a:pt x="3" y="26"/>
                      <a:pt x="31" y="26"/>
                      <a:pt x="33" y="26"/>
                    </a:cubicBezTo>
                    <a:cubicBezTo>
                      <a:pt x="36" y="25"/>
                      <a:pt x="36" y="22"/>
                      <a:pt x="36" y="22"/>
                    </a:cubicBezTo>
                    <a:lnTo>
                      <a:pt x="35" y="0"/>
                    </a:lnTo>
                    <a:close/>
                    <a:moveTo>
                      <a:pt x="32" y="21"/>
                    </a:moveTo>
                    <a:cubicBezTo>
                      <a:pt x="32" y="21"/>
                      <a:pt x="32" y="21"/>
                      <a:pt x="32" y="21"/>
                    </a:cubicBezTo>
                    <a:cubicBezTo>
                      <a:pt x="32" y="21"/>
                      <a:pt x="31" y="21"/>
                      <a:pt x="31" y="22"/>
                    </a:cubicBezTo>
                    <a:cubicBezTo>
                      <a:pt x="31" y="23"/>
                      <a:pt x="31" y="23"/>
                      <a:pt x="31" y="23"/>
                    </a:cubicBezTo>
                    <a:cubicBezTo>
                      <a:pt x="31" y="23"/>
                      <a:pt x="31" y="23"/>
                      <a:pt x="31" y="23"/>
                    </a:cubicBezTo>
                    <a:cubicBezTo>
                      <a:pt x="31" y="23"/>
                      <a:pt x="31" y="23"/>
                      <a:pt x="31" y="23"/>
                    </a:cubicBezTo>
                    <a:cubicBezTo>
                      <a:pt x="31" y="22"/>
                      <a:pt x="31" y="22"/>
                      <a:pt x="31" y="22"/>
                    </a:cubicBezTo>
                    <a:cubicBezTo>
                      <a:pt x="30" y="22"/>
                      <a:pt x="30" y="22"/>
                      <a:pt x="30" y="22"/>
                    </a:cubicBezTo>
                    <a:cubicBezTo>
                      <a:pt x="30" y="23"/>
                      <a:pt x="30" y="23"/>
                      <a:pt x="30" y="23"/>
                    </a:cubicBezTo>
                    <a:cubicBezTo>
                      <a:pt x="30" y="23"/>
                      <a:pt x="30" y="23"/>
                      <a:pt x="30" y="23"/>
                    </a:cubicBezTo>
                    <a:cubicBezTo>
                      <a:pt x="29" y="23"/>
                      <a:pt x="29" y="23"/>
                      <a:pt x="29" y="23"/>
                    </a:cubicBezTo>
                    <a:cubicBezTo>
                      <a:pt x="29" y="22"/>
                      <a:pt x="29" y="22"/>
                      <a:pt x="29" y="22"/>
                    </a:cubicBezTo>
                    <a:cubicBezTo>
                      <a:pt x="29" y="22"/>
                      <a:pt x="29" y="22"/>
                      <a:pt x="28" y="22"/>
                    </a:cubicBezTo>
                    <a:cubicBezTo>
                      <a:pt x="28" y="22"/>
                      <a:pt x="28" y="21"/>
                      <a:pt x="28" y="21"/>
                    </a:cubicBezTo>
                    <a:cubicBezTo>
                      <a:pt x="28" y="21"/>
                      <a:pt x="28" y="21"/>
                      <a:pt x="28" y="21"/>
                    </a:cubicBezTo>
                    <a:cubicBezTo>
                      <a:pt x="28" y="21"/>
                      <a:pt x="28" y="21"/>
                      <a:pt x="28" y="21"/>
                    </a:cubicBezTo>
                    <a:cubicBezTo>
                      <a:pt x="28" y="21"/>
                      <a:pt x="28" y="20"/>
                      <a:pt x="28" y="20"/>
                    </a:cubicBezTo>
                    <a:cubicBezTo>
                      <a:pt x="28" y="20"/>
                      <a:pt x="28" y="20"/>
                      <a:pt x="28" y="20"/>
                    </a:cubicBezTo>
                    <a:cubicBezTo>
                      <a:pt x="28" y="20"/>
                      <a:pt x="28" y="20"/>
                      <a:pt x="29" y="20"/>
                    </a:cubicBezTo>
                    <a:cubicBezTo>
                      <a:pt x="29" y="20"/>
                      <a:pt x="29" y="21"/>
                      <a:pt x="29" y="21"/>
                    </a:cubicBezTo>
                    <a:cubicBezTo>
                      <a:pt x="29" y="18"/>
                      <a:pt x="29" y="18"/>
                      <a:pt x="29" y="18"/>
                    </a:cubicBezTo>
                    <a:cubicBezTo>
                      <a:pt x="29" y="18"/>
                      <a:pt x="29" y="18"/>
                      <a:pt x="29" y="18"/>
                    </a:cubicBezTo>
                    <a:cubicBezTo>
                      <a:pt x="29" y="18"/>
                      <a:pt x="29" y="18"/>
                      <a:pt x="28" y="18"/>
                    </a:cubicBezTo>
                    <a:cubicBezTo>
                      <a:pt x="28" y="17"/>
                      <a:pt x="28" y="17"/>
                      <a:pt x="28" y="17"/>
                    </a:cubicBezTo>
                    <a:cubicBezTo>
                      <a:pt x="28" y="17"/>
                      <a:pt x="28" y="17"/>
                      <a:pt x="28" y="16"/>
                    </a:cubicBezTo>
                    <a:cubicBezTo>
                      <a:pt x="28" y="16"/>
                      <a:pt x="28" y="16"/>
                      <a:pt x="28" y="15"/>
                    </a:cubicBezTo>
                    <a:cubicBezTo>
                      <a:pt x="28" y="15"/>
                      <a:pt x="28" y="15"/>
                      <a:pt x="28" y="15"/>
                    </a:cubicBezTo>
                    <a:cubicBezTo>
                      <a:pt x="29" y="15"/>
                      <a:pt x="29" y="14"/>
                      <a:pt x="29" y="14"/>
                    </a:cubicBezTo>
                    <a:cubicBezTo>
                      <a:pt x="29" y="13"/>
                      <a:pt x="29" y="13"/>
                      <a:pt x="29" y="13"/>
                    </a:cubicBezTo>
                    <a:cubicBezTo>
                      <a:pt x="29" y="13"/>
                      <a:pt x="29" y="13"/>
                      <a:pt x="29" y="13"/>
                    </a:cubicBezTo>
                    <a:cubicBezTo>
                      <a:pt x="30" y="13"/>
                      <a:pt x="30" y="13"/>
                      <a:pt x="30" y="13"/>
                    </a:cubicBezTo>
                    <a:cubicBezTo>
                      <a:pt x="30" y="14"/>
                      <a:pt x="30" y="14"/>
                      <a:pt x="30" y="14"/>
                    </a:cubicBezTo>
                    <a:cubicBezTo>
                      <a:pt x="30" y="14"/>
                      <a:pt x="30" y="14"/>
                      <a:pt x="30" y="14"/>
                    </a:cubicBezTo>
                    <a:cubicBezTo>
                      <a:pt x="30" y="14"/>
                      <a:pt x="30" y="14"/>
                      <a:pt x="30" y="14"/>
                    </a:cubicBezTo>
                    <a:cubicBezTo>
                      <a:pt x="30" y="13"/>
                      <a:pt x="30" y="13"/>
                      <a:pt x="30" y="13"/>
                    </a:cubicBezTo>
                    <a:cubicBezTo>
                      <a:pt x="30" y="13"/>
                      <a:pt x="31" y="13"/>
                      <a:pt x="31" y="13"/>
                    </a:cubicBezTo>
                    <a:cubicBezTo>
                      <a:pt x="31" y="13"/>
                      <a:pt x="31" y="13"/>
                      <a:pt x="31" y="13"/>
                    </a:cubicBezTo>
                    <a:cubicBezTo>
                      <a:pt x="31" y="14"/>
                      <a:pt x="31" y="14"/>
                      <a:pt x="31" y="14"/>
                    </a:cubicBezTo>
                    <a:cubicBezTo>
                      <a:pt x="31" y="14"/>
                      <a:pt x="31" y="14"/>
                      <a:pt x="32" y="14"/>
                    </a:cubicBezTo>
                    <a:cubicBezTo>
                      <a:pt x="32" y="14"/>
                      <a:pt x="32" y="14"/>
                      <a:pt x="32" y="14"/>
                    </a:cubicBezTo>
                    <a:cubicBezTo>
                      <a:pt x="32" y="14"/>
                      <a:pt x="32" y="14"/>
                      <a:pt x="32" y="14"/>
                    </a:cubicBezTo>
                    <a:cubicBezTo>
                      <a:pt x="32" y="14"/>
                      <a:pt x="32" y="14"/>
                      <a:pt x="32" y="15"/>
                    </a:cubicBezTo>
                    <a:cubicBezTo>
                      <a:pt x="32" y="15"/>
                      <a:pt x="32" y="15"/>
                      <a:pt x="32" y="15"/>
                    </a:cubicBezTo>
                    <a:cubicBezTo>
                      <a:pt x="32" y="15"/>
                      <a:pt x="32" y="15"/>
                      <a:pt x="32" y="15"/>
                    </a:cubicBezTo>
                    <a:cubicBezTo>
                      <a:pt x="32" y="16"/>
                      <a:pt x="32" y="16"/>
                      <a:pt x="32" y="16"/>
                    </a:cubicBezTo>
                    <a:cubicBezTo>
                      <a:pt x="32" y="15"/>
                      <a:pt x="32" y="15"/>
                      <a:pt x="31" y="15"/>
                    </a:cubicBezTo>
                    <a:cubicBezTo>
                      <a:pt x="31" y="15"/>
                      <a:pt x="31" y="15"/>
                      <a:pt x="31" y="15"/>
                    </a:cubicBezTo>
                    <a:cubicBezTo>
                      <a:pt x="31" y="18"/>
                      <a:pt x="31" y="18"/>
                      <a:pt x="31" y="18"/>
                    </a:cubicBezTo>
                    <a:cubicBezTo>
                      <a:pt x="32" y="18"/>
                      <a:pt x="32" y="18"/>
                      <a:pt x="32" y="18"/>
                    </a:cubicBezTo>
                    <a:cubicBezTo>
                      <a:pt x="33" y="19"/>
                      <a:pt x="33" y="19"/>
                      <a:pt x="33" y="20"/>
                    </a:cubicBezTo>
                    <a:cubicBezTo>
                      <a:pt x="33" y="20"/>
                      <a:pt x="33" y="20"/>
                      <a:pt x="3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96"/>
              <p:cNvSpPr>
                <a:spLocks noEditPoints="1"/>
              </p:cNvSpPr>
              <p:nvPr/>
            </p:nvSpPr>
            <p:spPr bwMode="auto">
              <a:xfrm>
                <a:off x="3660" y="1874"/>
                <a:ext cx="45" cy="45"/>
              </a:xfrm>
              <a:custGeom>
                <a:avLst/>
                <a:gdLst>
                  <a:gd name="T0" fmla="*/ 9 w 19"/>
                  <a:gd name="T1" fmla="*/ 0 h 19"/>
                  <a:gd name="T2" fmla="*/ 0 w 19"/>
                  <a:gd name="T3" fmla="*/ 9 h 19"/>
                  <a:gd name="T4" fmla="*/ 10 w 19"/>
                  <a:gd name="T5" fmla="*/ 18 h 19"/>
                  <a:gd name="T6" fmla="*/ 19 w 19"/>
                  <a:gd name="T7" fmla="*/ 9 h 19"/>
                  <a:gd name="T8" fmla="*/ 9 w 19"/>
                  <a:gd name="T9" fmla="*/ 0 h 19"/>
                  <a:gd name="T10" fmla="*/ 10 w 19"/>
                  <a:gd name="T11" fmla="*/ 17 h 19"/>
                  <a:gd name="T12" fmla="*/ 2 w 19"/>
                  <a:gd name="T13" fmla="*/ 9 h 19"/>
                  <a:gd name="T14" fmla="*/ 9 w 19"/>
                  <a:gd name="T15" fmla="*/ 2 h 19"/>
                  <a:gd name="T16" fmla="*/ 17 w 19"/>
                  <a:gd name="T17" fmla="*/ 9 h 19"/>
                  <a:gd name="T18" fmla="*/ 10 w 19"/>
                  <a:gd name="T19"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9" y="0"/>
                    </a:moveTo>
                    <a:cubicBezTo>
                      <a:pt x="4" y="0"/>
                      <a:pt x="0" y="4"/>
                      <a:pt x="0" y="9"/>
                    </a:cubicBezTo>
                    <a:cubicBezTo>
                      <a:pt x="0" y="14"/>
                      <a:pt x="4" y="19"/>
                      <a:pt x="10" y="18"/>
                    </a:cubicBezTo>
                    <a:cubicBezTo>
                      <a:pt x="15" y="18"/>
                      <a:pt x="19" y="14"/>
                      <a:pt x="19" y="9"/>
                    </a:cubicBezTo>
                    <a:cubicBezTo>
                      <a:pt x="19" y="4"/>
                      <a:pt x="14" y="0"/>
                      <a:pt x="9" y="0"/>
                    </a:cubicBezTo>
                    <a:close/>
                    <a:moveTo>
                      <a:pt x="10" y="17"/>
                    </a:moveTo>
                    <a:cubicBezTo>
                      <a:pt x="5" y="17"/>
                      <a:pt x="2" y="13"/>
                      <a:pt x="2" y="9"/>
                    </a:cubicBezTo>
                    <a:cubicBezTo>
                      <a:pt x="2" y="5"/>
                      <a:pt x="5" y="2"/>
                      <a:pt x="9" y="2"/>
                    </a:cubicBezTo>
                    <a:cubicBezTo>
                      <a:pt x="13" y="2"/>
                      <a:pt x="17" y="5"/>
                      <a:pt x="17" y="9"/>
                    </a:cubicBezTo>
                    <a:cubicBezTo>
                      <a:pt x="17" y="13"/>
                      <a:pt x="14" y="17"/>
                      <a:pt x="1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97"/>
              <p:cNvSpPr>
                <a:spLocks noEditPoints="1"/>
              </p:cNvSpPr>
              <p:nvPr/>
            </p:nvSpPr>
            <p:spPr bwMode="auto">
              <a:xfrm>
                <a:off x="3674" y="1881"/>
                <a:ext cx="17" cy="29"/>
              </a:xfrm>
              <a:custGeom>
                <a:avLst/>
                <a:gdLst>
                  <a:gd name="T0" fmla="*/ 5 w 7"/>
                  <a:gd name="T1" fmla="*/ 5 h 12"/>
                  <a:gd name="T2" fmla="*/ 5 w 7"/>
                  <a:gd name="T3" fmla="*/ 3 h 12"/>
                  <a:gd name="T4" fmla="*/ 5 w 7"/>
                  <a:gd name="T5" fmla="*/ 3 h 12"/>
                  <a:gd name="T6" fmla="*/ 6 w 7"/>
                  <a:gd name="T7" fmla="*/ 3 h 12"/>
                  <a:gd name="T8" fmla="*/ 6 w 7"/>
                  <a:gd name="T9" fmla="*/ 3 h 12"/>
                  <a:gd name="T10" fmla="*/ 6 w 7"/>
                  <a:gd name="T11" fmla="*/ 2 h 12"/>
                  <a:gd name="T12" fmla="*/ 6 w 7"/>
                  <a:gd name="T13" fmla="*/ 2 h 12"/>
                  <a:gd name="T14" fmla="*/ 6 w 7"/>
                  <a:gd name="T15" fmla="*/ 2 h 12"/>
                  <a:gd name="T16" fmla="*/ 6 w 7"/>
                  <a:gd name="T17" fmla="*/ 2 h 12"/>
                  <a:gd name="T18" fmla="*/ 5 w 7"/>
                  <a:gd name="T19" fmla="*/ 2 h 12"/>
                  <a:gd name="T20" fmla="*/ 5 w 7"/>
                  <a:gd name="T21" fmla="*/ 1 h 12"/>
                  <a:gd name="T22" fmla="*/ 5 w 7"/>
                  <a:gd name="T23" fmla="*/ 0 h 12"/>
                  <a:gd name="T24" fmla="*/ 4 w 7"/>
                  <a:gd name="T25" fmla="*/ 0 h 12"/>
                  <a:gd name="T26" fmla="*/ 4 w 7"/>
                  <a:gd name="T27" fmla="*/ 0 h 12"/>
                  <a:gd name="T28" fmla="*/ 4 w 7"/>
                  <a:gd name="T29" fmla="*/ 1 h 12"/>
                  <a:gd name="T30" fmla="*/ 4 w 7"/>
                  <a:gd name="T31" fmla="*/ 1 h 12"/>
                  <a:gd name="T32" fmla="*/ 3 w 7"/>
                  <a:gd name="T33" fmla="*/ 2 h 12"/>
                  <a:gd name="T34" fmla="*/ 3 w 7"/>
                  <a:gd name="T35" fmla="*/ 0 h 12"/>
                  <a:gd name="T36" fmla="*/ 3 w 7"/>
                  <a:gd name="T37" fmla="*/ 0 h 12"/>
                  <a:gd name="T38" fmla="*/ 2 w 7"/>
                  <a:gd name="T39" fmla="*/ 0 h 12"/>
                  <a:gd name="T40" fmla="*/ 2 w 7"/>
                  <a:gd name="T41" fmla="*/ 2 h 12"/>
                  <a:gd name="T42" fmla="*/ 1 w 7"/>
                  <a:gd name="T43" fmla="*/ 2 h 12"/>
                  <a:gd name="T44" fmla="*/ 1 w 7"/>
                  <a:gd name="T45" fmla="*/ 3 h 12"/>
                  <a:gd name="T46" fmla="*/ 1 w 7"/>
                  <a:gd name="T47" fmla="*/ 4 h 12"/>
                  <a:gd name="T48" fmla="*/ 1 w 7"/>
                  <a:gd name="T49" fmla="*/ 5 h 12"/>
                  <a:gd name="T50" fmla="*/ 1 w 7"/>
                  <a:gd name="T51" fmla="*/ 6 h 12"/>
                  <a:gd name="T52" fmla="*/ 2 w 7"/>
                  <a:gd name="T53" fmla="*/ 6 h 12"/>
                  <a:gd name="T54" fmla="*/ 2 w 7"/>
                  <a:gd name="T55" fmla="*/ 6 h 12"/>
                  <a:gd name="T56" fmla="*/ 2 w 7"/>
                  <a:gd name="T57" fmla="*/ 9 h 12"/>
                  <a:gd name="T58" fmla="*/ 2 w 7"/>
                  <a:gd name="T59" fmla="*/ 9 h 12"/>
                  <a:gd name="T60" fmla="*/ 1 w 7"/>
                  <a:gd name="T61" fmla="*/ 9 h 12"/>
                  <a:gd name="T62" fmla="*/ 1 w 7"/>
                  <a:gd name="T63" fmla="*/ 9 h 12"/>
                  <a:gd name="T64" fmla="*/ 1 w 7"/>
                  <a:gd name="T65" fmla="*/ 9 h 12"/>
                  <a:gd name="T66" fmla="*/ 0 w 7"/>
                  <a:gd name="T67" fmla="*/ 10 h 12"/>
                  <a:gd name="T68" fmla="*/ 1 w 7"/>
                  <a:gd name="T69" fmla="*/ 10 h 12"/>
                  <a:gd name="T70" fmla="*/ 1 w 7"/>
                  <a:gd name="T71" fmla="*/ 10 h 12"/>
                  <a:gd name="T72" fmla="*/ 3 w 7"/>
                  <a:gd name="T73" fmla="*/ 11 h 12"/>
                  <a:gd name="T74" fmla="*/ 3 w 7"/>
                  <a:gd name="T75" fmla="*/ 12 h 12"/>
                  <a:gd name="T76" fmla="*/ 3 w 7"/>
                  <a:gd name="T77" fmla="*/ 12 h 12"/>
                  <a:gd name="T78" fmla="*/ 3 w 7"/>
                  <a:gd name="T79" fmla="*/ 12 h 12"/>
                  <a:gd name="T80" fmla="*/ 3 w 7"/>
                  <a:gd name="T81" fmla="*/ 11 h 12"/>
                  <a:gd name="T82" fmla="*/ 4 w 7"/>
                  <a:gd name="T83" fmla="*/ 11 h 12"/>
                  <a:gd name="T84" fmla="*/ 4 w 7"/>
                  <a:gd name="T85" fmla="*/ 12 h 12"/>
                  <a:gd name="T86" fmla="*/ 5 w 7"/>
                  <a:gd name="T87" fmla="*/ 12 h 12"/>
                  <a:gd name="T88" fmla="*/ 5 w 7"/>
                  <a:gd name="T89" fmla="*/ 12 h 12"/>
                  <a:gd name="T90" fmla="*/ 5 w 7"/>
                  <a:gd name="T91" fmla="*/ 10 h 12"/>
                  <a:gd name="T92" fmla="*/ 6 w 7"/>
                  <a:gd name="T93" fmla="*/ 10 h 12"/>
                  <a:gd name="T94" fmla="*/ 6 w 7"/>
                  <a:gd name="T95" fmla="*/ 9 h 12"/>
                  <a:gd name="T96" fmla="*/ 7 w 7"/>
                  <a:gd name="T97" fmla="*/ 8 h 12"/>
                  <a:gd name="T98" fmla="*/ 6 w 7"/>
                  <a:gd name="T99" fmla="*/ 6 h 12"/>
                  <a:gd name="T100" fmla="*/ 5 w 7"/>
                  <a:gd name="T101" fmla="*/ 5 h 12"/>
                  <a:gd name="T102" fmla="*/ 4 w 7"/>
                  <a:gd name="T103" fmla="*/ 9 h 12"/>
                  <a:gd name="T104" fmla="*/ 3 w 7"/>
                  <a:gd name="T105" fmla="*/ 9 h 12"/>
                  <a:gd name="T106" fmla="*/ 3 w 7"/>
                  <a:gd name="T107" fmla="*/ 7 h 12"/>
                  <a:gd name="T108" fmla="*/ 4 w 7"/>
                  <a:gd name="T109" fmla="*/ 7 h 12"/>
                  <a:gd name="T110" fmla="*/ 4 w 7"/>
                  <a:gd name="T111" fmla="*/ 9 h 12"/>
                  <a:gd name="T112" fmla="*/ 4 w 7"/>
                  <a:gd name="T113" fmla="*/ 5 h 12"/>
                  <a:gd name="T114" fmla="*/ 3 w 7"/>
                  <a:gd name="T115" fmla="*/ 5 h 12"/>
                  <a:gd name="T116" fmla="*/ 3 w 7"/>
                  <a:gd name="T117" fmla="*/ 3 h 12"/>
                  <a:gd name="T118" fmla="*/ 4 w 7"/>
                  <a:gd name="T119" fmla="*/ 3 h 12"/>
                  <a:gd name="T120" fmla="*/ 4 w 7"/>
                  <a:gd name="T121"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 h="12">
                    <a:moveTo>
                      <a:pt x="5" y="5"/>
                    </a:moveTo>
                    <a:cubicBezTo>
                      <a:pt x="5" y="3"/>
                      <a:pt x="5" y="3"/>
                      <a:pt x="5" y="3"/>
                    </a:cubicBezTo>
                    <a:cubicBezTo>
                      <a:pt x="5" y="3"/>
                      <a:pt x="5" y="3"/>
                      <a:pt x="5" y="3"/>
                    </a:cubicBezTo>
                    <a:cubicBezTo>
                      <a:pt x="5" y="3"/>
                      <a:pt x="5" y="3"/>
                      <a:pt x="6" y="3"/>
                    </a:cubicBezTo>
                    <a:cubicBezTo>
                      <a:pt x="6" y="3"/>
                      <a:pt x="6" y="3"/>
                      <a:pt x="6" y="3"/>
                    </a:cubicBezTo>
                    <a:cubicBezTo>
                      <a:pt x="6" y="3"/>
                      <a:pt x="6" y="3"/>
                      <a:pt x="6" y="2"/>
                    </a:cubicBezTo>
                    <a:cubicBezTo>
                      <a:pt x="6" y="2"/>
                      <a:pt x="6" y="2"/>
                      <a:pt x="6" y="2"/>
                    </a:cubicBezTo>
                    <a:cubicBezTo>
                      <a:pt x="6" y="2"/>
                      <a:pt x="6" y="2"/>
                      <a:pt x="6" y="2"/>
                    </a:cubicBezTo>
                    <a:cubicBezTo>
                      <a:pt x="6" y="2"/>
                      <a:pt x="6" y="2"/>
                      <a:pt x="6" y="2"/>
                    </a:cubicBezTo>
                    <a:cubicBezTo>
                      <a:pt x="6" y="2"/>
                      <a:pt x="5" y="2"/>
                      <a:pt x="5" y="2"/>
                    </a:cubicBezTo>
                    <a:cubicBezTo>
                      <a:pt x="5" y="2"/>
                      <a:pt x="5" y="1"/>
                      <a:pt x="5" y="1"/>
                    </a:cubicBezTo>
                    <a:cubicBezTo>
                      <a:pt x="5" y="0"/>
                      <a:pt x="5" y="0"/>
                      <a:pt x="5" y="0"/>
                    </a:cubicBezTo>
                    <a:cubicBezTo>
                      <a:pt x="5" y="0"/>
                      <a:pt x="5" y="0"/>
                      <a:pt x="4" y="0"/>
                    </a:cubicBezTo>
                    <a:cubicBezTo>
                      <a:pt x="4" y="0"/>
                      <a:pt x="4" y="0"/>
                      <a:pt x="4" y="0"/>
                    </a:cubicBezTo>
                    <a:cubicBezTo>
                      <a:pt x="4" y="1"/>
                      <a:pt x="4" y="1"/>
                      <a:pt x="4" y="1"/>
                    </a:cubicBezTo>
                    <a:cubicBezTo>
                      <a:pt x="4" y="1"/>
                      <a:pt x="4" y="1"/>
                      <a:pt x="4" y="1"/>
                    </a:cubicBezTo>
                    <a:cubicBezTo>
                      <a:pt x="4" y="1"/>
                      <a:pt x="3" y="2"/>
                      <a:pt x="3" y="2"/>
                    </a:cubicBezTo>
                    <a:cubicBezTo>
                      <a:pt x="3" y="0"/>
                      <a:pt x="3" y="0"/>
                      <a:pt x="3" y="0"/>
                    </a:cubicBezTo>
                    <a:cubicBezTo>
                      <a:pt x="3" y="0"/>
                      <a:pt x="3" y="0"/>
                      <a:pt x="3" y="0"/>
                    </a:cubicBezTo>
                    <a:cubicBezTo>
                      <a:pt x="2" y="0"/>
                      <a:pt x="2" y="0"/>
                      <a:pt x="2" y="0"/>
                    </a:cubicBezTo>
                    <a:cubicBezTo>
                      <a:pt x="2" y="2"/>
                      <a:pt x="2" y="2"/>
                      <a:pt x="2" y="2"/>
                    </a:cubicBezTo>
                    <a:cubicBezTo>
                      <a:pt x="2" y="2"/>
                      <a:pt x="2" y="2"/>
                      <a:pt x="1" y="2"/>
                    </a:cubicBezTo>
                    <a:cubicBezTo>
                      <a:pt x="1" y="2"/>
                      <a:pt x="1" y="3"/>
                      <a:pt x="1" y="3"/>
                    </a:cubicBezTo>
                    <a:cubicBezTo>
                      <a:pt x="1" y="3"/>
                      <a:pt x="1" y="4"/>
                      <a:pt x="1" y="4"/>
                    </a:cubicBezTo>
                    <a:cubicBezTo>
                      <a:pt x="1" y="4"/>
                      <a:pt x="1" y="5"/>
                      <a:pt x="1" y="5"/>
                    </a:cubicBezTo>
                    <a:cubicBezTo>
                      <a:pt x="1" y="5"/>
                      <a:pt x="1" y="5"/>
                      <a:pt x="1" y="6"/>
                    </a:cubicBezTo>
                    <a:cubicBezTo>
                      <a:pt x="2" y="6"/>
                      <a:pt x="2" y="6"/>
                      <a:pt x="2" y="6"/>
                    </a:cubicBezTo>
                    <a:cubicBezTo>
                      <a:pt x="2" y="6"/>
                      <a:pt x="2" y="6"/>
                      <a:pt x="2" y="6"/>
                    </a:cubicBezTo>
                    <a:cubicBezTo>
                      <a:pt x="2" y="9"/>
                      <a:pt x="2" y="9"/>
                      <a:pt x="2" y="9"/>
                    </a:cubicBezTo>
                    <a:cubicBezTo>
                      <a:pt x="2" y="9"/>
                      <a:pt x="2" y="9"/>
                      <a:pt x="2" y="9"/>
                    </a:cubicBezTo>
                    <a:cubicBezTo>
                      <a:pt x="1" y="9"/>
                      <a:pt x="1" y="9"/>
                      <a:pt x="1" y="9"/>
                    </a:cubicBezTo>
                    <a:cubicBezTo>
                      <a:pt x="1" y="9"/>
                      <a:pt x="1" y="9"/>
                      <a:pt x="1" y="9"/>
                    </a:cubicBezTo>
                    <a:cubicBezTo>
                      <a:pt x="1" y="9"/>
                      <a:pt x="1" y="9"/>
                      <a:pt x="1" y="9"/>
                    </a:cubicBezTo>
                    <a:cubicBezTo>
                      <a:pt x="1" y="10"/>
                      <a:pt x="0" y="10"/>
                      <a:pt x="0" y="10"/>
                    </a:cubicBezTo>
                    <a:cubicBezTo>
                      <a:pt x="0" y="10"/>
                      <a:pt x="0" y="10"/>
                      <a:pt x="1" y="10"/>
                    </a:cubicBezTo>
                    <a:cubicBezTo>
                      <a:pt x="1" y="10"/>
                      <a:pt x="1" y="10"/>
                      <a:pt x="1" y="10"/>
                    </a:cubicBezTo>
                    <a:cubicBezTo>
                      <a:pt x="2" y="11"/>
                      <a:pt x="2" y="11"/>
                      <a:pt x="3" y="11"/>
                    </a:cubicBezTo>
                    <a:cubicBezTo>
                      <a:pt x="3" y="12"/>
                      <a:pt x="3" y="12"/>
                      <a:pt x="3" y="12"/>
                    </a:cubicBezTo>
                    <a:cubicBezTo>
                      <a:pt x="3" y="12"/>
                      <a:pt x="3" y="12"/>
                      <a:pt x="3" y="12"/>
                    </a:cubicBezTo>
                    <a:cubicBezTo>
                      <a:pt x="3" y="12"/>
                      <a:pt x="3" y="12"/>
                      <a:pt x="3" y="12"/>
                    </a:cubicBezTo>
                    <a:cubicBezTo>
                      <a:pt x="3" y="11"/>
                      <a:pt x="3" y="11"/>
                      <a:pt x="3" y="11"/>
                    </a:cubicBezTo>
                    <a:cubicBezTo>
                      <a:pt x="4" y="11"/>
                      <a:pt x="4" y="11"/>
                      <a:pt x="4" y="11"/>
                    </a:cubicBezTo>
                    <a:cubicBezTo>
                      <a:pt x="4" y="12"/>
                      <a:pt x="4" y="12"/>
                      <a:pt x="4" y="12"/>
                    </a:cubicBezTo>
                    <a:cubicBezTo>
                      <a:pt x="4" y="12"/>
                      <a:pt x="4" y="12"/>
                      <a:pt x="5" y="12"/>
                    </a:cubicBezTo>
                    <a:cubicBezTo>
                      <a:pt x="5" y="12"/>
                      <a:pt x="5" y="12"/>
                      <a:pt x="5" y="12"/>
                    </a:cubicBezTo>
                    <a:cubicBezTo>
                      <a:pt x="5" y="10"/>
                      <a:pt x="5" y="10"/>
                      <a:pt x="5" y="10"/>
                    </a:cubicBezTo>
                    <a:cubicBezTo>
                      <a:pt x="5" y="10"/>
                      <a:pt x="5" y="10"/>
                      <a:pt x="6" y="10"/>
                    </a:cubicBezTo>
                    <a:cubicBezTo>
                      <a:pt x="6" y="10"/>
                      <a:pt x="6" y="10"/>
                      <a:pt x="6" y="9"/>
                    </a:cubicBezTo>
                    <a:cubicBezTo>
                      <a:pt x="7" y="9"/>
                      <a:pt x="7" y="8"/>
                      <a:pt x="7" y="8"/>
                    </a:cubicBezTo>
                    <a:cubicBezTo>
                      <a:pt x="7" y="7"/>
                      <a:pt x="6" y="7"/>
                      <a:pt x="6" y="6"/>
                    </a:cubicBezTo>
                    <a:cubicBezTo>
                      <a:pt x="6" y="6"/>
                      <a:pt x="5" y="6"/>
                      <a:pt x="5" y="5"/>
                    </a:cubicBezTo>
                    <a:close/>
                    <a:moveTo>
                      <a:pt x="4" y="9"/>
                    </a:moveTo>
                    <a:cubicBezTo>
                      <a:pt x="4" y="9"/>
                      <a:pt x="4" y="9"/>
                      <a:pt x="3" y="9"/>
                    </a:cubicBezTo>
                    <a:cubicBezTo>
                      <a:pt x="3" y="7"/>
                      <a:pt x="3" y="7"/>
                      <a:pt x="3" y="7"/>
                    </a:cubicBezTo>
                    <a:cubicBezTo>
                      <a:pt x="4" y="7"/>
                      <a:pt x="4" y="7"/>
                      <a:pt x="4" y="7"/>
                    </a:cubicBezTo>
                    <a:lnTo>
                      <a:pt x="4" y="9"/>
                    </a:lnTo>
                    <a:close/>
                    <a:moveTo>
                      <a:pt x="4" y="5"/>
                    </a:moveTo>
                    <a:cubicBezTo>
                      <a:pt x="4" y="5"/>
                      <a:pt x="3" y="5"/>
                      <a:pt x="3" y="5"/>
                    </a:cubicBezTo>
                    <a:cubicBezTo>
                      <a:pt x="3" y="3"/>
                      <a:pt x="3" y="3"/>
                      <a:pt x="3" y="3"/>
                    </a:cubicBezTo>
                    <a:cubicBezTo>
                      <a:pt x="3" y="3"/>
                      <a:pt x="4" y="3"/>
                      <a:pt x="4" y="3"/>
                    </a:cubicBezTo>
                    <a:lnTo>
                      <a:pt x="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98"/>
              <p:cNvSpPr>
                <a:spLocks noEditPoints="1"/>
              </p:cNvSpPr>
              <p:nvPr/>
            </p:nvSpPr>
            <p:spPr bwMode="auto">
              <a:xfrm>
                <a:off x="3906" y="1974"/>
                <a:ext cx="41" cy="40"/>
              </a:xfrm>
              <a:custGeom>
                <a:avLst/>
                <a:gdLst>
                  <a:gd name="T0" fmla="*/ 9 w 17"/>
                  <a:gd name="T1" fmla="*/ 0 h 17"/>
                  <a:gd name="T2" fmla="*/ 0 w 17"/>
                  <a:gd name="T3" fmla="*/ 9 h 17"/>
                  <a:gd name="T4" fmla="*/ 9 w 17"/>
                  <a:gd name="T5" fmla="*/ 17 h 17"/>
                  <a:gd name="T6" fmla="*/ 17 w 17"/>
                  <a:gd name="T7" fmla="*/ 8 h 17"/>
                  <a:gd name="T8" fmla="*/ 9 w 17"/>
                  <a:gd name="T9" fmla="*/ 0 h 17"/>
                  <a:gd name="T10" fmla="*/ 9 w 17"/>
                  <a:gd name="T11" fmla="*/ 16 h 17"/>
                  <a:gd name="T12" fmla="*/ 2 w 17"/>
                  <a:gd name="T13" fmla="*/ 9 h 17"/>
                  <a:gd name="T14" fmla="*/ 9 w 17"/>
                  <a:gd name="T15" fmla="*/ 2 h 17"/>
                  <a:gd name="T16" fmla="*/ 16 w 17"/>
                  <a:gd name="T17" fmla="*/ 8 h 17"/>
                  <a:gd name="T18" fmla="*/ 9 w 17"/>
                  <a:gd name="T1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0"/>
                    </a:moveTo>
                    <a:cubicBezTo>
                      <a:pt x="4" y="0"/>
                      <a:pt x="0" y="4"/>
                      <a:pt x="0" y="9"/>
                    </a:cubicBezTo>
                    <a:cubicBezTo>
                      <a:pt x="0" y="14"/>
                      <a:pt x="4" y="17"/>
                      <a:pt x="9" y="17"/>
                    </a:cubicBezTo>
                    <a:cubicBezTo>
                      <a:pt x="14" y="17"/>
                      <a:pt x="17" y="13"/>
                      <a:pt x="17" y="8"/>
                    </a:cubicBezTo>
                    <a:cubicBezTo>
                      <a:pt x="17" y="4"/>
                      <a:pt x="13" y="0"/>
                      <a:pt x="9" y="0"/>
                    </a:cubicBezTo>
                    <a:close/>
                    <a:moveTo>
                      <a:pt x="9" y="16"/>
                    </a:moveTo>
                    <a:cubicBezTo>
                      <a:pt x="5" y="16"/>
                      <a:pt x="2" y="13"/>
                      <a:pt x="2" y="9"/>
                    </a:cubicBezTo>
                    <a:cubicBezTo>
                      <a:pt x="2" y="5"/>
                      <a:pt x="5" y="2"/>
                      <a:pt x="9" y="2"/>
                    </a:cubicBezTo>
                    <a:cubicBezTo>
                      <a:pt x="12" y="2"/>
                      <a:pt x="16" y="5"/>
                      <a:pt x="16" y="8"/>
                    </a:cubicBezTo>
                    <a:cubicBezTo>
                      <a:pt x="16" y="12"/>
                      <a:pt x="13" y="15"/>
                      <a:pt x="9"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99"/>
              <p:cNvSpPr>
                <a:spLocks noEditPoints="1"/>
              </p:cNvSpPr>
              <p:nvPr/>
            </p:nvSpPr>
            <p:spPr bwMode="auto">
              <a:xfrm>
                <a:off x="3921" y="1981"/>
                <a:ext cx="14" cy="26"/>
              </a:xfrm>
              <a:custGeom>
                <a:avLst/>
                <a:gdLst>
                  <a:gd name="T0" fmla="*/ 4 w 6"/>
                  <a:gd name="T1" fmla="*/ 5 h 11"/>
                  <a:gd name="T2" fmla="*/ 4 w 6"/>
                  <a:gd name="T3" fmla="*/ 3 h 11"/>
                  <a:gd name="T4" fmla="*/ 4 w 6"/>
                  <a:gd name="T5" fmla="*/ 3 h 11"/>
                  <a:gd name="T6" fmla="*/ 5 w 6"/>
                  <a:gd name="T7" fmla="*/ 3 h 11"/>
                  <a:gd name="T8" fmla="*/ 5 w 6"/>
                  <a:gd name="T9" fmla="*/ 3 h 11"/>
                  <a:gd name="T10" fmla="*/ 5 w 6"/>
                  <a:gd name="T11" fmla="*/ 2 h 11"/>
                  <a:gd name="T12" fmla="*/ 5 w 6"/>
                  <a:gd name="T13" fmla="*/ 2 h 11"/>
                  <a:gd name="T14" fmla="*/ 5 w 6"/>
                  <a:gd name="T15" fmla="*/ 2 h 11"/>
                  <a:gd name="T16" fmla="*/ 5 w 6"/>
                  <a:gd name="T17" fmla="*/ 1 h 11"/>
                  <a:gd name="T18" fmla="*/ 5 w 6"/>
                  <a:gd name="T19" fmla="*/ 1 h 11"/>
                  <a:gd name="T20" fmla="*/ 4 w 6"/>
                  <a:gd name="T21" fmla="*/ 1 h 11"/>
                  <a:gd name="T22" fmla="*/ 4 w 6"/>
                  <a:gd name="T23" fmla="*/ 0 h 11"/>
                  <a:gd name="T24" fmla="*/ 4 w 6"/>
                  <a:gd name="T25" fmla="*/ 0 h 11"/>
                  <a:gd name="T26" fmla="*/ 3 w 6"/>
                  <a:gd name="T27" fmla="*/ 0 h 11"/>
                  <a:gd name="T28" fmla="*/ 3 w 6"/>
                  <a:gd name="T29" fmla="*/ 1 h 11"/>
                  <a:gd name="T30" fmla="*/ 3 w 6"/>
                  <a:gd name="T31" fmla="*/ 1 h 11"/>
                  <a:gd name="T32" fmla="*/ 3 w 6"/>
                  <a:gd name="T33" fmla="*/ 1 h 11"/>
                  <a:gd name="T34" fmla="*/ 2 w 6"/>
                  <a:gd name="T35" fmla="*/ 0 h 11"/>
                  <a:gd name="T36" fmla="*/ 2 w 6"/>
                  <a:gd name="T37" fmla="*/ 0 h 11"/>
                  <a:gd name="T38" fmla="*/ 2 w 6"/>
                  <a:gd name="T39" fmla="*/ 0 h 11"/>
                  <a:gd name="T40" fmla="*/ 2 w 6"/>
                  <a:gd name="T41" fmla="*/ 2 h 11"/>
                  <a:gd name="T42" fmla="*/ 1 w 6"/>
                  <a:gd name="T43" fmla="*/ 2 h 11"/>
                  <a:gd name="T44" fmla="*/ 0 w 6"/>
                  <a:gd name="T45" fmla="*/ 3 h 11"/>
                  <a:gd name="T46" fmla="*/ 0 w 6"/>
                  <a:gd name="T47" fmla="*/ 4 h 11"/>
                  <a:gd name="T48" fmla="*/ 0 w 6"/>
                  <a:gd name="T49" fmla="*/ 5 h 11"/>
                  <a:gd name="T50" fmla="*/ 1 w 6"/>
                  <a:gd name="T51" fmla="*/ 5 h 11"/>
                  <a:gd name="T52" fmla="*/ 2 w 6"/>
                  <a:gd name="T53" fmla="*/ 6 h 11"/>
                  <a:gd name="T54" fmla="*/ 2 w 6"/>
                  <a:gd name="T55" fmla="*/ 6 h 11"/>
                  <a:gd name="T56" fmla="*/ 2 w 6"/>
                  <a:gd name="T57" fmla="*/ 8 h 11"/>
                  <a:gd name="T58" fmla="*/ 1 w 6"/>
                  <a:gd name="T59" fmla="*/ 8 h 11"/>
                  <a:gd name="T60" fmla="*/ 0 w 6"/>
                  <a:gd name="T61" fmla="*/ 8 h 11"/>
                  <a:gd name="T62" fmla="*/ 0 w 6"/>
                  <a:gd name="T63" fmla="*/ 8 h 11"/>
                  <a:gd name="T64" fmla="*/ 0 w 6"/>
                  <a:gd name="T65" fmla="*/ 9 h 11"/>
                  <a:gd name="T66" fmla="*/ 0 w 6"/>
                  <a:gd name="T67" fmla="*/ 9 h 11"/>
                  <a:gd name="T68" fmla="*/ 0 w 6"/>
                  <a:gd name="T69" fmla="*/ 9 h 11"/>
                  <a:gd name="T70" fmla="*/ 1 w 6"/>
                  <a:gd name="T71" fmla="*/ 10 h 11"/>
                  <a:gd name="T72" fmla="*/ 2 w 6"/>
                  <a:gd name="T73" fmla="*/ 10 h 11"/>
                  <a:gd name="T74" fmla="*/ 2 w 6"/>
                  <a:gd name="T75" fmla="*/ 11 h 11"/>
                  <a:gd name="T76" fmla="*/ 2 w 6"/>
                  <a:gd name="T77" fmla="*/ 11 h 11"/>
                  <a:gd name="T78" fmla="*/ 3 w 6"/>
                  <a:gd name="T79" fmla="*/ 11 h 11"/>
                  <a:gd name="T80" fmla="*/ 3 w 6"/>
                  <a:gd name="T81" fmla="*/ 10 h 11"/>
                  <a:gd name="T82" fmla="*/ 3 w 6"/>
                  <a:gd name="T83" fmla="*/ 10 h 11"/>
                  <a:gd name="T84" fmla="*/ 3 w 6"/>
                  <a:gd name="T85" fmla="*/ 11 h 11"/>
                  <a:gd name="T86" fmla="*/ 4 w 6"/>
                  <a:gd name="T87" fmla="*/ 11 h 11"/>
                  <a:gd name="T88" fmla="*/ 4 w 6"/>
                  <a:gd name="T89" fmla="*/ 11 h 11"/>
                  <a:gd name="T90" fmla="*/ 4 w 6"/>
                  <a:gd name="T91" fmla="*/ 10 h 11"/>
                  <a:gd name="T92" fmla="*/ 5 w 6"/>
                  <a:gd name="T93" fmla="*/ 9 h 11"/>
                  <a:gd name="T94" fmla="*/ 5 w 6"/>
                  <a:gd name="T95" fmla="*/ 9 h 11"/>
                  <a:gd name="T96" fmla="*/ 6 w 6"/>
                  <a:gd name="T97" fmla="*/ 7 h 11"/>
                  <a:gd name="T98" fmla="*/ 5 w 6"/>
                  <a:gd name="T99" fmla="*/ 6 h 11"/>
                  <a:gd name="T100" fmla="*/ 4 w 6"/>
                  <a:gd name="T101" fmla="*/ 5 h 11"/>
                  <a:gd name="T102" fmla="*/ 3 w 6"/>
                  <a:gd name="T103" fmla="*/ 8 h 11"/>
                  <a:gd name="T104" fmla="*/ 3 w 6"/>
                  <a:gd name="T105" fmla="*/ 8 h 11"/>
                  <a:gd name="T106" fmla="*/ 3 w 6"/>
                  <a:gd name="T107" fmla="*/ 6 h 11"/>
                  <a:gd name="T108" fmla="*/ 3 w 6"/>
                  <a:gd name="T109" fmla="*/ 6 h 11"/>
                  <a:gd name="T110" fmla="*/ 3 w 6"/>
                  <a:gd name="T111" fmla="*/ 8 h 11"/>
                  <a:gd name="T112" fmla="*/ 3 w 6"/>
                  <a:gd name="T113" fmla="*/ 5 h 11"/>
                  <a:gd name="T114" fmla="*/ 3 w 6"/>
                  <a:gd name="T115" fmla="*/ 4 h 11"/>
                  <a:gd name="T116" fmla="*/ 3 w 6"/>
                  <a:gd name="T117" fmla="*/ 3 h 11"/>
                  <a:gd name="T118" fmla="*/ 3 w 6"/>
                  <a:gd name="T119" fmla="*/ 3 h 11"/>
                  <a:gd name="T120" fmla="*/ 3 w 6"/>
                  <a:gd name="T121"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 h="11">
                    <a:moveTo>
                      <a:pt x="4" y="5"/>
                    </a:moveTo>
                    <a:cubicBezTo>
                      <a:pt x="4" y="3"/>
                      <a:pt x="4" y="3"/>
                      <a:pt x="4" y="3"/>
                    </a:cubicBezTo>
                    <a:cubicBezTo>
                      <a:pt x="4" y="3"/>
                      <a:pt x="4" y="3"/>
                      <a:pt x="4" y="3"/>
                    </a:cubicBezTo>
                    <a:cubicBezTo>
                      <a:pt x="4" y="3"/>
                      <a:pt x="5" y="3"/>
                      <a:pt x="5" y="3"/>
                    </a:cubicBezTo>
                    <a:cubicBezTo>
                      <a:pt x="5" y="3"/>
                      <a:pt x="5" y="3"/>
                      <a:pt x="5" y="3"/>
                    </a:cubicBezTo>
                    <a:cubicBezTo>
                      <a:pt x="5" y="3"/>
                      <a:pt x="5" y="2"/>
                      <a:pt x="5" y="2"/>
                    </a:cubicBezTo>
                    <a:cubicBezTo>
                      <a:pt x="5" y="2"/>
                      <a:pt x="5" y="2"/>
                      <a:pt x="5" y="2"/>
                    </a:cubicBezTo>
                    <a:cubicBezTo>
                      <a:pt x="5" y="2"/>
                      <a:pt x="5" y="2"/>
                      <a:pt x="5" y="2"/>
                    </a:cubicBezTo>
                    <a:cubicBezTo>
                      <a:pt x="5" y="2"/>
                      <a:pt x="5" y="2"/>
                      <a:pt x="5" y="1"/>
                    </a:cubicBezTo>
                    <a:cubicBezTo>
                      <a:pt x="5" y="1"/>
                      <a:pt x="5" y="1"/>
                      <a:pt x="5" y="1"/>
                    </a:cubicBezTo>
                    <a:cubicBezTo>
                      <a:pt x="4" y="1"/>
                      <a:pt x="4" y="1"/>
                      <a:pt x="4" y="1"/>
                    </a:cubicBezTo>
                    <a:cubicBezTo>
                      <a:pt x="4" y="0"/>
                      <a:pt x="4" y="0"/>
                      <a:pt x="4" y="0"/>
                    </a:cubicBezTo>
                    <a:cubicBezTo>
                      <a:pt x="4" y="0"/>
                      <a:pt x="4" y="0"/>
                      <a:pt x="4" y="0"/>
                    </a:cubicBezTo>
                    <a:cubicBezTo>
                      <a:pt x="3" y="0"/>
                      <a:pt x="3" y="0"/>
                      <a:pt x="3" y="0"/>
                    </a:cubicBezTo>
                    <a:cubicBezTo>
                      <a:pt x="3" y="1"/>
                      <a:pt x="3" y="1"/>
                      <a:pt x="3" y="1"/>
                    </a:cubicBezTo>
                    <a:cubicBezTo>
                      <a:pt x="3" y="1"/>
                      <a:pt x="3" y="1"/>
                      <a:pt x="3" y="1"/>
                    </a:cubicBezTo>
                    <a:cubicBezTo>
                      <a:pt x="3" y="1"/>
                      <a:pt x="3" y="1"/>
                      <a:pt x="3" y="1"/>
                    </a:cubicBezTo>
                    <a:cubicBezTo>
                      <a:pt x="2" y="0"/>
                      <a:pt x="2" y="0"/>
                      <a:pt x="2" y="0"/>
                    </a:cubicBezTo>
                    <a:cubicBezTo>
                      <a:pt x="2" y="0"/>
                      <a:pt x="2" y="0"/>
                      <a:pt x="2" y="0"/>
                    </a:cubicBezTo>
                    <a:cubicBezTo>
                      <a:pt x="2" y="0"/>
                      <a:pt x="2" y="0"/>
                      <a:pt x="2" y="0"/>
                    </a:cubicBezTo>
                    <a:cubicBezTo>
                      <a:pt x="2" y="2"/>
                      <a:pt x="2" y="2"/>
                      <a:pt x="2" y="2"/>
                    </a:cubicBezTo>
                    <a:cubicBezTo>
                      <a:pt x="1" y="2"/>
                      <a:pt x="1" y="2"/>
                      <a:pt x="1" y="2"/>
                    </a:cubicBezTo>
                    <a:cubicBezTo>
                      <a:pt x="1" y="2"/>
                      <a:pt x="1" y="2"/>
                      <a:pt x="0" y="3"/>
                    </a:cubicBezTo>
                    <a:cubicBezTo>
                      <a:pt x="0" y="3"/>
                      <a:pt x="0" y="3"/>
                      <a:pt x="0" y="4"/>
                    </a:cubicBezTo>
                    <a:cubicBezTo>
                      <a:pt x="0" y="4"/>
                      <a:pt x="0" y="4"/>
                      <a:pt x="0" y="5"/>
                    </a:cubicBezTo>
                    <a:cubicBezTo>
                      <a:pt x="1" y="5"/>
                      <a:pt x="1" y="5"/>
                      <a:pt x="1" y="5"/>
                    </a:cubicBezTo>
                    <a:cubicBezTo>
                      <a:pt x="1" y="5"/>
                      <a:pt x="1" y="6"/>
                      <a:pt x="2" y="6"/>
                    </a:cubicBezTo>
                    <a:cubicBezTo>
                      <a:pt x="2" y="6"/>
                      <a:pt x="2" y="6"/>
                      <a:pt x="2" y="6"/>
                    </a:cubicBezTo>
                    <a:cubicBezTo>
                      <a:pt x="2" y="8"/>
                      <a:pt x="2" y="8"/>
                      <a:pt x="2" y="8"/>
                    </a:cubicBezTo>
                    <a:cubicBezTo>
                      <a:pt x="2" y="8"/>
                      <a:pt x="1" y="8"/>
                      <a:pt x="1" y="8"/>
                    </a:cubicBezTo>
                    <a:cubicBezTo>
                      <a:pt x="1" y="8"/>
                      <a:pt x="1" y="8"/>
                      <a:pt x="0" y="8"/>
                    </a:cubicBezTo>
                    <a:cubicBezTo>
                      <a:pt x="0" y="8"/>
                      <a:pt x="0" y="8"/>
                      <a:pt x="0" y="8"/>
                    </a:cubicBezTo>
                    <a:cubicBezTo>
                      <a:pt x="0" y="8"/>
                      <a:pt x="0" y="8"/>
                      <a:pt x="0" y="9"/>
                    </a:cubicBezTo>
                    <a:cubicBezTo>
                      <a:pt x="0" y="9"/>
                      <a:pt x="0" y="9"/>
                      <a:pt x="0" y="9"/>
                    </a:cubicBezTo>
                    <a:cubicBezTo>
                      <a:pt x="0" y="9"/>
                      <a:pt x="0" y="9"/>
                      <a:pt x="0" y="9"/>
                    </a:cubicBezTo>
                    <a:cubicBezTo>
                      <a:pt x="0" y="9"/>
                      <a:pt x="1" y="10"/>
                      <a:pt x="1" y="10"/>
                    </a:cubicBezTo>
                    <a:cubicBezTo>
                      <a:pt x="1" y="10"/>
                      <a:pt x="2" y="10"/>
                      <a:pt x="2" y="10"/>
                    </a:cubicBezTo>
                    <a:cubicBezTo>
                      <a:pt x="2" y="11"/>
                      <a:pt x="2" y="11"/>
                      <a:pt x="2" y="11"/>
                    </a:cubicBezTo>
                    <a:cubicBezTo>
                      <a:pt x="2" y="11"/>
                      <a:pt x="2" y="11"/>
                      <a:pt x="2" y="11"/>
                    </a:cubicBezTo>
                    <a:cubicBezTo>
                      <a:pt x="3" y="11"/>
                      <a:pt x="3" y="11"/>
                      <a:pt x="3" y="11"/>
                    </a:cubicBezTo>
                    <a:cubicBezTo>
                      <a:pt x="3" y="10"/>
                      <a:pt x="3" y="10"/>
                      <a:pt x="3" y="10"/>
                    </a:cubicBezTo>
                    <a:cubicBezTo>
                      <a:pt x="3" y="10"/>
                      <a:pt x="3" y="10"/>
                      <a:pt x="3" y="10"/>
                    </a:cubicBezTo>
                    <a:cubicBezTo>
                      <a:pt x="3" y="11"/>
                      <a:pt x="3" y="11"/>
                      <a:pt x="3" y="11"/>
                    </a:cubicBezTo>
                    <a:cubicBezTo>
                      <a:pt x="3" y="11"/>
                      <a:pt x="4" y="11"/>
                      <a:pt x="4" y="11"/>
                    </a:cubicBezTo>
                    <a:cubicBezTo>
                      <a:pt x="4" y="11"/>
                      <a:pt x="4" y="11"/>
                      <a:pt x="4" y="11"/>
                    </a:cubicBezTo>
                    <a:cubicBezTo>
                      <a:pt x="4" y="10"/>
                      <a:pt x="4" y="10"/>
                      <a:pt x="4" y="10"/>
                    </a:cubicBezTo>
                    <a:cubicBezTo>
                      <a:pt x="4" y="9"/>
                      <a:pt x="5" y="9"/>
                      <a:pt x="5" y="9"/>
                    </a:cubicBezTo>
                    <a:cubicBezTo>
                      <a:pt x="5" y="9"/>
                      <a:pt x="5" y="9"/>
                      <a:pt x="5" y="9"/>
                    </a:cubicBezTo>
                    <a:cubicBezTo>
                      <a:pt x="6" y="8"/>
                      <a:pt x="6" y="8"/>
                      <a:pt x="6" y="7"/>
                    </a:cubicBezTo>
                    <a:cubicBezTo>
                      <a:pt x="6" y="7"/>
                      <a:pt x="6" y="6"/>
                      <a:pt x="5" y="6"/>
                    </a:cubicBezTo>
                    <a:cubicBezTo>
                      <a:pt x="5" y="6"/>
                      <a:pt x="5" y="5"/>
                      <a:pt x="4" y="5"/>
                    </a:cubicBezTo>
                    <a:close/>
                    <a:moveTo>
                      <a:pt x="3" y="8"/>
                    </a:moveTo>
                    <a:cubicBezTo>
                      <a:pt x="3" y="8"/>
                      <a:pt x="3" y="8"/>
                      <a:pt x="3" y="8"/>
                    </a:cubicBezTo>
                    <a:cubicBezTo>
                      <a:pt x="3" y="6"/>
                      <a:pt x="3" y="6"/>
                      <a:pt x="3" y="6"/>
                    </a:cubicBezTo>
                    <a:cubicBezTo>
                      <a:pt x="3" y="6"/>
                      <a:pt x="3" y="6"/>
                      <a:pt x="3" y="6"/>
                    </a:cubicBezTo>
                    <a:lnTo>
                      <a:pt x="3" y="8"/>
                    </a:lnTo>
                    <a:close/>
                    <a:moveTo>
                      <a:pt x="3" y="5"/>
                    </a:moveTo>
                    <a:cubicBezTo>
                      <a:pt x="3" y="5"/>
                      <a:pt x="3" y="5"/>
                      <a:pt x="3" y="4"/>
                    </a:cubicBezTo>
                    <a:cubicBezTo>
                      <a:pt x="3" y="3"/>
                      <a:pt x="3" y="3"/>
                      <a:pt x="3" y="3"/>
                    </a:cubicBezTo>
                    <a:cubicBezTo>
                      <a:pt x="3" y="3"/>
                      <a:pt x="3" y="3"/>
                      <a:pt x="3" y="3"/>
                    </a:cubicBezTo>
                    <a:lnTo>
                      <a:pt x="3"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00"/>
              <p:cNvSpPr>
                <a:spLocks noEditPoints="1"/>
              </p:cNvSpPr>
              <p:nvPr/>
            </p:nvSpPr>
            <p:spPr bwMode="auto">
              <a:xfrm>
                <a:off x="3847" y="1454"/>
                <a:ext cx="36" cy="33"/>
              </a:xfrm>
              <a:custGeom>
                <a:avLst/>
                <a:gdLst>
                  <a:gd name="T0" fmla="*/ 7 w 15"/>
                  <a:gd name="T1" fmla="*/ 0 h 14"/>
                  <a:gd name="T2" fmla="*/ 0 w 15"/>
                  <a:gd name="T3" fmla="*/ 7 h 14"/>
                  <a:gd name="T4" fmla="*/ 7 w 15"/>
                  <a:gd name="T5" fmla="*/ 14 h 14"/>
                  <a:gd name="T6" fmla="*/ 14 w 15"/>
                  <a:gd name="T7" fmla="*/ 7 h 14"/>
                  <a:gd name="T8" fmla="*/ 7 w 15"/>
                  <a:gd name="T9" fmla="*/ 0 h 14"/>
                  <a:gd name="T10" fmla="*/ 7 w 15"/>
                  <a:gd name="T11" fmla="*/ 13 h 14"/>
                  <a:gd name="T12" fmla="*/ 1 w 15"/>
                  <a:gd name="T13" fmla="*/ 7 h 14"/>
                  <a:gd name="T14" fmla="*/ 7 w 15"/>
                  <a:gd name="T15" fmla="*/ 1 h 14"/>
                  <a:gd name="T16" fmla="*/ 13 w 15"/>
                  <a:gd name="T17" fmla="*/ 7 h 14"/>
                  <a:gd name="T18" fmla="*/ 7 w 15"/>
                  <a:gd name="T1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7" y="0"/>
                    </a:moveTo>
                    <a:cubicBezTo>
                      <a:pt x="3" y="0"/>
                      <a:pt x="0" y="3"/>
                      <a:pt x="0" y="7"/>
                    </a:cubicBezTo>
                    <a:cubicBezTo>
                      <a:pt x="0" y="11"/>
                      <a:pt x="3" y="14"/>
                      <a:pt x="7" y="14"/>
                    </a:cubicBezTo>
                    <a:cubicBezTo>
                      <a:pt x="11" y="14"/>
                      <a:pt x="15" y="11"/>
                      <a:pt x="14" y="7"/>
                    </a:cubicBezTo>
                    <a:cubicBezTo>
                      <a:pt x="14" y="3"/>
                      <a:pt x="11" y="0"/>
                      <a:pt x="7" y="0"/>
                    </a:cubicBezTo>
                    <a:close/>
                    <a:moveTo>
                      <a:pt x="7" y="13"/>
                    </a:moveTo>
                    <a:cubicBezTo>
                      <a:pt x="4" y="13"/>
                      <a:pt x="1" y="10"/>
                      <a:pt x="1" y="7"/>
                    </a:cubicBezTo>
                    <a:cubicBezTo>
                      <a:pt x="1" y="4"/>
                      <a:pt x="4" y="1"/>
                      <a:pt x="7" y="1"/>
                    </a:cubicBezTo>
                    <a:cubicBezTo>
                      <a:pt x="10" y="1"/>
                      <a:pt x="13" y="4"/>
                      <a:pt x="13" y="7"/>
                    </a:cubicBezTo>
                    <a:cubicBezTo>
                      <a:pt x="13" y="10"/>
                      <a:pt x="10" y="13"/>
                      <a:pt x="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01"/>
              <p:cNvSpPr>
                <a:spLocks noEditPoints="1"/>
              </p:cNvSpPr>
              <p:nvPr/>
            </p:nvSpPr>
            <p:spPr bwMode="auto">
              <a:xfrm>
                <a:off x="3859" y="1459"/>
                <a:ext cx="12" cy="23"/>
              </a:xfrm>
              <a:custGeom>
                <a:avLst/>
                <a:gdLst>
                  <a:gd name="T0" fmla="*/ 3 w 5"/>
                  <a:gd name="T1" fmla="*/ 4 h 10"/>
                  <a:gd name="T2" fmla="*/ 3 w 5"/>
                  <a:gd name="T3" fmla="*/ 2 h 10"/>
                  <a:gd name="T4" fmla="*/ 3 w 5"/>
                  <a:gd name="T5" fmla="*/ 2 h 10"/>
                  <a:gd name="T6" fmla="*/ 4 w 5"/>
                  <a:gd name="T7" fmla="*/ 3 h 10"/>
                  <a:gd name="T8" fmla="*/ 4 w 5"/>
                  <a:gd name="T9" fmla="*/ 2 h 10"/>
                  <a:gd name="T10" fmla="*/ 4 w 5"/>
                  <a:gd name="T11" fmla="*/ 2 h 10"/>
                  <a:gd name="T12" fmla="*/ 4 w 5"/>
                  <a:gd name="T13" fmla="*/ 2 h 10"/>
                  <a:gd name="T14" fmla="*/ 4 w 5"/>
                  <a:gd name="T15" fmla="*/ 1 h 10"/>
                  <a:gd name="T16" fmla="*/ 4 w 5"/>
                  <a:gd name="T17" fmla="*/ 1 h 10"/>
                  <a:gd name="T18" fmla="*/ 4 w 5"/>
                  <a:gd name="T19" fmla="*/ 1 h 10"/>
                  <a:gd name="T20" fmla="*/ 3 w 5"/>
                  <a:gd name="T21" fmla="*/ 1 h 10"/>
                  <a:gd name="T22" fmla="*/ 3 w 5"/>
                  <a:gd name="T23" fmla="*/ 0 h 10"/>
                  <a:gd name="T24" fmla="*/ 3 w 5"/>
                  <a:gd name="T25" fmla="*/ 0 h 10"/>
                  <a:gd name="T26" fmla="*/ 3 w 5"/>
                  <a:gd name="T27" fmla="*/ 0 h 10"/>
                  <a:gd name="T28" fmla="*/ 3 w 5"/>
                  <a:gd name="T29" fmla="*/ 1 h 10"/>
                  <a:gd name="T30" fmla="*/ 2 w 5"/>
                  <a:gd name="T31" fmla="*/ 1 h 10"/>
                  <a:gd name="T32" fmla="*/ 2 w 5"/>
                  <a:gd name="T33" fmla="*/ 1 h 10"/>
                  <a:gd name="T34" fmla="*/ 2 w 5"/>
                  <a:gd name="T35" fmla="*/ 0 h 10"/>
                  <a:gd name="T36" fmla="*/ 2 w 5"/>
                  <a:gd name="T37" fmla="*/ 0 h 10"/>
                  <a:gd name="T38" fmla="*/ 1 w 5"/>
                  <a:gd name="T39" fmla="*/ 0 h 10"/>
                  <a:gd name="T40" fmla="*/ 1 w 5"/>
                  <a:gd name="T41" fmla="*/ 1 h 10"/>
                  <a:gd name="T42" fmla="*/ 1 w 5"/>
                  <a:gd name="T43" fmla="*/ 2 h 10"/>
                  <a:gd name="T44" fmla="*/ 0 w 5"/>
                  <a:gd name="T45" fmla="*/ 2 h 10"/>
                  <a:gd name="T46" fmla="*/ 0 w 5"/>
                  <a:gd name="T47" fmla="*/ 3 h 10"/>
                  <a:gd name="T48" fmla="*/ 0 w 5"/>
                  <a:gd name="T49" fmla="*/ 4 h 10"/>
                  <a:gd name="T50" fmla="*/ 1 w 5"/>
                  <a:gd name="T51" fmla="*/ 5 h 10"/>
                  <a:gd name="T52" fmla="*/ 1 w 5"/>
                  <a:gd name="T53" fmla="*/ 5 h 10"/>
                  <a:gd name="T54" fmla="*/ 1 w 5"/>
                  <a:gd name="T55" fmla="*/ 5 h 10"/>
                  <a:gd name="T56" fmla="*/ 1 w 5"/>
                  <a:gd name="T57" fmla="*/ 7 h 10"/>
                  <a:gd name="T58" fmla="*/ 1 w 5"/>
                  <a:gd name="T59" fmla="*/ 7 h 10"/>
                  <a:gd name="T60" fmla="*/ 0 w 5"/>
                  <a:gd name="T61" fmla="*/ 7 h 10"/>
                  <a:gd name="T62" fmla="*/ 0 w 5"/>
                  <a:gd name="T63" fmla="*/ 7 h 10"/>
                  <a:gd name="T64" fmla="*/ 0 w 5"/>
                  <a:gd name="T65" fmla="*/ 7 h 10"/>
                  <a:gd name="T66" fmla="*/ 0 w 5"/>
                  <a:gd name="T67" fmla="*/ 8 h 10"/>
                  <a:gd name="T68" fmla="*/ 0 w 5"/>
                  <a:gd name="T69" fmla="*/ 8 h 10"/>
                  <a:gd name="T70" fmla="*/ 1 w 5"/>
                  <a:gd name="T71" fmla="*/ 8 h 10"/>
                  <a:gd name="T72" fmla="*/ 1 w 5"/>
                  <a:gd name="T73" fmla="*/ 8 h 10"/>
                  <a:gd name="T74" fmla="*/ 1 w 5"/>
                  <a:gd name="T75" fmla="*/ 10 h 10"/>
                  <a:gd name="T76" fmla="*/ 2 w 5"/>
                  <a:gd name="T77" fmla="*/ 10 h 10"/>
                  <a:gd name="T78" fmla="*/ 2 w 5"/>
                  <a:gd name="T79" fmla="*/ 10 h 10"/>
                  <a:gd name="T80" fmla="*/ 2 w 5"/>
                  <a:gd name="T81" fmla="*/ 8 h 10"/>
                  <a:gd name="T82" fmla="*/ 3 w 5"/>
                  <a:gd name="T83" fmla="*/ 8 h 10"/>
                  <a:gd name="T84" fmla="*/ 3 w 5"/>
                  <a:gd name="T85" fmla="*/ 10 h 10"/>
                  <a:gd name="T86" fmla="*/ 3 w 5"/>
                  <a:gd name="T87" fmla="*/ 10 h 10"/>
                  <a:gd name="T88" fmla="*/ 3 w 5"/>
                  <a:gd name="T89" fmla="*/ 10 h 10"/>
                  <a:gd name="T90" fmla="*/ 3 w 5"/>
                  <a:gd name="T91" fmla="*/ 8 h 10"/>
                  <a:gd name="T92" fmla="*/ 4 w 5"/>
                  <a:gd name="T93" fmla="*/ 8 h 10"/>
                  <a:gd name="T94" fmla="*/ 4 w 5"/>
                  <a:gd name="T95" fmla="*/ 7 h 10"/>
                  <a:gd name="T96" fmla="*/ 5 w 5"/>
                  <a:gd name="T97" fmla="*/ 6 h 10"/>
                  <a:gd name="T98" fmla="*/ 4 w 5"/>
                  <a:gd name="T99" fmla="*/ 5 h 10"/>
                  <a:gd name="T100" fmla="*/ 3 w 5"/>
                  <a:gd name="T101" fmla="*/ 4 h 10"/>
                  <a:gd name="T102" fmla="*/ 3 w 5"/>
                  <a:gd name="T103" fmla="*/ 7 h 10"/>
                  <a:gd name="T104" fmla="*/ 2 w 5"/>
                  <a:gd name="T105" fmla="*/ 7 h 10"/>
                  <a:gd name="T106" fmla="*/ 2 w 5"/>
                  <a:gd name="T107" fmla="*/ 5 h 10"/>
                  <a:gd name="T108" fmla="*/ 3 w 5"/>
                  <a:gd name="T109" fmla="*/ 6 h 10"/>
                  <a:gd name="T110" fmla="*/ 3 w 5"/>
                  <a:gd name="T111" fmla="*/ 7 h 10"/>
                  <a:gd name="T112" fmla="*/ 3 w 5"/>
                  <a:gd name="T113" fmla="*/ 4 h 10"/>
                  <a:gd name="T114" fmla="*/ 2 w 5"/>
                  <a:gd name="T115" fmla="*/ 4 h 10"/>
                  <a:gd name="T116" fmla="*/ 2 w 5"/>
                  <a:gd name="T117" fmla="*/ 2 h 10"/>
                  <a:gd name="T118" fmla="*/ 3 w 5"/>
                  <a:gd name="T119" fmla="*/ 2 h 10"/>
                  <a:gd name="T120" fmla="*/ 3 w 5"/>
                  <a:gd name="T121"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 h="10">
                    <a:moveTo>
                      <a:pt x="3" y="4"/>
                    </a:moveTo>
                    <a:cubicBezTo>
                      <a:pt x="3" y="2"/>
                      <a:pt x="3" y="2"/>
                      <a:pt x="3" y="2"/>
                    </a:cubicBezTo>
                    <a:cubicBezTo>
                      <a:pt x="3" y="2"/>
                      <a:pt x="3" y="2"/>
                      <a:pt x="3" y="2"/>
                    </a:cubicBezTo>
                    <a:cubicBezTo>
                      <a:pt x="4" y="2"/>
                      <a:pt x="4" y="3"/>
                      <a:pt x="4" y="3"/>
                    </a:cubicBezTo>
                    <a:cubicBezTo>
                      <a:pt x="4" y="3"/>
                      <a:pt x="4" y="3"/>
                      <a:pt x="4" y="2"/>
                    </a:cubicBezTo>
                    <a:cubicBezTo>
                      <a:pt x="4" y="2"/>
                      <a:pt x="4" y="2"/>
                      <a:pt x="4" y="2"/>
                    </a:cubicBezTo>
                    <a:cubicBezTo>
                      <a:pt x="4" y="2"/>
                      <a:pt x="4" y="2"/>
                      <a:pt x="4" y="2"/>
                    </a:cubicBezTo>
                    <a:cubicBezTo>
                      <a:pt x="4" y="2"/>
                      <a:pt x="4" y="1"/>
                      <a:pt x="4" y="1"/>
                    </a:cubicBezTo>
                    <a:cubicBezTo>
                      <a:pt x="4" y="1"/>
                      <a:pt x="4" y="1"/>
                      <a:pt x="4" y="1"/>
                    </a:cubicBezTo>
                    <a:cubicBezTo>
                      <a:pt x="4" y="1"/>
                      <a:pt x="4" y="1"/>
                      <a:pt x="4" y="1"/>
                    </a:cubicBezTo>
                    <a:cubicBezTo>
                      <a:pt x="3" y="1"/>
                      <a:pt x="3" y="1"/>
                      <a:pt x="3" y="1"/>
                    </a:cubicBezTo>
                    <a:cubicBezTo>
                      <a:pt x="3" y="0"/>
                      <a:pt x="3" y="0"/>
                      <a:pt x="3" y="0"/>
                    </a:cubicBezTo>
                    <a:cubicBezTo>
                      <a:pt x="3" y="0"/>
                      <a:pt x="3" y="0"/>
                      <a:pt x="3" y="0"/>
                    </a:cubicBezTo>
                    <a:cubicBezTo>
                      <a:pt x="3" y="0"/>
                      <a:pt x="2" y="0"/>
                      <a:pt x="3" y="0"/>
                    </a:cubicBezTo>
                    <a:cubicBezTo>
                      <a:pt x="3" y="1"/>
                      <a:pt x="3" y="1"/>
                      <a:pt x="3" y="1"/>
                    </a:cubicBezTo>
                    <a:cubicBezTo>
                      <a:pt x="2" y="1"/>
                      <a:pt x="2" y="1"/>
                      <a:pt x="2" y="1"/>
                    </a:cubicBezTo>
                    <a:cubicBezTo>
                      <a:pt x="2" y="1"/>
                      <a:pt x="2" y="1"/>
                      <a:pt x="2" y="1"/>
                    </a:cubicBezTo>
                    <a:cubicBezTo>
                      <a:pt x="2" y="0"/>
                      <a:pt x="2" y="0"/>
                      <a:pt x="2" y="0"/>
                    </a:cubicBezTo>
                    <a:cubicBezTo>
                      <a:pt x="2" y="0"/>
                      <a:pt x="2" y="0"/>
                      <a:pt x="2" y="0"/>
                    </a:cubicBezTo>
                    <a:cubicBezTo>
                      <a:pt x="1" y="0"/>
                      <a:pt x="1" y="0"/>
                      <a:pt x="1" y="0"/>
                    </a:cubicBezTo>
                    <a:cubicBezTo>
                      <a:pt x="1" y="1"/>
                      <a:pt x="1" y="1"/>
                      <a:pt x="1" y="1"/>
                    </a:cubicBezTo>
                    <a:cubicBezTo>
                      <a:pt x="1" y="2"/>
                      <a:pt x="1" y="2"/>
                      <a:pt x="1" y="2"/>
                    </a:cubicBezTo>
                    <a:cubicBezTo>
                      <a:pt x="0" y="2"/>
                      <a:pt x="0" y="2"/>
                      <a:pt x="0" y="2"/>
                    </a:cubicBezTo>
                    <a:cubicBezTo>
                      <a:pt x="0" y="3"/>
                      <a:pt x="0" y="3"/>
                      <a:pt x="0" y="3"/>
                    </a:cubicBezTo>
                    <a:cubicBezTo>
                      <a:pt x="0" y="3"/>
                      <a:pt x="0" y="4"/>
                      <a:pt x="0" y="4"/>
                    </a:cubicBezTo>
                    <a:cubicBezTo>
                      <a:pt x="0" y="4"/>
                      <a:pt x="0" y="4"/>
                      <a:pt x="1" y="5"/>
                    </a:cubicBezTo>
                    <a:cubicBezTo>
                      <a:pt x="1" y="5"/>
                      <a:pt x="1" y="5"/>
                      <a:pt x="1" y="5"/>
                    </a:cubicBezTo>
                    <a:cubicBezTo>
                      <a:pt x="1" y="5"/>
                      <a:pt x="1" y="5"/>
                      <a:pt x="1" y="5"/>
                    </a:cubicBezTo>
                    <a:cubicBezTo>
                      <a:pt x="1" y="7"/>
                      <a:pt x="1" y="7"/>
                      <a:pt x="1" y="7"/>
                    </a:cubicBezTo>
                    <a:cubicBezTo>
                      <a:pt x="1" y="7"/>
                      <a:pt x="1" y="7"/>
                      <a:pt x="1" y="7"/>
                    </a:cubicBezTo>
                    <a:cubicBezTo>
                      <a:pt x="1" y="7"/>
                      <a:pt x="0" y="7"/>
                      <a:pt x="0" y="7"/>
                    </a:cubicBezTo>
                    <a:cubicBezTo>
                      <a:pt x="0" y="7"/>
                      <a:pt x="0" y="7"/>
                      <a:pt x="0" y="7"/>
                    </a:cubicBezTo>
                    <a:cubicBezTo>
                      <a:pt x="0" y="7"/>
                      <a:pt x="0" y="7"/>
                      <a:pt x="0" y="7"/>
                    </a:cubicBezTo>
                    <a:cubicBezTo>
                      <a:pt x="0" y="8"/>
                      <a:pt x="0" y="8"/>
                      <a:pt x="0" y="8"/>
                    </a:cubicBezTo>
                    <a:cubicBezTo>
                      <a:pt x="0" y="8"/>
                      <a:pt x="0" y="8"/>
                      <a:pt x="0" y="8"/>
                    </a:cubicBezTo>
                    <a:cubicBezTo>
                      <a:pt x="0" y="8"/>
                      <a:pt x="0" y="8"/>
                      <a:pt x="1" y="8"/>
                    </a:cubicBezTo>
                    <a:cubicBezTo>
                      <a:pt x="1" y="8"/>
                      <a:pt x="1" y="8"/>
                      <a:pt x="1" y="8"/>
                    </a:cubicBezTo>
                    <a:cubicBezTo>
                      <a:pt x="1" y="10"/>
                      <a:pt x="1" y="10"/>
                      <a:pt x="1" y="10"/>
                    </a:cubicBezTo>
                    <a:cubicBezTo>
                      <a:pt x="1" y="10"/>
                      <a:pt x="2" y="10"/>
                      <a:pt x="2" y="10"/>
                    </a:cubicBezTo>
                    <a:cubicBezTo>
                      <a:pt x="2" y="10"/>
                      <a:pt x="2" y="10"/>
                      <a:pt x="2" y="10"/>
                    </a:cubicBezTo>
                    <a:cubicBezTo>
                      <a:pt x="2" y="8"/>
                      <a:pt x="2" y="8"/>
                      <a:pt x="2" y="8"/>
                    </a:cubicBezTo>
                    <a:cubicBezTo>
                      <a:pt x="2" y="8"/>
                      <a:pt x="2" y="8"/>
                      <a:pt x="3" y="8"/>
                    </a:cubicBezTo>
                    <a:cubicBezTo>
                      <a:pt x="3" y="10"/>
                      <a:pt x="3" y="10"/>
                      <a:pt x="3" y="10"/>
                    </a:cubicBezTo>
                    <a:cubicBezTo>
                      <a:pt x="3" y="10"/>
                      <a:pt x="3" y="10"/>
                      <a:pt x="3" y="10"/>
                    </a:cubicBezTo>
                    <a:cubicBezTo>
                      <a:pt x="3" y="10"/>
                      <a:pt x="3" y="10"/>
                      <a:pt x="3" y="10"/>
                    </a:cubicBezTo>
                    <a:cubicBezTo>
                      <a:pt x="3" y="8"/>
                      <a:pt x="3" y="8"/>
                      <a:pt x="3" y="8"/>
                    </a:cubicBezTo>
                    <a:cubicBezTo>
                      <a:pt x="3" y="8"/>
                      <a:pt x="4" y="8"/>
                      <a:pt x="4" y="8"/>
                    </a:cubicBezTo>
                    <a:cubicBezTo>
                      <a:pt x="4" y="8"/>
                      <a:pt x="4" y="8"/>
                      <a:pt x="4" y="7"/>
                    </a:cubicBezTo>
                    <a:cubicBezTo>
                      <a:pt x="5" y="7"/>
                      <a:pt x="5" y="7"/>
                      <a:pt x="5" y="6"/>
                    </a:cubicBezTo>
                    <a:cubicBezTo>
                      <a:pt x="5" y="6"/>
                      <a:pt x="4" y="5"/>
                      <a:pt x="4" y="5"/>
                    </a:cubicBezTo>
                    <a:cubicBezTo>
                      <a:pt x="4" y="5"/>
                      <a:pt x="4" y="5"/>
                      <a:pt x="3" y="4"/>
                    </a:cubicBezTo>
                    <a:close/>
                    <a:moveTo>
                      <a:pt x="3" y="7"/>
                    </a:moveTo>
                    <a:cubicBezTo>
                      <a:pt x="2" y="7"/>
                      <a:pt x="2" y="7"/>
                      <a:pt x="2" y="7"/>
                    </a:cubicBezTo>
                    <a:cubicBezTo>
                      <a:pt x="2" y="5"/>
                      <a:pt x="2" y="5"/>
                      <a:pt x="2" y="5"/>
                    </a:cubicBezTo>
                    <a:cubicBezTo>
                      <a:pt x="2" y="5"/>
                      <a:pt x="2" y="6"/>
                      <a:pt x="3" y="6"/>
                    </a:cubicBezTo>
                    <a:lnTo>
                      <a:pt x="3" y="7"/>
                    </a:lnTo>
                    <a:close/>
                    <a:moveTo>
                      <a:pt x="3" y="4"/>
                    </a:moveTo>
                    <a:cubicBezTo>
                      <a:pt x="2" y="4"/>
                      <a:pt x="2" y="4"/>
                      <a:pt x="2" y="4"/>
                    </a:cubicBezTo>
                    <a:cubicBezTo>
                      <a:pt x="2" y="2"/>
                      <a:pt x="2" y="2"/>
                      <a:pt x="2" y="2"/>
                    </a:cubicBezTo>
                    <a:cubicBezTo>
                      <a:pt x="2" y="2"/>
                      <a:pt x="2" y="2"/>
                      <a:pt x="3" y="2"/>
                    </a:cubicBezTo>
                    <a:lnTo>
                      <a:pt x="3"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02"/>
              <p:cNvSpPr>
                <a:spLocks noEditPoints="1"/>
              </p:cNvSpPr>
              <p:nvPr/>
            </p:nvSpPr>
            <p:spPr bwMode="auto">
              <a:xfrm>
                <a:off x="3755" y="2242"/>
                <a:ext cx="45" cy="43"/>
              </a:xfrm>
              <a:custGeom>
                <a:avLst/>
                <a:gdLst>
                  <a:gd name="T0" fmla="*/ 9 w 19"/>
                  <a:gd name="T1" fmla="*/ 0 h 18"/>
                  <a:gd name="T2" fmla="*/ 0 w 19"/>
                  <a:gd name="T3" fmla="*/ 9 h 18"/>
                  <a:gd name="T4" fmla="*/ 10 w 19"/>
                  <a:gd name="T5" fmla="*/ 18 h 18"/>
                  <a:gd name="T6" fmla="*/ 19 w 19"/>
                  <a:gd name="T7" fmla="*/ 9 h 18"/>
                  <a:gd name="T8" fmla="*/ 9 w 19"/>
                  <a:gd name="T9" fmla="*/ 0 h 18"/>
                  <a:gd name="T10" fmla="*/ 10 w 19"/>
                  <a:gd name="T11" fmla="*/ 17 h 18"/>
                  <a:gd name="T12" fmla="*/ 2 w 19"/>
                  <a:gd name="T13" fmla="*/ 9 h 18"/>
                  <a:gd name="T14" fmla="*/ 9 w 19"/>
                  <a:gd name="T15" fmla="*/ 2 h 18"/>
                  <a:gd name="T16" fmla="*/ 17 w 19"/>
                  <a:gd name="T17" fmla="*/ 9 h 18"/>
                  <a:gd name="T18" fmla="*/ 10 w 19"/>
                  <a:gd name="T19"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8">
                    <a:moveTo>
                      <a:pt x="9" y="0"/>
                    </a:moveTo>
                    <a:cubicBezTo>
                      <a:pt x="4" y="0"/>
                      <a:pt x="0" y="4"/>
                      <a:pt x="0" y="9"/>
                    </a:cubicBezTo>
                    <a:cubicBezTo>
                      <a:pt x="0" y="14"/>
                      <a:pt x="5" y="18"/>
                      <a:pt x="10" y="18"/>
                    </a:cubicBezTo>
                    <a:cubicBezTo>
                      <a:pt x="15" y="18"/>
                      <a:pt x="19" y="14"/>
                      <a:pt x="19" y="9"/>
                    </a:cubicBezTo>
                    <a:cubicBezTo>
                      <a:pt x="19" y="4"/>
                      <a:pt x="14" y="0"/>
                      <a:pt x="9" y="0"/>
                    </a:cubicBezTo>
                    <a:close/>
                    <a:moveTo>
                      <a:pt x="10" y="17"/>
                    </a:moveTo>
                    <a:cubicBezTo>
                      <a:pt x="6" y="17"/>
                      <a:pt x="2" y="13"/>
                      <a:pt x="2" y="9"/>
                    </a:cubicBezTo>
                    <a:cubicBezTo>
                      <a:pt x="2" y="5"/>
                      <a:pt x="5" y="2"/>
                      <a:pt x="9" y="2"/>
                    </a:cubicBezTo>
                    <a:cubicBezTo>
                      <a:pt x="13" y="2"/>
                      <a:pt x="17" y="5"/>
                      <a:pt x="17" y="9"/>
                    </a:cubicBezTo>
                    <a:cubicBezTo>
                      <a:pt x="17" y="13"/>
                      <a:pt x="14" y="16"/>
                      <a:pt x="1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03"/>
              <p:cNvSpPr>
                <a:spLocks noEditPoints="1"/>
              </p:cNvSpPr>
              <p:nvPr/>
            </p:nvSpPr>
            <p:spPr bwMode="auto">
              <a:xfrm>
                <a:off x="3771" y="2249"/>
                <a:ext cx="15" cy="28"/>
              </a:xfrm>
              <a:custGeom>
                <a:avLst/>
                <a:gdLst>
                  <a:gd name="T0" fmla="*/ 4 w 6"/>
                  <a:gd name="T1" fmla="*/ 6 h 12"/>
                  <a:gd name="T2" fmla="*/ 4 w 6"/>
                  <a:gd name="T3" fmla="*/ 3 h 12"/>
                  <a:gd name="T4" fmla="*/ 4 w 6"/>
                  <a:gd name="T5" fmla="*/ 3 h 12"/>
                  <a:gd name="T6" fmla="*/ 5 w 6"/>
                  <a:gd name="T7" fmla="*/ 3 h 12"/>
                  <a:gd name="T8" fmla="*/ 5 w 6"/>
                  <a:gd name="T9" fmla="*/ 3 h 12"/>
                  <a:gd name="T10" fmla="*/ 5 w 6"/>
                  <a:gd name="T11" fmla="*/ 3 h 12"/>
                  <a:gd name="T12" fmla="*/ 5 w 6"/>
                  <a:gd name="T13" fmla="*/ 2 h 12"/>
                  <a:gd name="T14" fmla="*/ 5 w 6"/>
                  <a:gd name="T15" fmla="*/ 2 h 12"/>
                  <a:gd name="T16" fmla="*/ 5 w 6"/>
                  <a:gd name="T17" fmla="*/ 2 h 12"/>
                  <a:gd name="T18" fmla="*/ 4 w 6"/>
                  <a:gd name="T19" fmla="*/ 2 h 12"/>
                  <a:gd name="T20" fmla="*/ 4 w 6"/>
                  <a:gd name="T21" fmla="*/ 2 h 12"/>
                  <a:gd name="T22" fmla="*/ 4 w 6"/>
                  <a:gd name="T23" fmla="*/ 0 h 12"/>
                  <a:gd name="T24" fmla="*/ 3 w 6"/>
                  <a:gd name="T25" fmla="*/ 0 h 12"/>
                  <a:gd name="T26" fmla="*/ 3 w 6"/>
                  <a:gd name="T27" fmla="*/ 1 h 12"/>
                  <a:gd name="T28" fmla="*/ 3 w 6"/>
                  <a:gd name="T29" fmla="*/ 2 h 12"/>
                  <a:gd name="T30" fmla="*/ 3 w 6"/>
                  <a:gd name="T31" fmla="*/ 2 h 12"/>
                  <a:gd name="T32" fmla="*/ 2 w 6"/>
                  <a:gd name="T33" fmla="*/ 2 h 12"/>
                  <a:gd name="T34" fmla="*/ 2 w 6"/>
                  <a:gd name="T35" fmla="*/ 1 h 12"/>
                  <a:gd name="T36" fmla="*/ 2 w 6"/>
                  <a:gd name="T37" fmla="*/ 0 h 12"/>
                  <a:gd name="T38" fmla="*/ 1 w 6"/>
                  <a:gd name="T39" fmla="*/ 1 h 12"/>
                  <a:gd name="T40" fmla="*/ 1 w 6"/>
                  <a:gd name="T41" fmla="*/ 2 h 12"/>
                  <a:gd name="T42" fmla="*/ 0 w 6"/>
                  <a:gd name="T43" fmla="*/ 2 h 12"/>
                  <a:gd name="T44" fmla="*/ 0 w 6"/>
                  <a:gd name="T45" fmla="*/ 3 h 12"/>
                  <a:gd name="T46" fmla="*/ 0 w 6"/>
                  <a:gd name="T47" fmla="*/ 4 h 12"/>
                  <a:gd name="T48" fmla="*/ 0 w 6"/>
                  <a:gd name="T49" fmla="*/ 5 h 12"/>
                  <a:gd name="T50" fmla="*/ 1 w 6"/>
                  <a:gd name="T51" fmla="*/ 6 h 12"/>
                  <a:gd name="T52" fmla="*/ 1 w 6"/>
                  <a:gd name="T53" fmla="*/ 6 h 12"/>
                  <a:gd name="T54" fmla="*/ 1 w 6"/>
                  <a:gd name="T55" fmla="*/ 6 h 12"/>
                  <a:gd name="T56" fmla="*/ 2 w 6"/>
                  <a:gd name="T57" fmla="*/ 9 h 12"/>
                  <a:gd name="T58" fmla="*/ 1 w 6"/>
                  <a:gd name="T59" fmla="*/ 9 h 12"/>
                  <a:gd name="T60" fmla="*/ 0 w 6"/>
                  <a:gd name="T61" fmla="*/ 9 h 12"/>
                  <a:gd name="T62" fmla="*/ 0 w 6"/>
                  <a:gd name="T63" fmla="*/ 9 h 12"/>
                  <a:gd name="T64" fmla="*/ 0 w 6"/>
                  <a:gd name="T65" fmla="*/ 9 h 12"/>
                  <a:gd name="T66" fmla="*/ 0 w 6"/>
                  <a:gd name="T67" fmla="*/ 10 h 12"/>
                  <a:gd name="T68" fmla="*/ 0 w 6"/>
                  <a:gd name="T69" fmla="*/ 10 h 12"/>
                  <a:gd name="T70" fmla="*/ 1 w 6"/>
                  <a:gd name="T71" fmla="*/ 10 h 12"/>
                  <a:gd name="T72" fmla="*/ 2 w 6"/>
                  <a:gd name="T73" fmla="*/ 11 h 12"/>
                  <a:gd name="T74" fmla="*/ 2 w 6"/>
                  <a:gd name="T75" fmla="*/ 12 h 12"/>
                  <a:gd name="T76" fmla="*/ 2 w 6"/>
                  <a:gd name="T77" fmla="*/ 12 h 12"/>
                  <a:gd name="T78" fmla="*/ 2 w 6"/>
                  <a:gd name="T79" fmla="*/ 12 h 12"/>
                  <a:gd name="T80" fmla="*/ 2 w 6"/>
                  <a:gd name="T81" fmla="*/ 11 h 12"/>
                  <a:gd name="T82" fmla="*/ 3 w 6"/>
                  <a:gd name="T83" fmla="*/ 11 h 12"/>
                  <a:gd name="T84" fmla="*/ 3 w 6"/>
                  <a:gd name="T85" fmla="*/ 12 h 12"/>
                  <a:gd name="T86" fmla="*/ 4 w 6"/>
                  <a:gd name="T87" fmla="*/ 12 h 12"/>
                  <a:gd name="T88" fmla="*/ 4 w 6"/>
                  <a:gd name="T89" fmla="*/ 12 h 12"/>
                  <a:gd name="T90" fmla="*/ 4 w 6"/>
                  <a:gd name="T91" fmla="*/ 10 h 12"/>
                  <a:gd name="T92" fmla="*/ 5 w 6"/>
                  <a:gd name="T93" fmla="*/ 10 h 12"/>
                  <a:gd name="T94" fmla="*/ 5 w 6"/>
                  <a:gd name="T95" fmla="*/ 9 h 12"/>
                  <a:gd name="T96" fmla="*/ 6 w 6"/>
                  <a:gd name="T97" fmla="*/ 8 h 12"/>
                  <a:gd name="T98" fmla="*/ 5 w 6"/>
                  <a:gd name="T99" fmla="*/ 6 h 12"/>
                  <a:gd name="T100" fmla="*/ 4 w 6"/>
                  <a:gd name="T101" fmla="*/ 6 h 12"/>
                  <a:gd name="T102" fmla="*/ 3 w 6"/>
                  <a:gd name="T103" fmla="*/ 9 h 12"/>
                  <a:gd name="T104" fmla="*/ 2 w 6"/>
                  <a:gd name="T105" fmla="*/ 9 h 12"/>
                  <a:gd name="T106" fmla="*/ 2 w 6"/>
                  <a:gd name="T107" fmla="*/ 7 h 12"/>
                  <a:gd name="T108" fmla="*/ 3 w 6"/>
                  <a:gd name="T109" fmla="*/ 7 h 12"/>
                  <a:gd name="T110" fmla="*/ 3 w 6"/>
                  <a:gd name="T111" fmla="*/ 9 h 12"/>
                  <a:gd name="T112" fmla="*/ 3 w 6"/>
                  <a:gd name="T113" fmla="*/ 5 h 12"/>
                  <a:gd name="T114" fmla="*/ 2 w 6"/>
                  <a:gd name="T115" fmla="*/ 5 h 12"/>
                  <a:gd name="T116" fmla="*/ 2 w 6"/>
                  <a:gd name="T117" fmla="*/ 3 h 12"/>
                  <a:gd name="T118" fmla="*/ 3 w 6"/>
                  <a:gd name="T119" fmla="*/ 3 h 12"/>
                  <a:gd name="T120" fmla="*/ 3 w 6"/>
                  <a:gd name="T121"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 h="12">
                    <a:moveTo>
                      <a:pt x="4" y="6"/>
                    </a:moveTo>
                    <a:cubicBezTo>
                      <a:pt x="4" y="3"/>
                      <a:pt x="4" y="3"/>
                      <a:pt x="4" y="3"/>
                    </a:cubicBezTo>
                    <a:cubicBezTo>
                      <a:pt x="4" y="3"/>
                      <a:pt x="4" y="3"/>
                      <a:pt x="4" y="3"/>
                    </a:cubicBezTo>
                    <a:cubicBezTo>
                      <a:pt x="4" y="3"/>
                      <a:pt x="4" y="3"/>
                      <a:pt x="5" y="3"/>
                    </a:cubicBezTo>
                    <a:cubicBezTo>
                      <a:pt x="5" y="3"/>
                      <a:pt x="5" y="3"/>
                      <a:pt x="5" y="3"/>
                    </a:cubicBezTo>
                    <a:cubicBezTo>
                      <a:pt x="5" y="3"/>
                      <a:pt x="5" y="3"/>
                      <a:pt x="5" y="3"/>
                    </a:cubicBezTo>
                    <a:cubicBezTo>
                      <a:pt x="5" y="2"/>
                      <a:pt x="5" y="2"/>
                      <a:pt x="5" y="2"/>
                    </a:cubicBezTo>
                    <a:cubicBezTo>
                      <a:pt x="5" y="2"/>
                      <a:pt x="5" y="2"/>
                      <a:pt x="5" y="2"/>
                    </a:cubicBezTo>
                    <a:cubicBezTo>
                      <a:pt x="5" y="2"/>
                      <a:pt x="5" y="2"/>
                      <a:pt x="5" y="2"/>
                    </a:cubicBezTo>
                    <a:cubicBezTo>
                      <a:pt x="5" y="2"/>
                      <a:pt x="4" y="2"/>
                      <a:pt x="4" y="2"/>
                    </a:cubicBezTo>
                    <a:cubicBezTo>
                      <a:pt x="4" y="2"/>
                      <a:pt x="4" y="2"/>
                      <a:pt x="4" y="2"/>
                    </a:cubicBezTo>
                    <a:cubicBezTo>
                      <a:pt x="4" y="0"/>
                      <a:pt x="4" y="0"/>
                      <a:pt x="4" y="0"/>
                    </a:cubicBezTo>
                    <a:cubicBezTo>
                      <a:pt x="4" y="0"/>
                      <a:pt x="4" y="0"/>
                      <a:pt x="3" y="0"/>
                    </a:cubicBezTo>
                    <a:cubicBezTo>
                      <a:pt x="3" y="0"/>
                      <a:pt x="3" y="0"/>
                      <a:pt x="3" y="1"/>
                    </a:cubicBezTo>
                    <a:cubicBezTo>
                      <a:pt x="3" y="2"/>
                      <a:pt x="3" y="2"/>
                      <a:pt x="3" y="2"/>
                    </a:cubicBezTo>
                    <a:cubicBezTo>
                      <a:pt x="3" y="2"/>
                      <a:pt x="3" y="2"/>
                      <a:pt x="3" y="2"/>
                    </a:cubicBezTo>
                    <a:cubicBezTo>
                      <a:pt x="3" y="2"/>
                      <a:pt x="2" y="2"/>
                      <a:pt x="2" y="2"/>
                    </a:cubicBezTo>
                    <a:cubicBezTo>
                      <a:pt x="2" y="1"/>
                      <a:pt x="2" y="1"/>
                      <a:pt x="2" y="1"/>
                    </a:cubicBezTo>
                    <a:cubicBezTo>
                      <a:pt x="2" y="0"/>
                      <a:pt x="2" y="0"/>
                      <a:pt x="2" y="0"/>
                    </a:cubicBezTo>
                    <a:cubicBezTo>
                      <a:pt x="2" y="0"/>
                      <a:pt x="1" y="0"/>
                      <a:pt x="1" y="1"/>
                    </a:cubicBezTo>
                    <a:cubicBezTo>
                      <a:pt x="1" y="2"/>
                      <a:pt x="1" y="2"/>
                      <a:pt x="1" y="2"/>
                    </a:cubicBezTo>
                    <a:cubicBezTo>
                      <a:pt x="1" y="2"/>
                      <a:pt x="1" y="2"/>
                      <a:pt x="0" y="2"/>
                    </a:cubicBezTo>
                    <a:cubicBezTo>
                      <a:pt x="0" y="3"/>
                      <a:pt x="0" y="3"/>
                      <a:pt x="0" y="3"/>
                    </a:cubicBezTo>
                    <a:cubicBezTo>
                      <a:pt x="0" y="3"/>
                      <a:pt x="0" y="4"/>
                      <a:pt x="0" y="4"/>
                    </a:cubicBezTo>
                    <a:cubicBezTo>
                      <a:pt x="0" y="4"/>
                      <a:pt x="0" y="5"/>
                      <a:pt x="0" y="5"/>
                    </a:cubicBezTo>
                    <a:cubicBezTo>
                      <a:pt x="0" y="5"/>
                      <a:pt x="0" y="6"/>
                      <a:pt x="1" y="6"/>
                    </a:cubicBezTo>
                    <a:cubicBezTo>
                      <a:pt x="1" y="6"/>
                      <a:pt x="1" y="6"/>
                      <a:pt x="1" y="6"/>
                    </a:cubicBezTo>
                    <a:cubicBezTo>
                      <a:pt x="1" y="6"/>
                      <a:pt x="1" y="6"/>
                      <a:pt x="1" y="6"/>
                    </a:cubicBezTo>
                    <a:cubicBezTo>
                      <a:pt x="2" y="9"/>
                      <a:pt x="2" y="9"/>
                      <a:pt x="2" y="9"/>
                    </a:cubicBezTo>
                    <a:cubicBezTo>
                      <a:pt x="1" y="9"/>
                      <a:pt x="1" y="9"/>
                      <a:pt x="1" y="9"/>
                    </a:cubicBezTo>
                    <a:cubicBezTo>
                      <a:pt x="1" y="9"/>
                      <a:pt x="0" y="9"/>
                      <a:pt x="0" y="9"/>
                    </a:cubicBezTo>
                    <a:cubicBezTo>
                      <a:pt x="0" y="9"/>
                      <a:pt x="0" y="9"/>
                      <a:pt x="0" y="9"/>
                    </a:cubicBezTo>
                    <a:cubicBezTo>
                      <a:pt x="0" y="9"/>
                      <a:pt x="0" y="9"/>
                      <a:pt x="0" y="9"/>
                    </a:cubicBezTo>
                    <a:cubicBezTo>
                      <a:pt x="0" y="10"/>
                      <a:pt x="0" y="10"/>
                      <a:pt x="0" y="10"/>
                    </a:cubicBezTo>
                    <a:cubicBezTo>
                      <a:pt x="0" y="10"/>
                      <a:pt x="0" y="10"/>
                      <a:pt x="0" y="10"/>
                    </a:cubicBezTo>
                    <a:cubicBezTo>
                      <a:pt x="0" y="10"/>
                      <a:pt x="0" y="10"/>
                      <a:pt x="1" y="10"/>
                    </a:cubicBezTo>
                    <a:cubicBezTo>
                      <a:pt x="1" y="11"/>
                      <a:pt x="1" y="11"/>
                      <a:pt x="2" y="11"/>
                    </a:cubicBezTo>
                    <a:cubicBezTo>
                      <a:pt x="2" y="12"/>
                      <a:pt x="2" y="12"/>
                      <a:pt x="2" y="12"/>
                    </a:cubicBezTo>
                    <a:cubicBezTo>
                      <a:pt x="2" y="12"/>
                      <a:pt x="2" y="12"/>
                      <a:pt x="2" y="12"/>
                    </a:cubicBezTo>
                    <a:cubicBezTo>
                      <a:pt x="2" y="12"/>
                      <a:pt x="2" y="12"/>
                      <a:pt x="2" y="12"/>
                    </a:cubicBezTo>
                    <a:cubicBezTo>
                      <a:pt x="2" y="11"/>
                      <a:pt x="2" y="11"/>
                      <a:pt x="2" y="11"/>
                    </a:cubicBezTo>
                    <a:cubicBezTo>
                      <a:pt x="3" y="11"/>
                      <a:pt x="3" y="11"/>
                      <a:pt x="3" y="11"/>
                    </a:cubicBezTo>
                    <a:cubicBezTo>
                      <a:pt x="3" y="12"/>
                      <a:pt x="3" y="12"/>
                      <a:pt x="3" y="12"/>
                    </a:cubicBezTo>
                    <a:cubicBezTo>
                      <a:pt x="3" y="12"/>
                      <a:pt x="3" y="12"/>
                      <a:pt x="4" y="12"/>
                    </a:cubicBezTo>
                    <a:cubicBezTo>
                      <a:pt x="4" y="12"/>
                      <a:pt x="4" y="12"/>
                      <a:pt x="4" y="12"/>
                    </a:cubicBezTo>
                    <a:cubicBezTo>
                      <a:pt x="4" y="10"/>
                      <a:pt x="4" y="10"/>
                      <a:pt x="4" y="10"/>
                    </a:cubicBezTo>
                    <a:cubicBezTo>
                      <a:pt x="4" y="10"/>
                      <a:pt x="4" y="10"/>
                      <a:pt x="5" y="10"/>
                    </a:cubicBezTo>
                    <a:cubicBezTo>
                      <a:pt x="5" y="10"/>
                      <a:pt x="5" y="10"/>
                      <a:pt x="5" y="9"/>
                    </a:cubicBezTo>
                    <a:cubicBezTo>
                      <a:pt x="6" y="9"/>
                      <a:pt x="6" y="8"/>
                      <a:pt x="6" y="8"/>
                    </a:cubicBezTo>
                    <a:cubicBezTo>
                      <a:pt x="6" y="7"/>
                      <a:pt x="5" y="7"/>
                      <a:pt x="5" y="6"/>
                    </a:cubicBezTo>
                    <a:cubicBezTo>
                      <a:pt x="5" y="6"/>
                      <a:pt x="4" y="6"/>
                      <a:pt x="4" y="6"/>
                    </a:cubicBezTo>
                    <a:close/>
                    <a:moveTo>
                      <a:pt x="3" y="9"/>
                    </a:moveTo>
                    <a:cubicBezTo>
                      <a:pt x="3" y="9"/>
                      <a:pt x="3" y="9"/>
                      <a:pt x="2" y="9"/>
                    </a:cubicBezTo>
                    <a:cubicBezTo>
                      <a:pt x="2" y="7"/>
                      <a:pt x="2" y="7"/>
                      <a:pt x="2" y="7"/>
                    </a:cubicBezTo>
                    <a:cubicBezTo>
                      <a:pt x="3" y="7"/>
                      <a:pt x="3" y="7"/>
                      <a:pt x="3" y="7"/>
                    </a:cubicBezTo>
                    <a:lnTo>
                      <a:pt x="3" y="9"/>
                    </a:lnTo>
                    <a:close/>
                    <a:moveTo>
                      <a:pt x="3" y="5"/>
                    </a:moveTo>
                    <a:cubicBezTo>
                      <a:pt x="3" y="5"/>
                      <a:pt x="2" y="5"/>
                      <a:pt x="2" y="5"/>
                    </a:cubicBezTo>
                    <a:cubicBezTo>
                      <a:pt x="2" y="3"/>
                      <a:pt x="2" y="3"/>
                      <a:pt x="2" y="3"/>
                    </a:cubicBezTo>
                    <a:cubicBezTo>
                      <a:pt x="2" y="3"/>
                      <a:pt x="3" y="3"/>
                      <a:pt x="3" y="3"/>
                    </a:cubicBezTo>
                    <a:lnTo>
                      <a:pt x="3"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04"/>
              <p:cNvSpPr>
                <a:spLocks noEditPoints="1"/>
              </p:cNvSpPr>
              <p:nvPr/>
            </p:nvSpPr>
            <p:spPr bwMode="auto">
              <a:xfrm>
                <a:off x="4148" y="2572"/>
                <a:ext cx="50" cy="50"/>
              </a:xfrm>
              <a:custGeom>
                <a:avLst/>
                <a:gdLst>
                  <a:gd name="T0" fmla="*/ 10 w 21"/>
                  <a:gd name="T1" fmla="*/ 0 h 21"/>
                  <a:gd name="T2" fmla="*/ 0 w 21"/>
                  <a:gd name="T3" fmla="*/ 11 h 21"/>
                  <a:gd name="T4" fmla="*/ 11 w 21"/>
                  <a:gd name="T5" fmla="*/ 21 h 21"/>
                  <a:gd name="T6" fmla="*/ 21 w 21"/>
                  <a:gd name="T7" fmla="*/ 10 h 21"/>
                  <a:gd name="T8" fmla="*/ 10 w 21"/>
                  <a:gd name="T9" fmla="*/ 0 h 21"/>
                  <a:gd name="T10" fmla="*/ 11 w 21"/>
                  <a:gd name="T11" fmla="*/ 19 h 21"/>
                  <a:gd name="T12" fmla="*/ 2 w 21"/>
                  <a:gd name="T13" fmla="*/ 11 h 21"/>
                  <a:gd name="T14" fmla="*/ 10 w 21"/>
                  <a:gd name="T15" fmla="*/ 2 h 21"/>
                  <a:gd name="T16" fmla="*/ 19 w 21"/>
                  <a:gd name="T17" fmla="*/ 10 h 21"/>
                  <a:gd name="T18" fmla="*/ 11 w 21"/>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0"/>
                    </a:moveTo>
                    <a:cubicBezTo>
                      <a:pt x="5" y="0"/>
                      <a:pt x="0" y="5"/>
                      <a:pt x="0" y="11"/>
                    </a:cubicBezTo>
                    <a:cubicBezTo>
                      <a:pt x="0" y="16"/>
                      <a:pt x="5" y="21"/>
                      <a:pt x="11" y="21"/>
                    </a:cubicBezTo>
                    <a:cubicBezTo>
                      <a:pt x="17" y="21"/>
                      <a:pt x="21" y="16"/>
                      <a:pt x="21" y="10"/>
                    </a:cubicBezTo>
                    <a:cubicBezTo>
                      <a:pt x="21" y="5"/>
                      <a:pt x="16" y="0"/>
                      <a:pt x="10" y="0"/>
                    </a:cubicBezTo>
                    <a:close/>
                    <a:moveTo>
                      <a:pt x="11" y="19"/>
                    </a:moveTo>
                    <a:cubicBezTo>
                      <a:pt x="6" y="19"/>
                      <a:pt x="2" y="15"/>
                      <a:pt x="2" y="11"/>
                    </a:cubicBezTo>
                    <a:cubicBezTo>
                      <a:pt x="2" y="6"/>
                      <a:pt x="6" y="2"/>
                      <a:pt x="10" y="2"/>
                    </a:cubicBezTo>
                    <a:cubicBezTo>
                      <a:pt x="15" y="2"/>
                      <a:pt x="19" y="6"/>
                      <a:pt x="19" y="10"/>
                    </a:cubicBezTo>
                    <a:cubicBezTo>
                      <a:pt x="19" y="15"/>
                      <a:pt x="15" y="19"/>
                      <a:pt x="1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05"/>
              <p:cNvSpPr>
                <a:spLocks noEditPoints="1"/>
              </p:cNvSpPr>
              <p:nvPr/>
            </p:nvSpPr>
            <p:spPr bwMode="auto">
              <a:xfrm>
                <a:off x="4165" y="2581"/>
                <a:ext cx="16" cy="31"/>
              </a:xfrm>
              <a:custGeom>
                <a:avLst/>
                <a:gdLst>
                  <a:gd name="T0" fmla="*/ 5 w 7"/>
                  <a:gd name="T1" fmla="*/ 6 h 13"/>
                  <a:gd name="T2" fmla="*/ 5 w 7"/>
                  <a:gd name="T3" fmla="*/ 3 h 13"/>
                  <a:gd name="T4" fmla="*/ 5 w 7"/>
                  <a:gd name="T5" fmla="*/ 3 h 13"/>
                  <a:gd name="T6" fmla="*/ 6 w 7"/>
                  <a:gd name="T7" fmla="*/ 3 h 13"/>
                  <a:gd name="T8" fmla="*/ 6 w 7"/>
                  <a:gd name="T9" fmla="*/ 3 h 13"/>
                  <a:gd name="T10" fmla="*/ 7 w 7"/>
                  <a:gd name="T11" fmla="*/ 2 h 13"/>
                  <a:gd name="T12" fmla="*/ 7 w 7"/>
                  <a:gd name="T13" fmla="*/ 2 h 13"/>
                  <a:gd name="T14" fmla="*/ 7 w 7"/>
                  <a:gd name="T15" fmla="*/ 2 h 13"/>
                  <a:gd name="T16" fmla="*/ 6 w 7"/>
                  <a:gd name="T17" fmla="*/ 1 h 13"/>
                  <a:gd name="T18" fmla="*/ 6 w 7"/>
                  <a:gd name="T19" fmla="*/ 1 h 13"/>
                  <a:gd name="T20" fmla="*/ 5 w 7"/>
                  <a:gd name="T21" fmla="*/ 1 h 13"/>
                  <a:gd name="T22" fmla="*/ 5 w 7"/>
                  <a:gd name="T23" fmla="*/ 0 h 13"/>
                  <a:gd name="T24" fmla="*/ 5 w 7"/>
                  <a:gd name="T25" fmla="*/ 0 h 13"/>
                  <a:gd name="T26" fmla="*/ 4 w 7"/>
                  <a:gd name="T27" fmla="*/ 0 h 13"/>
                  <a:gd name="T28" fmla="*/ 4 w 7"/>
                  <a:gd name="T29" fmla="*/ 1 h 13"/>
                  <a:gd name="T30" fmla="*/ 4 w 7"/>
                  <a:gd name="T31" fmla="*/ 1 h 13"/>
                  <a:gd name="T32" fmla="*/ 3 w 7"/>
                  <a:gd name="T33" fmla="*/ 1 h 13"/>
                  <a:gd name="T34" fmla="*/ 3 w 7"/>
                  <a:gd name="T35" fmla="*/ 0 h 13"/>
                  <a:gd name="T36" fmla="*/ 3 w 7"/>
                  <a:gd name="T37" fmla="*/ 0 h 13"/>
                  <a:gd name="T38" fmla="*/ 2 w 7"/>
                  <a:gd name="T39" fmla="*/ 0 h 13"/>
                  <a:gd name="T40" fmla="*/ 2 w 7"/>
                  <a:gd name="T41" fmla="*/ 2 h 13"/>
                  <a:gd name="T42" fmla="*/ 1 w 7"/>
                  <a:gd name="T43" fmla="*/ 2 h 13"/>
                  <a:gd name="T44" fmla="*/ 1 w 7"/>
                  <a:gd name="T45" fmla="*/ 3 h 13"/>
                  <a:gd name="T46" fmla="*/ 1 w 7"/>
                  <a:gd name="T47" fmla="*/ 4 h 13"/>
                  <a:gd name="T48" fmla="*/ 1 w 7"/>
                  <a:gd name="T49" fmla="*/ 5 h 13"/>
                  <a:gd name="T50" fmla="*/ 1 w 7"/>
                  <a:gd name="T51" fmla="*/ 6 h 13"/>
                  <a:gd name="T52" fmla="*/ 2 w 7"/>
                  <a:gd name="T53" fmla="*/ 7 h 13"/>
                  <a:gd name="T54" fmla="*/ 3 w 7"/>
                  <a:gd name="T55" fmla="*/ 7 h 13"/>
                  <a:gd name="T56" fmla="*/ 3 w 7"/>
                  <a:gd name="T57" fmla="*/ 10 h 13"/>
                  <a:gd name="T58" fmla="*/ 2 w 7"/>
                  <a:gd name="T59" fmla="*/ 10 h 13"/>
                  <a:gd name="T60" fmla="*/ 1 w 7"/>
                  <a:gd name="T61" fmla="*/ 9 h 13"/>
                  <a:gd name="T62" fmla="*/ 1 w 7"/>
                  <a:gd name="T63" fmla="*/ 10 h 13"/>
                  <a:gd name="T64" fmla="*/ 1 w 7"/>
                  <a:gd name="T65" fmla="*/ 10 h 13"/>
                  <a:gd name="T66" fmla="*/ 0 w 7"/>
                  <a:gd name="T67" fmla="*/ 11 h 13"/>
                  <a:gd name="T68" fmla="*/ 0 w 7"/>
                  <a:gd name="T69" fmla="*/ 11 h 13"/>
                  <a:gd name="T70" fmla="*/ 2 w 7"/>
                  <a:gd name="T71" fmla="*/ 11 h 13"/>
                  <a:gd name="T72" fmla="*/ 3 w 7"/>
                  <a:gd name="T73" fmla="*/ 11 h 13"/>
                  <a:gd name="T74" fmla="*/ 3 w 7"/>
                  <a:gd name="T75" fmla="*/ 13 h 13"/>
                  <a:gd name="T76" fmla="*/ 3 w 7"/>
                  <a:gd name="T77" fmla="*/ 13 h 13"/>
                  <a:gd name="T78" fmla="*/ 4 w 7"/>
                  <a:gd name="T79" fmla="*/ 13 h 13"/>
                  <a:gd name="T80" fmla="*/ 4 w 7"/>
                  <a:gd name="T81" fmla="*/ 11 h 13"/>
                  <a:gd name="T82" fmla="*/ 4 w 7"/>
                  <a:gd name="T83" fmla="*/ 11 h 13"/>
                  <a:gd name="T84" fmla="*/ 4 w 7"/>
                  <a:gd name="T85" fmla="*/ 13 h 13"/>
                  <a:gd name="T86" fmla="*/ 5 w 7"/>
                  <a:gd name="T87" fmla="*/ 13 h 13"/>
                  <a:gd name="T88" fmla="*/ 5 w 7"/>
                  <a:gd name="T89" fmla="*/ 13 h 13"/>
                  <a:gd name="T90" fmla="*/ 5 w 7"/>
                  <a:gd name="T91" fmla="*/ 11 h 13"/>
                  <a:gd name="T92" fmla="*/ 6 w 7"/>
                  <a:gd name="T93" fmla="*/ 11 h 13"/>
                  <a:gd name="T94" fmla="*/ 7 w 7"/>
                  <a:gd name="T95" fmla="*/ 10 h 13"/>
                  <a:gd name="T96" fmla="*/ 7 w 7"/>
                  <a:gd name="T97" fmla="*/ 9 h 13"/>
                  <a:gd name="T98" fmla="*/ 6 w 7"/>
                  <a:gd name="T99" fmla="*/ 7 h 13"/>
                  <a:gd name="T100" fmla="*/ 5 w 7"/>
                  <a:gd name="T101" fmla="*/ 6 h 13"/>
                  <a:gd name="T102" fmla="*/ 4 w 7"/>
                  <a:gd name="T103" fmla="*/ 10 h 13"/>
                  <a:gd name="T104" fmla="*/ 4 w 7"/>
                  <a:gd name="T105" fmla="*/ 10 h 13"/>
                  <a:gd name="T106" fmla="*/ 3 w 7"/>
                  <a:gd name="T107" fmla="*/ 7 h 13"/>
                  <a:gd name="T108" fmla="*/ 4 w 7"/>
                  <a:gd name="T109" fmla="*/ 7 h 13"/>
                  <a:gd name="T110" fmla="*/ 4 w 7"/>
                  <a:gd name="T111" fmla="*/ 10 h 13"/>
                  <a:gd name="T112" fmla="*/ 4 w 7"/>
                  <a:gd name="T113" fmla="*/ 5 h 13"/>
                  <a:gd name="T114" fmla="*/ 3 w 7"/>
                  <a:gd name="T115" fmla="*/ 5 h 13"/>
                  <a:gd name="T116" fmla="*/ 3 w 7"/>
                  <a:gd name="T117" fmla="*/ 3 h 13"/>
                  <a:gd name="T118" fmla="*/ 4 w 7"/>
                  <a:gd name="T119" fmla="*/ 3 h 13"/>
                  <a:gd name="T120" fmla="*/ 4 w 7"/>
                  <a:gd name="T121"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 h="13">
                    <a:moveTo>
                      <a:pt x="5" y="6"/>
                    </a:moveTo>
                    <a:cubicBezTo>
                      <a:pt x="5" y="3"/>
                      <a:pt x="5" y="3"/>
                      <a:pt x="5" y="3"/>
                    </a:cubicBezTo>
                    <a:cubicBezTo>
                      <a:pt x="5" y="3"/>
                      <a:pt x="5" y="3"/>
                      <a:pt x="5" y="3"/>
                    </a:cubicBezTo>
                    <a:cubicBezTo>
                      <a:pt x="6" y="3"/>
                      <a:pt x="6" y="3"/>
                      <a:pt x="6" y="3"/>
                    </a:cubicBezTo>
                    <a:cubicBezTo>
                      <a:pt x="6" y="3"/>
                      <a:pt x="6" y="3"/>
                      <a:pt x="6" y="3"/>
                    </a:cubicBezTo>
                    <a:cubicBezTo>
                      <a:pt x="6" y="3"/>
                      <a:pt x="7" y="3"/>
                      <a:pt x="7" y="2"/>
                    </a:cubicBezTo>
                    <a:cubicBezTo>
                      <a:pt x="7" y="2"/>
                      <a:pt x="7" y="2"/>
                      <a:pt x="7" y="2"/>
                    </a:cubicBezTo>
                    <a:cubicBezTo>
                      <a:pt x="7" y="2"/>
                      <a:pt x="7" y="2"/>
                      <a:pt x="7" y="2"/>
                    </a:cubicBezTo>
                    <a:cubicBezTo>
                      <a:pt x="6" y="2"/>
                      <a:pt x="6" y="2"/>
                      <a:pt x="6" y="1"/>
                    </a:cubicBezTo>
                    <a:cubicBezTo>
                      <a:pt x="6" y="1"/>
                      <a:pt x="6" y="1"/>
                      <a:pt x="6" y="1"/>
                    </a:cubicBezTo>
                    <a:cubicBezTo>
                      <a:pt x="6" y="1"/>
                      <a:pt x="5" y="1"/>
                      <a:pt x="5" y="1"/>
                    </a:cubicBezTo>
                    <a:cubicBezTo>
                      <a:pt x="5" y="0"/>
                      <a:pt x="5" y="0"/>
                      <a:pt x="5" y="0"/>
                    </a:cubicBezTo>
                    <a:cubicBezTo>
                      <a:pt x="5" y="0"/>
                      <a:pt x="5" y="0"/>
                      <a:pt x="5" y="0"/>
                    </a:cubicBezTo>
                    <a:cubicBezTo>
                      <a:pt x="4" y="0"/>
                      <a:pt x="4" y="0"/>
                      <a:pt x="4" y="0"/>
                    </a:cubicBezTo>
                    <a:cubicBezTo>
                      <a:pt x="4" y="1"/>
                      <a:pt x="4" y="1"/>
                      <a:pt x="4" y="1"/>
                    </a:cubicBezTo>
                    <a:cubicBezTo>
                      <a:pt x="4" y="1"/>
                      <a:pt x="4" y="1"/>
                      <a:pt x="4" y="1"/>
                    </a:cubicBezTo>
                    <a:cubicBezTo>
                      <a:pt x="4" y="1"/>
                      <a:pt x="4" y="1"/>
                      <a:pt x="3" y="1"/>
                    </a:cubicBezTo>
                    <a:cubicBezTo>
                      <a:pt x="3" y="0"/>
                      <a:pt x="3" y="0"/>
                      <a:pt x="3" y="0"/>
                    </a:cubicBezTo>
                    <a:cubicBezTo>
                      <a:pt x="3" y="0"/>
                      <a:pt x="3" y="0"/>
                      <a:pt x="3" y="0"/>
                    </a:cubicBezTo>
                    <a:cubicBezTo>
                      <a:pt x="3" y="0"/>
                      <a:pt x="2" y="0"/>
                      <a:pt x="2" y="0"/>
                    </a:cubicBezTo>
                    <a:cubicBezTo>
                      <a:pt x="2" y="2"/>
                      <a:pt x="2" y="2"/>
                      <a:pt x="2" y="2"/>
                    </a:cubicBezTo>
                    <a:cubicBezTo>
                      <a:pt x="2" y="2"/>
                      <a:pt x="2" y="2"/>
                      <a:pt x="1" y="2"/>
                    </a:cubicBezTo>
                    <a:cubicBezTo>
                      <a:pt x="1" y="2"/>
                      <a:pt x="1" y="3"/>
                      <a:pt x="1" y="3"/>
                    </a:cubicBezTo>
                    <a:cubicBezTo>
                      <a:pt x="1" y="3"/>
                      <a:pt x="1" y="4"/>
                      <a:pt x="1" y="4"/>
                    </a:cubicBezTo>
                    <a:cubicBezTo>
                      <a:pt x="1" y="4"/>
                      <a:pt x="1" y="5"/>
                      <a:pt x="1" y="5"/>
                    </a:cubicBezTo>
                    <a:cubicBezTo>
                      <a:pt x="1" y="5"/>
                      <a:pt x="1" y="6"/>
                      <a:pt x="1" y="6"/>
                    </a:cubicBezTo>
                    <a:cubicBezTo>
                      <a:pt x="2" y="6"/>
                      <a:pt x="2" y="6"/>
                      <a:pt x="2" y="7"/>
                    </a:cubicBezTo>
                    <a:cubicBezTo>
                      <a:pt x="2" y="7"/>
                      <a:pt x="3" y="7"/>
                      <a:pt x="3" y="7"/>
                    </a:cubicBezTo>
                    <a:cubicBezTo>
                      <a:pt x="3" y="10"/>
                      <a:pt x="3" y="10"/>
                      <a:pt x="3" y="10"/>
                    </a:cubicBezTo>
                    <a:cubicBezTo>
                      <a:pt x="2" y="10"/>
                      <a:pt x="2" y="10"/>
                      <a:pt x="2" y="10"/>
                    </a:cubicBezTo>
                    <a:cubicBezTo>
                      <a:pt x="1" y="10"/>
                      <a:pt x="1" y="9"/>
                      <a:pt x="1" y="9"/>
                    </a:cubicBezTo>
                    <a:cubicBezTo>
                      <a:pt x="1" y="9"/>
                      <a:pt x="1" y="9"/>
                      <a:pt x="1" y="10"/>
                    </a:cubicBezTo>
                    <a:cubicBezTo>
                      <a:pt x="1" y="10"/>
                      <a:pt x="1" y="10"/>
                      <a:pt x="1" y="10"/>
                    </a:cubicBezTo>
                    <a:cubicBezTo>
                      <a:pt x="0" y="10"/>
                      <a:pt x="0" y="10"/>
                      <a:pt x="0" y="11"/>
                    </a:cubicBezTo>
                    <a:cubicBezTo>
                      <a:pt x="0" y="11"/>
                      <a:pt x="0" y="11"/>
                      <a:pt x="0" y="11"/>
                    </a:cubicBezTo>
                    <a:cubicBezTo>
                      <a:pt x="1" y="11"/>
                      <a:pt x="1" y="11"/>
                      <a:pt x="2" y="11"/>
                    </a:cubicBezTo>
                    <a:cubicBezTo>
                      <a:pt x="2" y="11"/>
                      <a:pt x="2" y="11"/>
                      <a:pt x="3" y="11"/>
                    </a:cubicBezTo>
                    <a:cubicBezTo>
                      <a:pt x="3" y="13"/>
                      <a:pt x="3" y="13"/>
                      <a:pt x="3" y="13"/>
                    </a:cubicBezTo>
                    <a:cubicBezTo>
                      <a:pt x="3" y="13"/>
                      <a:pt x="3" y="13"/>
                      <a:pt x="3" y="13"/>
                    </a:cubicBezTo>
                    <a:cubicBezTo>
                      <a:pt x="3" y="13"/>
                      <a:pt x="4" y="13"/>
                      <a:pt x="4" y="13"/>
                    </a:cubicBezTo>
                    <a:cubicBezTo>
                      <a:pt x="4" y="11"/>
                      <a:pt x="4" y="11"/>
                      <a:pt x="4" y="11"/>
                    </a:cubicBezTo>
                    <a:cubicBezTo>
                      <a:pt x="4" y="11"/>
                      <a:pt x="4" y="11"/>
                      <a:pt x="4" y="11"/>
                    </a:cubicBezTo>
                    <a:cubicBezTo>
                      <a:pt x="4" y="13"/>
                      <a:pt x="4" y="13"/>
                      <a:pt x="4" y="13"/>
                    </a:cubicBezTo>
                    <a:cubicBezTo>
                      <a:pt x="4" y="13"/>
                      <a:pt x="5" y="13"/>
                      <a:pt x="5" y="13"/>
                    </a:cubicBezTo>
                    <a:cubicBezTo>
                      <a:pt x="5" y="13"/>
                      <a:pt x="5" y="13"/>
                      <a:pt x="5" y="13"/>
                    </a:cubicBezTo>
                    <a:cubicBezTo>
                      <a:pt x="5" y="11"/>
                      <a:pt x="5" y="11"/>
                      <a:pt x="5" y="11"/>
                    </a:cubicBezTo>
                    <a:cubicBezTo>
                      <a:pt x="6" y="11"/>
                      <a:pt x="6" y="11"/>
                      <a:pt x="6" y="11"/>
                    </a:cubicBezTo>
                    <a:cubicBezTo>
                      <a:pt x="6" y="11"/>
                      <a:pt x="7" y="10"/>
                      <a:pt x="7" y="10"/>
                    </a:cubicBezTo>
                    <a:cubicBezTo>
                      <a:pt x="7" y="10"/>
                      <a:pt x="7" y="9"/>
                      <a:pt x="7" y="9"/>
                    </a:cubicBezTo>
                    <a:cubicBezTo>
                      <a:pt x="7" y="8"/>
                      <a:pt x="7" y="7"/>
                      <a:pt x="6" y="7"/>
                    </a:cubicBezTo>
                    <a:cubicBezTo>
                      <a:pt x="6" y="6"/>
                      <a:pt x="6" y="6"/>
                      <a:pt x="5" y="6"/>
                    </a:cubicBezTo>
                    <a:close/>
                    <a:moveTo>
                      <a:pt x="4" y="10"/>
                    </a:moveTo>
                    <a:cubicBezTo>
                      <a:pt x="4" y="10"/>
                      <a:pt x="4" y="10"/>
                      <a:pt x="4" y="10"/>
                    </a:cubicBezTo>
                    <a:cubicBezTo>
                      <a:pt x="3" y="7"/>
                      <a:pt x="3" y="7"/>
                      <a:pt x="3" y="7"/>
                    </a:cubicBezTo>
                    <a:cubicBezTo>
                      <a:pt x="4" y="7"/>
                      <a:pt x="4" y="7"/>
                      <a:pt x="4" y="7"/>
                    </a:cubicBezTo>
                    <a:lnTo>
                      <a:pt x="4" y="10"/>
                    </a:lnTo>
                    <a:close/>
                    <a:moveTo>
                      <a:pt x="4" y="5"/>
                    </a:moveTo>
                    <a:cubicBezTo>
                      <a:pt x="4" y="5"/>
                      <a:pt x="4" y="5"/>
                      <a:pt x="3" y="5"/>
                    </a:cubicBezTo>
                    <a:cubicBezTo>
                      <a:pt x="3" y="3"/>
                      <a:pt x="3" y="3"/>
                      <a:pt x="3" y="3"/>
                    </a:cubicBezTo>
                    <a:cubicBezTo>
                      <a:pt x="4" y="3"/>
                      <a:pt x="4" y="3"/>
                      <a:pt x="4" y="3"/>
                    </a:cubicBezTo>
                    <a:lnTo>
                      <a:pt x="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06"/>
              <p:cNvSpPr>
                <a:spLocks noEditPoints="1"/>
              </p:cNvSpPr>
              <p:nvPr/>
            </p:nvSpPr>
            <p:spPr bwMode="auto">
              <a:xfrm>
                <a:off x="3923" y="1416"/>
                <a:ext cx="26" cy="24"/>
              </a:xfrm>
              <a:custGeom>
                <a:avLst/>
                <a:gdLst>
                  <a:gd name="T0" fmla="*/ 10 w 11"/>
                  <a:gd name="T1" fmla="*/ 6 h 10"/>
                  <a:gd name="T2" fmla="*/ 9 w 11"/>
                  <a:gd name="T3" fmla="*/ 5 h 10"/>
                  <a:gd name="T4" fmla="*/ 9 w 11"/>
                  <a:gd name="T5" fmla="*/ 5 h 10"/>
                  <a:gd name="T6" fmla="*/ 10 w 11"/>
                  <a:gd name="T7" fmla="*/ 4 h 10"/>
                  <a:gd name="T8" fmla="*/ 10 w 11"/>
                  <a:gd name="T9" fmla="*/ 3 h 10"/>
                  <a:gd name="T10" fmla="*/ 10 w 11"/>
                  <a:gd name="T11" fmla="*/ 2 h 10"/>
                  <a:gd name="T12" fmla="*/ 9 w 11"/>
                  <a:gd name="T13" fmla="*/ 2 h 10"/>
                  <a:gd name="T14" fmla="*/ 8 w 11"/>
                  <a:gd name="T15" fmla="*/ 2 h 10"/>
                  <a:gd name="T16" fmla="*/ 8 w 11"/>
                  <a:gd name="T17" fmla="*/ 2 h 10"/>
                  <a:gd name="T18" fmla="*/ 8 w 11"/>
                  <a:gd name="T19" fmla="*/ 1 h 10"/>
                  <a:gd name="T20" fmla="*/ 8 w 11"/>
                  <a:gd name="T21" fmla="*/ 0 h 10"/>
                  <a:gd name="T22" fmla="*/ 7 w 11"/>
                  <a:gd name="T23" fmla="*/ 0 h 10"/>
                  <a:gd name="T24" fmla="*/ 6 w 11"/>
                  <a:gd name="T25" fmla="*/ 0 h 10"/>
                  <a:gd name="T26" fmla="*/ 6 w 11"/>
                  <a:gd name="T27" fmla="*/ 1 h 10"/>
                  <a:gd name="T28" fmla="*/ 5 w 11"/>
                  <a:gd name="T29" fmla="*/ 1 h 10"/>
                  <a:gd name="T30" fmla="*/ 5 w 11"/>
                  <a:gd name="T31" fmla="*/ 0 h 10"/>
                  <a:gd name="T32" fmla="*/ 4 w 11"/>
                  <a:gd name="T33" fmla="*/ 0 h 10"/>
                  <a:gd name="T34" fmla="*/ 3 w 11"/>
                  <a:gd name="T35" fmla="*/ 0 h 10"/>
                  <a:gd name="T36" fmla="*/ 2 w 11"/>
                  <a:gd name="T37" fmla="*/ 1 h 10"/>
                  <a:gd name="T38" fmla="*/ 3 w 11"/>
                  <a:gd name="T39" fmla="*/ 2 h 10"/>
                  <a:gd name="T40" fmla="*/ 2 w 11"/>
                  <a:gd name="T41" fmla="*/ 2 h 10"/>
                  <a:gd name="T42" fmla="*/ 2 w 11"/>
                  <a:gd name="T43" fmla="*/ 2 h 10"/>
                  <a:gd name="T44" fmla="*/ 1 w 11"/>
                  <a:gd name="T45" fmla="*/ 3 h 10"/>
                  <a:gd name="T46" fmla="*/ 0 w 11"/>
                  <a:gd name="T47" fmla="*/ 3 h 10"/>
                  <a:gd name="T48" fmla="*/ 1 w 11"/>
                  <a:gd name="T49" fmla="*/ 4 h 10"/>
                  <a:gd name="T50" fmla="*/ 1 w 11"/>
                  <a:gd name="T51" fmla="*/ 5 h 10"/>
                  <a:gd name="T52" fmla="*/ 1 w 11"/>
                  <a:gd name="T53" fmla="*/ 5 h 10"/>
                  <a:gd name="T54" fmla="*/ 1 w 11"/>
                  <a:gd name="T55" fmla="*/ 6 h 10"/>
                  <a:gd name="T56" fmla="*/ 0 w 11"/>
                  <a:gd name="T57" fmla="*/ 7 h 10"/>
                  <a:gd name="T58" fmla="*/ 1 w 11"/>
                  <a:gd name="T59" fmla="*/ 7 h 10"/>
                  <a:gd name="T60" fmla="*/ 2 w 11"/>
                  <a:gd name="T61" fmla="*/ 8 h 10"/>
                  <a:gd name="T62" fmla="*/ 2 w 11"/>
                  <a:gd name="T63" fmla="*/ 8 h 10"/>
                  <a:gd name="T64" fmla="*/ 3 w 11"/>
                  <a:gd name="T65" fmla="*/ 8 h 10"/>
                  <a:gd name="T66" fmla="*/ 3 w 11"/>
                  <a:gd name="T67" fmla="*/ 9 h 10"/>
                  <a:gd name="T68" fmla="*/ 3 w 11"/>
                  <a:gd name="T69" fmla="*/ 10 h 10"/>
                  <a:gd name="T70" fmla="*/ 4 w 11"/>
                  <a:gd name="T71" fmla="*/ 10 h 10"/>
                  <a:gd name="T72" fmla="*/ 5 w 11"/>
                  <a:gd name="T73" fmla="*/ 10 h 10"/>
                  <a:gd name="T74" fmla="*/ 5 w 11"/>
                  <a:gd name="T75" fmla="*/ 9 h 10"/>
                  <a:gd name="T76" fmla="*/ 6 w 11"/>
                  <a:gd name="T77" fmla="*/ 9 h 10"/>
                  <a:gd name="T78" fmla="*/ 6 w 11"/>
                  <a:gd name="T79" fmla="*/ 10 h 10"/>
                  <a:gd name="T80" fmla="*/ 7 w 11"/>
                  <a:gd name="T81" fmla="*/ 10 h 10"/>
                  <a:gd name="T82" fmla="*/ 8 w 11"/>
                  <a:gd name="T83" fmla="*/ 10 h 10"/>
                  <a:gd name="T84" fmla="*/ 8 w 11"/>
                  <a:gd name="T85" fmla="*/ 9 h 10"/>
                  <a:gd name="T86" fmla="*/ 8 w 11"/>
                  <a:gd name="T87" fmla="*/ 8 h 10"/>
                  <a:gd name="T88" fmla="*/ 8 w 11"/>
                  <a:gd name="T89" fmla="*/ 7 h 10"/>
                  <a:gd name="T90" fmla="*/ 9 w 11"/>
                  <a:gd name="T91" fmla="*/ 8 h 10"/>
                  <a:gd name="T92" fmla="*/ 10 w 11"/>
                  <a:gd name="T93" fmla="*/ 7 h 10"/>
                  <a:gd name="T94" fmla="*/ 10 w 11"/>
                  <a:gd name="T95" fmla="*/ 7 h 10"/>
                  <a:gd name="T96" fmla="*/ 10 w 11"/>
                  <a:gd name="T97" fmla="*/ 6 h 10"/>
                  <a:gd name="T98" fmla="*/ 6 w 11"/>
                  <a:gd name="T99" fmla="*/ 7 h 10"/>
                  <a:gd name="T100" fmla="*/ 3 w 11"/>
                  <a:gd name="T101" fmla="*/ 6 h 10"/>
                  <a:gd name="T102" fmla="*/ 4 w 11"/>
                  <a:gd name="T103" fmla="*/ 3 h 10"/>
                  <a:gd name="T104" fmla="*/ 7 w 11"/>
                  <a:gd name="T105" fmla="*/ 4 h 10"/>
                  <a:gd name="T106" fmla="*/ 6 w 11"/>
                  <a:gd name="T107"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 h="10">
                    <a:moveTo>
                      <a:pt x="10" y="6"/>
                    </a:moveTo>
                    <a:cubicBezTo>
                      <a:pt x="9" y="5"/>
                      <a:pt x="9" y="5"/>
                      <a:pt x="9" y="5"/>
                    </a:cubicBezTo>
                    <a:cubicBezTo>
                      <a:pt x="9" y="5"/>
                      <a:pt x="9" y="5"/>
                      <a:pt x="9" y="5"/>
                    </a:cubicBezTo>
                    <a:cubicBezTo>
                      <a:pt x="10" y="4"/>
                      <a:pt x="10" y="4"/>
                      <a:pt x="10" y="4"/>
                    </a:cubicBezTo>
                    <a:cubicBezTo>
                      <a:pt x="10" y="4"/>
                      <a:pt x="10" y="4"/>
                      <a:pt x="10" y="3"/>
                    </a:cubicBezTo>
                    <a:cubicBezTo>
                      <a:pt x="10" y="2"/>
                      <a:pt x="10" y="2"/>
                      <a:pt x="10" y="2"/>
                    </a:cubicBezTo>
                    <a:cubicBezTo>
                      <a:pt x="10" y="2"/>
                      <a:pt x="9" y="2"/>
                      <a:pt x="9" y="2"/>
                    </a:cubicBezTo>
                    <a:cubicBezTo>
                      <a:pt x="8" y="2"/>
                      <a:pt x="8" y="2"/>
                      <a:pt x="8" y="2"/>
                    </a:cubicBezTo>
                    <a:cubicBezTo>
                      <a:pt x="8" y="2"/>
                      <a:pt x="8" y="2"/>
                      <a:pt x="8" y="2"/>
                    </a:cubicBezTo>
                    <a:cubicBezTo>
                      <a:pt x="8" y="1"/>
                      <a:pt x="8" y="1"/>
                      <a:pt x="8" y="1"/>
                    </a:cubicBezTo>
                    <a:cubicBezTo>
                      <a:pt x="8" y="1"/>
                      <a:pt x="8" y="0"/>
                      <a:pt x="8" y="0"/>
                    </a:cubicBezTo>
                    <a:cubicBezTo>
                      <a:pt x="7" y="0"/>
                      <a:pt x="7" y="0"/>
                      <a:pt x="7" y="0"/>
                    </a:cubicBezTo>
                    <a:cubicBezTo>
                      <a:pt x="6" y="0"/>
                      <a:pt x="6" y="0"/>
                      <a:pt x="6" y="0"/>
                    </a:cubicBezTo>
                    <a:cubicBezTo>
                      <a:pt x="6" y="1"/>
                      <a:pt x="6" y="1"/>
                      <a:pt x="6" y="1"/>
                    </a:cubicBezTo>
                    <a:cubicBezTo>
                      <a:pt x="5" y="1"/>
                      <a:pt x="5" y="1"/>
                      <a:pt x="5" y="1"/>
                    </a:cubicBezTo>
                    <a:cubicBezTo>
                      <a:pt x="5" y="0"/>
                      <a:pt x="5" y="0"/>
                      <a:pt x="5" y="0"/>
                    </a:cubicBezTo>
                    <a:cubicBezTo>
                      <a:pt x="4" y="0"/>
                      <a:pt x="4" y="0"/>
                      <a:pt x="4" y="0"/>
                    </a:cubicBezTo>
                    <a:cubicBezTo>
                      <a:pt x="3" y="0"/>
                      <a:pt x="3" y="0"/>
                      <a:pt x="3" y="0"/>
                    </a:cubicBezTo>
                    <a:cubicBezTo>
                      <a:pt x="2" y="0"/>
                      <a:pt x="2" y="1"/>
                      <a:pt x="2" y="1"/>
                    </a:cubicBezTo>
                    <a:cubicBezTo>
                      <a:pt x="3" y="2"/>
                      <a:pt x="3" y="2"/>
                      <a:pt x="3" y="2"/>
                    </a:cubicBezTo>
                    <a:cubicBezTo>
                      <a:pt x="2" y="2"/>
                      <a:pt x="2" y="2"/>
                      <a:pt x="2" y="2"/>
                    </a:cubicBezTo>
                    <a:cubicBezTo>
                      <a:pt x="2" y="2"/>
                      <a:pt x="2" y="2"/>
                      <a:pt x="2" y="2"/>
                    </a:cubicBezTo>
                    <a:cubicBezTo>
                      <a:pt x="1" y="2"/>
                      <a:pt x="1" y="2"/>
                      <a:pt x="1" y="3"/>
                    </a:cubicBezTo>
                    <a:cubicBezTo>
                      <a:pt x="0" y="3"/>
                      <a:pt x="0" y="3"/>
                      <a:pt x="0" y="3"/>
                    </a:cubicBezTo>
                    <a:cubicBezTo>
                      <a:pt x="0" y="4"/>
                      <a:pt x="0" y="4"/>
                      <a:pt x="1" y="4"/>
                    </a:cubicBezTo>
                    <a:cubicBezTo>
                      <a:pt x="1" y="5"/>
                      <a:pt x="1" y="5"/>
                      <a:pt x="1" y="5"/>
                    </a:cubicBezTo>
                    <a:cubicBezTo>
                      <a:pt x="1" y="5"/>
                      <a:pt x="1" y="5"/>
                      <a:pt x="1" y="5"/>
                    </a:cubicBezTo>
                    <a:cubicBezTo>
                      <a:pt x="1" y="6"/>
                      <a:pt x="1" y="6"/>
                      <a:pt x="1" y="6"/>
                    </a:cubicBezTo>
                    <a:cubicBezTo>
                      <a:pt x="0" y="6"/>
                      <a:pt x="0" y="6"/>
                      <a:pt x="0" y="7"/>
                    </a:cubicBezTo>
                    <a:cubicBezTo>
                      <a:pt x="1" y="7"/>
                      <a:pt x="1" y="7"/>
                      <a:pt x="1" y="7"/>
                    </a:cubicBezTo>
                    <a:cubicBezTo>
                      <a:pt x="1" y="8"/>
                      <a:pt x="1" y="8"/>
                      <a:pt x="2" y="8"/>
                    </a:cubicBezTo>
                    <a:cubicBezTo>
                      <a:pt x="2" y="8"/>
                      <a:pt x="2" y="8"/>
                      <a:pt x="2" y="8"/>
                    </a:cubicBezTo>
                    <a:cubicBezTo>
                      <a:pt x="2" y="8"/>
                      <a:pt x="3" y="8"/>
                      <a:pt x="3" y="8"/>
                    </a:cubicBezTo>
                    <a:cubicBezTo>
                      <a:pt x="3" y="9"/>
                      <a:pt x="3" y="9"/>
                      <a:pt x="3" y="9"/>
                    </a:cubicBezTo>
                    <a:cubicBezTo>
                      <a:pt x="2" y="9"/>
                      <a:pt x="3" y="10"/>
                      <a:pt x="3" y="10"/>
                    </a:cubicBezTo>
                    <a:cubicBezTo>
                      <a:pt x="4" y="10"/>
                      <a:pt x="4" y="10"/>
                      <a:pt x="4" y="10"/>
                    </a:cubicBezTo>
                    <a:cubicBezTo>
                      <a:pt x="4" y="10"/>
                      <a:pt x="5" y="10"/>
                      <a:pt x="5" y="10"/>
                    </a:cubicBezTo>
                    <a:cubicBezTo>
                      <a:pt x="5" y="9"/>
                      <a:pt x="5" y="9"/>
                      <a:pt x="5" y="9"/>
                    </a:cubicBezTo>
                    <a:cubicBezTo>
                      <a:pt x="5" y="9"/>
                      <a:pt x="6" y="9"/>
                      <a:pt x="6" y="9"/>
                    </a:cubicBezTo>
                    <a:cubicBezTo>
                      <a:pt x="6" y="10"/>
                      <a:pt x="6" y="10"/>
                      <a:pt x="6" y="10"/>
                    </a:cubicBezTo>
                    <a:cubicBezTo>
                      <a:pt x="6" y="10"/>
                      <a:pt x="7" y="10"/>
                      <a:pt x="7" y="10"/>
                    </a:cubicBezTo>
                    <a:cubicBezTo>
                      <a:pt x="8" y="10"/>
                      <a:pt x="8" y="10"/>
                      <a:pt x="8" y="10"/>
                    </a:cubicBezTo>
                    <a:cubicBezTo>
                      <a:pt x="8" y="9"/>
                      <a:pt x="8" y="9"/>
                      <a:pt x="8" y="9"/>
                    </a:cubicBezTo>
                    <a:cubicBezTo>
                      <a:pt x="8" y="8"/>
                      <a:pt x="8" y="8"/>
                      <a:pt x="8" y="8"/>
                    </a:cubicBezTo>
                    <a:cubicBezTo>
                      <a:pt x="8" y="8"/>
                      <a:pt x="8" y="8"/>
                      <a:pt x="8" y="7"/>
                    </a:cubicBezTo>
                    <a:cubicBezTo>
                      <a:pt x="9" y="8"/>
                      <a:pt x="9" y="8"/>
                      <a:pt x="9" y="8"/>
                    </a:cubicBezTo>
                    <a:cubicBezTo>
                      <a:pt x="10" y="8"/>
                      <a:pt x="10" y="8"/>
                      <a:pt x="10" y="7"/>
                    </a:cubicBezTo>
                    <a:cubicBezTo>
                      <a:pt x="10" y="7"/>
                      <a:pt x="10" y="7"/>
                      <a:pt x="10" y="7"/>
                    </a:cubicBezTo>
                    <a:cubicBezTo>
                      <a:pt x="11" y="6"/>
                      <a:pt x="10" y="6"/>
                      <a:pt x="10" y="6"/>
                    </a:cubicBezTo>
                    <a:close/>
                    <a:moveTo>
                      <a:pt x="6" y="7"/>
                    </a:moveTo>
                    <a:cubicBezTo>
                      <a:pt x="5" y="7"/>
                      <a:pt x="4" y="7"/>
                      <a:pt x="3" y="6"/>
                    </a:cubicBezTo>
                    <a:cubicBezTo>
                      <a:pt x="3" y="5"/>
                      <a:pt x="3" y="4"/>
                      <a:pt x="4" y="3"/>
                    </a:cubicBezTo>
                    <a:cubicBezTo>
                      <a:pt x="5" y="3"/>
                      <a:pt x="7" y="3"/>
                      <a:pt x="7" y="4"/>
                    </a:cubicBezTo>
                    <a:cubicBezTo>
                      <a:pt x="8" y="5"/>
                      <a:pt x="7" y="6"/>
                      <a:pt x="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07"/>
              <p:cNvSpPr>
                <a:spLocks noEditPoints="1"/>
              </p:cNvSpPr>
              <p:nvPr/>
            </p:nvSpPr>
            <p:spPr bwMode="auto">
              <a:xfrm>
                <a:off x="3878" y="1468"/>
                <a:ext cx="52" cy="55"/>
              </a:xfrm>
              <a:custGeom>
                <a:avLst/>
                <a:gdLst>
                  <a:gd name="T0" fmla="*/ 21 w 22"/>
                  <a:gd name="T1" fmla="*/ 13 h 23"/>
                  <a:gd name="T2" fmla="*/ 20 w 22"/>
                  <a:gd name="T3" fmla="*/ 12 h 23"/>
                  <a:gd name="T4" fmla="*/ 20 w 22"/>
                  <a:gd name="T5" fmla="*/ 11 h 23"/>
                  <a:gd name="T6" fmla="*/ 21 w 22"/>
                  <a:gd name="T7" fmla="*/ 10 h 23"/>
                  <a:gd name="T8" fmla="*/ 22 w 22"/>
                  <a:gd name="T9" fmla="*/ 8 h 23"/>
                  <a:gd name="T10" fmla="*/ 21 w 22"/>
                  <a:gd name="T11" fmla="*/ 6 h 23"/>
                  <a:gd name="T12" fmla="*/ 19 w 22"/>
                  <a:gd name="T13" fmla="*/ 5 h 23"/>
                  <a:gd name="T14" fmla="*/ 18 w 22"/>
                  <a:gd name="T15" fmla="*/ 6 h 23"/>
                  <a:gd name="T16" fmla="*/ 16 w 22"/>
                  <a:gd name="T17" fmla="*/ 5 h 23"/>
                  <a:gd name="T18" fmla="*/ 17 w 22"/>
                  <a:gd name="T19" fmla="*/ 3 h 23"/>
                  <a:gd name="T20" fmla="*/ 16 w 22"/>
                  <a:gd name="T21" fmla="*/ 1 h 23"/>
                  <a:gd name="T22" fmla="*/ 14 w 22"/>
                  <a:gd name="T23" fmla="*/ 1 h 23"/>
                  <a:gd name="T24" fmla="*/ 12 w 22"/>
                  <a:gd name="T25" fmla="*/ 2 h 23"/>
                  <a:gd name="T26" fmla="*/ 12 w 22"/>
                  <a:gd name="T27" fmla="*/ 3 h 23"/>
                  <a:gd name="T28" fmla="*/ 10 w 22"/>
                  <a:gd name="T29" fmla="*/ 3 h 23"/>
                  <a:gd name="T30" fmla="*/ 9 w 22"/>
                  <a:gd name="T31" fmla="*/ 2 h 23"/>
                  <a:gd name="T32" fmla="*/ 7 w 22"/>
                  <a:gd name="T33" fmla="*/ 1 h 23"/>
                  <a:gd name="T34" fmla="*/ 6 w 22"/>
                  <a:gd name="T35" fmla="*/ 2 h 23"/>
                  <a:gd name="T36" fmla="*/ 5 w 22"/>
                  <a:gd name="T37" fmla="*/ 4 h 23"/>
                  <a:gd name="T38" fmla="*/ 5 w 22"/>
                  <a:gd name="T39" fmla="*/ 5 h 23"/>
                  <a:gd name="T40" fmla="*/ 4 w 22"/>
                  <a:gd name="T41" fmla="*/ 6 h 23"/>
                  <a:gd name="T42" fmla="*/ 3 w 22"/>
                  <a:gd name="T43" fmla="*/ 6 h 23"/>
                  <a:gd name="T44" fmla="*/ 1 w 22"/>
                  <a:gd name="T45" fmla="*/ 7 h 23"/>
                  <a:gd name="T46" fmla="*/ 0 w 22"/>
                  <a:gd name="T47" fmla="*/ 8 h 23"/>
                  <a:gd name="T48" fmla="*/ 1 w 22"/>
                  <a:gd name="T49" fmla="*/ 10 h 23"/>
                  <a:gd name="T50" fmla="*/ 2 w 22"/>
                  <a:gd name="T51" fmla="*/ 11 h 23"/>
                  <a:gd name="T52" fmla="*/ 2 w 22"/>
                  <a:gd name="T53" fmla="*/ 13 h 23"/>
                  <a:gd name="T54" fmla="*/ 1 w 22"/>
                  <a:gd name="T55" fmla="*/ 13 h 23"/>
                  <a:gd name="T56" fmla="*/ 0 w 22"/>
                  <a:gd name="T57" fmla="*/ 15 h 23"/>
                  <a:gd name="T58" fmla="*/ 1 w 22"/>
                  <a:gd name="T59" fmla="*/ 17 h 23"/>
                  <a:gd name="T60" fmla="*/ 3 w 22"/>
                  <a:gd name="T61" fmla="*/ 18 h 23"/>
                  <a:gd name="T62" fmla="*/ 4 w 22"/>
                  <a:gd name="T63" fmla="*/ 17 h 23"/>
                  <a:gd name="T64" fmla="*/ 6 w 22"/>
                  <a:gd name="T65" fmla="*/ 19 h 23"/>
                  <a:gd name="T66" fmla="*/ 5 w 22"/>
                  <a:gd name="T67" fmla="*/ 20 h 23"/>
                  <a:gd name="T68" fmla="*/ 6 w 22"/>
                  <a:gd name="T69" fmla="*/ 22 h 23"/>
                  <a:gd name="T70" fmla="*/ 8 w 22"/>
                  <a:gd name="T71" fmla="*/ 23 h 23"/>
                  <a:gd name="T72" fmla="*/ 10 w 22"/>
                  <a:gd name="T73" fmla="*/ 22 h 23"/>
                  <a:gd name="T74" fmla="*/ 10 w 22"/>
                  <a:gd name="T75" fmla="*/ 20 h 23"/>
                  <a:gd name="T76" fmla="*/ 12 w 22"/>
                  <a:gd name="T77" fmla="*/ 20 h 23"/>
                  <a:gd name="T78" fmla="*/ 13 w 22"/>
                  <a:gd name="T79" fmla="*/ 22 h 23"/>
                  <a:gd name="T80" fmla="*/ 15 w 22"/>
                  <a:gd name="T81" fmla="*/ 23 h 23"/>
                  <a:gd name="T82" fmla="*/ 16 w 22"/>
                  <a:gd name="T83" fmla="*/ 22 h 23"/>
                  <a:gd name="T84" fmla="*/ 17 w 22"/>
                  <a:gd name="T85" fmla="*/ 20 h 23"/>
                  <a:gd name="T86" fmla="*/ 17 w 22"/>
                  <a:gd name="T87" fmla="*/ 18 h 23"/>
                  <a:gd name="T88" fmla="*/ 18 w 22"/>
                  <a:gd name="T89" fmla="*/ 17 h 23"/>
                  <a:gd name="T90" fmla="*/ 19 w 22"/>
                  <a:gd name="T91" fmla="*/ 18 h 23"/>
                  <a:gd name="T92" fmla="*/ 21 w 22"/>
                  <a:gd name="T93" fmla="*/ 17 h 23"/>
                  <a:gd name="T94" fmla="*/ 22 w 22"/>
                  <a:gd name="T95" fmla="*/ 15 h 23"/>
                  <a:gd name="T96" fmla="*/ 21 w 22"/>
                  <a:gd name="T97" fmla="*/ 13 h 23"/>
                  <a:gd name="T98" fmla="*/ 13 w 22"/>
                  <a:gd name="T99" fmla="*/ 16 h 23"/>
                  <a:gd name="T100" fmla="*/ 7 w 22"/>
                  <a:gd name="T101" fmla="*/ 14 h 23"/>
                  <a:gd name="T102" fmla="*/ 9 w 22"/>
                  <a:gd name="T103" fmla="*/ 8 h 23"/>
                  <a:gd name="T104" fmla="*/ 15 w 22"/>
                  <a:gd name="T105" fmla="*/ 10 h 23"/>
                  <a:gd name="T106" fmla="*/ 13 w 22"/>
                  <a:gd name="T10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 h="23">
                    <a:moveTo>
                      <a:pt x="21" y="13"/>
                    </a:moveTo>
                    <a:cubicBezTo>
                      <a:pt x="20" y="12"/>
                      <a:pt x="20" y="12"/>
                      <a:pt x="20" y="12"/>
                    </a:cubicBezTo>
                    <a:cubicBezTo>
                      <a:pt x="20" y="12"/>
                      <a:pt x="20" y="11"/>
                      <a:pt x="20" y="11"/>
                    </a:cubicBezTo>
                    <a:cubicBezTo>
                      <a:pt x="21" y="10"/>
                      <a:pt x="21" y="10"/>
                      <a:pt x="21" y="10"/>
                    </a:cubicBezTo>
                    <a:cubicBezTo>
                      <a:pt x="22" y="10"/>
                      <a:pt x="22" y="9"/>
                      <a:pt x="22" y="8"/>
                    </a:cubicBezTo>
                    <a:cubicBezTo>
                      <a:pt x="21" y="6"/>
                      <a:pt x="21" y="6"/>
                      <a:pt x="21" y="6"/>
                    </a:cubicBezTo>
                    <a:cubicBezTo>
                      <a:pt x="21" y="5"/>
                      <a:pt x="20" y="5"/>
                      <a:pt x="19" y="5"/>
                    </a:cubicBezTo>
                    <a:cubicBezTo>
                      <a:pt x="18" y="6"/>
                      <a:pt x="18" y="6"/>
                      <a:pt x="18" y="6"/>
                    </a:cubicBezTo>
                    <a:cubicBezTo>
                      <a:pt x="17" y="6"/>
                      <a:pt x="17" y="5"/>
                      <a:pt x="16" y="5"/>
                    </a:cubicBezTo>
                    <a:cubicBezTo>
                      <a:pt x="17" y="3"/>
                      <a:pt x="17" y="3"/>
                      <a:pt x="17" y="3"/>
                    </a:cubicBezTo>
                    <a:cubicBezTo>
                      <a:pt x="17" y="3"/>
                      <a:pt x="17" y="2"/>
                      <a:pt x="16" y="1"/>
                    </a:cubicBezTo>
                    <a:cubicBezTo>
                      <a:pt x="14" y="1"/>
                      <a:pt x="14" y="1"/>
                      <a:pt x="14" y="1"/>
                    </a:cubicBezTo>
                    <a:cubicBezTo>
                      <a:pt x="14" y="0"/>
                      <a:pt x="13" y="1"/>
                      <a:pt x="12" y="2"/>
                    </a:cubicBezTo>
                    <a:cubicBezTo>
                      <a:pt x="12" y="3"/>
                      <a:pt x="12" y="3"/>
                      <a:pt x="12" y="3"/>
                    </a:cubicBezTo>
                    <a:cubicBezTo>
                      <a:pt x="11" y="3"/>
                      <a:pt x="11" y="3"/>
                      <a:pt x="10" y="3"/>
                    </a:cubicBezTo>
                    <a:cubicBezTo>
                      <a:pt x="9" y="2"/>
                      <a:pt x="9" y="2"/>
                      <a:pt x="9" y="2"/>
                    </a:cubicBezTo>
                    <a:cubicBezTo>
                      <a:pt x="9" y="1"/>
                      <a:pt x="8" y="0"/>
                      <a:pt x="7" y="1"/>
                    </a:cubicBezTo>
                    <a:cubicBezTo>
                      <a:pt x="6" y="2"/>
                      <a:pt x="6" y="2"/>
                      <a:pt x="6" y="2"/>
                    </a:cubicBezTo>
                    <a:cubicBezTo>
                      <a:pt x="5" y="2"/>
                      <a:pt x="4" y="3"/>
                      <a:pt x="5" y="4"/>
                    </a:cubicBezTo>
                    <a:cubicBezTo>
                      <a:pt x="5" y="5"/>
                      <a:pt x="5" y="5"/>
                      <a:pt x="5" y="5"/>
                    </a:cubicBezTo>
                    <a:cubicBezTo>
                      <a:pt x="5" y="5"/>
                      <a:pt x="5" y="6"/>
                      <a:pt x="4" y="6"/>
                    </a:cubicBezTo>
                    <a:cubicBezTo>
                      <a:pt x="3" y="6"/>
                      <a:pt x="3" y="6"/>
                      <a:pt x="3" y="6"/>
                    </a:cubicBezTo>
                    <a:cubicBezTo>
                      <a:pt x="2" y="5"/>
                      <a:pt x="1" y="6"/>
                      <a:pt x="1" y="7"/>
                    </a:cubicBezTo>
                    <a:cubicBezTo>
                      <a:pt x="0" y="8"/>
                      <a:pt x="0" y="8"/>
                      <a:pt x="0" y="8"/>
                    </a:cubicBezTo>
                    <a:cubicBezTo>
                      <a:pt x="0" y="9"/>
                      <a:pt x="0" y="10"/>
                      <a:pt x="1" y="10"/>
                    </a:cubicBezTo>
                    <a:cubicBezTo>
                      <a:pt x="2" y="11"/>
                      <a:pt x="2" y="11"/>
                      <a:pt x="2" y="11"/>
                    </a:cubicBezTo>
                    <a:cubicBezTo>
                      <a:pt x="2" y="12"/>
                      <a:pt x="2" y="12"/>
                      <a:pt x="2" y="13"/>
                    </a:cubicBezTo>
                    <a:cubicBezTo>
                      <a:pt x="1" y="13"/>
                      <a:pt x="1" y="13"/>
                      <a:pt x="1" y="13"/>
                    </a:cubicBezTo>
                    <a:cubicBezTo>
                      <a:pt x="0" y="14"/>
                      <a:pt x="0" y="15"/>
                      <a:pt x="0" y="15"/>
                    </a:cubicBezTo>
                    <a:cubicBezTo>
                      <a:pt x="1" y="17"/>
                      <a:pt x="1" y="17"/>
                      <a:pt x="1" y="17"/>
                    </a:cubicBezTo>
                    <a:cubicBezTo>
                      <a:pt x="1" y="18"/>
                      <a:pt x="2" y="18"/>
                      <a:pt x="3" y="18"/>
                    </a:cubicBezTo>
                    <a:cubicBezTo>
                      <a:pt x="4" y="17"/>
                      <a:pt x="4" y="17"/>
                      <a:pt x="4" y="17"/>
                    </a:cubicBezTo>
                    <a:cubicBezTo>
                      <a:pt x="5" y="18"/>
                      <a:pt x="5" y="18"/>
                      <a:pt x="6" y="19"/>
                    </a:cubicBezTo>
                    <a:cubicBezTo>
                      <a:pt x="5" y="20"/>
                      <a:pt x="5" y="20"/>
                      <a:pt x="5" y="20"/>
                    </a:cubicBezTo>
                    <a:cubicBezTo>
                      <a:pt x="5" y="21"/>
                      <a:pt x="5" y="22"/>
                      <a:pt x="6" y="22"/>
                    </a:cubicBezTo>
                    <a:cubicBezTo>
                      <a:pt x="8" y="23"/>
                      <a:pt x="8" y="23"/>
                      <a:pt x="8" y="23"/>
                    </a:cubicBezTo>
                    <a:cubicBezTo>
                      <a:pt x="9" y="23"/>
                      <a:pt x="9" y="23"/>
                      <a:pt x="10" y="22"/>
                    </a:cubicBezTo>
                    <a:cubicBezTo>
                      <a:pt x="10" y="20"/>
                      <a:pt x="10" y="20"/>
                      <a:pt x="10" y="20"/>
                    </a:cubicBezTo>
                    <a:cubicBezTo>
                      <a:pt x="11" y="20"/>
                      <a:pt x="12" y="20"/>
                      <a:pt x="12" y="20"/>
                    </a:cubicBezTo>
                    <a:cubicBezTo>
                      <a:pt x="13" y="22"/>
                      <a:pt x="13" y="22"/>
                      <a:pt x="13" y="22"/>
                    </a:cubicBezTo>
                    <a:cubicBezTo>
                      <a:pt x="13" y="23"/>
                      <a:pt x="14" y="23"/>
                      <a:pt x="15" y="23"/>
                    </a:cubicBezTo>
                    <a:cubicBezTo>
                      <a:pt x="16" y="22"/>
                      <a:pt x="16" y="22"/>
                      <a:pt x="16" y="22"/>
                    </a:cubicBezTo>
                    <a:cubicBezTo>
                      <a:pt x="17" y="21"/>
                      <a:pt x="18" y="21"/>
                      <a:pt x="17" y="20"/>
                    </a:cubicBezTo>
                    <a:cubicBezTo>
                      <a:pt x="17" y="18"/>
                      <a:pt x="17" y="18"/>
                      <a:pt x="17" y="18"/>
                    </a:cubicBezTo>
                    <a:cubicBezTo>
                      <a:pt x="17" y="18"/>
                      <a:pt x="17" y="17"/>
                      <a:pt x="18" y="17"/>
                    </a:cubicBezTo>
                    <a:cubicBezTo>
                      <a:pt x="19" y="18"/>
                      <a:pt x="19" y="18"/>
                      <a:pt x="19" y="18"/>
                    </a:cubicBezTo>
                    <a:cubicBezTo>
                      <a:pt x="20" y="18"/>
                      <a:pt x="21" y="18"/>
                      <a:pt x="21" y="17"/>
                    </a:cubicBezTo>
                    <a:cubicBezTo>
                      <a:pt x="22" y="15"/>
                      <a:pt x="22" y="15"/>
                      <a:pt x="22" y="15"/>
                    </a:cubicBezTo>
                    <a:cubicBezTo>
                      <a:pt x="22" y="14"/>
                      <a:pt x="22" y="13"/>
                      <a:pt x="21" y="13"/>
                    </a:cubicBezTo>
                    <a:close/>
                    <a:moveTo>
                      <a:pt x="13" y="16"/>
                    </a:moveTo>
                    <a:cubicBezTo>
                      <a:pt x="10" y="17"/>
                      <a:pt x="8" y="16"/>
                      <a:pt x="7" y="14"/>
                    </a:cubicBezTo>
                    <a:cubicBezTo>
                      <a:pt x="6" y="11"/>
                      <a:pt x="7" y="9"/>
                      <a:pt x="9" y="8"/>
                    </a:cubicBezTo>
                    <a:cubicBezTo>
                      <a:pt x="11" y="7"/>
                      <a:pt x="14" y="8"/>
                      <a:pt x="15" y="10"/>
                    </a:cubicBezTo>
                    <a:cubicBezTo>
                      <a:pt x="16" y="12"/>
                      <a:pt x="15" y="15"/>
                      <a:pt x="1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08"/>
              <p:cNvSpPr>
                <a:spLocks noEditPoints="1"/>
              </p:cNvSpPr>
              <p:nvPr/>
            </p:nvSpPr>
            <p:spPr bwMode="auto">
              <a:xfrm>
                <a:off x="4165" y="2016"/>
                <a:ext cx="68" cy="69"/>
              </a:xfrm>
              <a:custGeom>
                <a:avLst/>
                <a:gdLst>
                  <a:gd name="T0" fmla="*/ 28 w 29"/>
                  <a:gd name="T1" fmla="*/ 16 h 29"/>
                  <a:gd name="T2" fmla="*/ 26 w 29"/>
                  <a:gd name="T3" fmla="*/ 15 h 29"/>
                  <a:gd name="T4" fmla="*/ 26 w 29"/>
                  <a:gd name="T5" fmla="*/ 13 h 29"/>
                  <a:gd name="T6" fmla="*/ 28 w 29"/>
                  <a:gd name="T7" fmla="*/ 12 h 29"/>
                  <a:gd name="T8" fmla="*/ 29 w 29"/>
                  <a:gd name="T9" fmla="*/ 10 h 29"/>
                  <a:gd name="T10" fmla="*/ 28 w 29"/>
                  <a:gd name="T11" fmla="*/ 7 h 29"/>
                  <a:gd name="T12" fmla="*/ 25 w 29"/>
                  <a:gd name="T13" fmla="*/ 6 h 29"/>
                  <a:gd name="T14" fmla="*/ 23 w 29"/>
                  <a:gd name="T15" fmla="*/ 7 h 29"/>
                  <a:gd name="T16" fmla="*/ 22 w 29"/>
                  <a:gd name="T17" fmla="*/ 6 h 29"/>
                  <a:gd name="T18" fmla="*/ 22 w 29"/>
                  <a:gd name="T19" fmla="*/ 4 h 29"/>
                  <a:gd name="T20" fmla="*/ 21 w 29"/>
                  <a:gd name="T21" fmla="*/ 1 h 29"/>
                  <a:gd name="T22" fmla="*/ 19 w 29"/>
                  <a:gd name="T23" fmla="*/ 0 h 29"/>
                  <a:gd name="T24" fmla="*/ 16 w 29"/>
                  <a:gd name="T25" fmla="*/ 1 h 29"/>
                  <a:gd name="T26" fmla="*/ 16 w 29"/>
                  <a:gd name="T27" fmla="*/ 3 h 29"/>
                  <a:gd name="T28" fmla="*/ 13 w 29"/>
                  <a:gd name="T29" fmla="*/ 3 h 29"/>
                  <a:gd name="T30" fmla="*/ 13 w 29"/>
                  <a:gd name="T31" fmla="*/ 1 h 29"/>
                  <a:gd name="T32" fmla="*/ 10 w 29"/>
                  <a:gd name="T33" fmla="*/ 0 h 29"/>
                  <a:gd name="T34" fmla="*/ 8 w 29"/>
                  <a:gd name="T35" fmla="*/ 1 h 29"/>
                  <a:gd name="T36" fmla="*/ 7 w 29"/>
                  <a:gd name="T37" fmla="*/ 4 h 29"/>
                  <a:gd name="T38" fmla="*/ 7 w 29"/>
                  <a:gd name="T39" fmla="*/ 6 h 29"/>
                  <a:gd name="T40" fmla="*/ 6 w 29"/>
                  <a:gd name="T41" fmla="*/ 7 h 29"/>
                  <a:gd name="T42" fmla="*/ 4 w 29"/>
                  <a:gd name="T43" fmla="*/ 7 h 29"/>
                  <a:gd name="T44" fmla="*/ 1 w 29"/>
                  <a:gd name="T45" fmla="*/ 8 h 29"/>
                  <a:gd name="T46" fmla="*/ 1 w 29"/>
                  <a:gd name="T47" fmla="*/ 10 h 29"/>
                  <a:gd name="T48" fmla="*/ 2 w 29"/>
                  <a:gd name="T49" fmla="*/ 13 h 29"/>
                  <a:gd name="T50" fmla="*/ 3 w 29"/>
                  <a:gd name="T51" fmla="*/ 13 h 29"/>
                  <a:gd name="T52" fmla="*/ 3 w 29"/>
                  <a:gd name="T53" fmla="*/ 16 h 29"/>
                  <a:gd name="T54" fmla="*/ 2 w 29"/>
                  <a:gd name="T55" fmla="*/ 16 h 29"/>
                  <a:gd name="T56" fmla="*/ 1 w 29"/>
                  <a:gd name="T57" fmla="*/ 19 h 29"/>
                  <a:gd name="T58" fmla="*/ 2 w 29"/>
                  <a:gd name="T59" fmla="*/ 21 h 29"/>
                  <a:gd name="T60" fmla="*/ 4 w 29"/>
                  <a:gd name="T61" fmla="*/ 22 h 29"/>
                  <a:gd name="T62" fmla="*/ 6 w 29"/>
                  <a:gd name="T63" fmla="*/ 22 h 29"/>
                  <a:gd name="T64" fmla="*/ 8 w 29"/>
                  <a:gd name="T65" fmla="*/ 23 h 29"/>
                  <a:gd name="T66" fmla="*/ 7 w 29"/>
                  <a:gd name="T67" fmla="*/ 25 h 29"/>
                  <a:gd name="T68" fmla="*/ 8 w 29"/>
                  <a:gd name="T69" fmla="*/ 28 h 29"/>
                  <a:gd name="T70" fmla="*/ 10 w 29"/>
                  <a:gd name="T71" fmla="*/ 28 h 29"/>
                  <a:gd name="T72" fmla="*/ 13 w 29"/>
                  <a:gd name="T73" fmla="*/ 27 h 29"/>
                  <a:gd name="T74" fmla="*/ 14 w 29"/>
                  <a:gd name="T75" fmla="*/ 26 h 29"/>
                  <a:gd name="T76" fmla="*/ 16 w 29"/>
                  <a:gd name="T77" fmla="*/ 25 h 29"/>
                  <a:gd name="T78" fmla="*/ 17 w 29"/>
                  <a:gd name="T79" fmla="*/ 27 h 29"/>
                  <a:gd name="T80" fmla="*/ 20 w 29"/>
                  <a:gd name="T81" fmla="*/ 28 h 29"/>
                  <a:gd name="T82" fmla="*/ 22 w 29"/>
                  <a:gd name="T83" fmla="*/ 27 h 29"/>
                  <a:gd name="T84" fmla="*/ 23 w 29"/>
                  <a:gd name="T85" fmla="*/ 25 h 29"/>
                  <a:gd name="T86" fmla="*/ 22 w 29"/>
                  <a:gd name="T87" fmla="*/ 23 h 29"/>
                  <a:gd name="T88" fmla="*/ 23 w 29"/>
                  <a:gd name="T89" fmla="*/ 21 h 29"/>
                  <a:gd name="T90" fmla="*/ 25 w 29"/>
                  <a:gd name="T91" fmla="*/ 22 h 29"/>
                  <a:gd name="T92" fmla="*/ 28 w 29"/>
                  <a:gd name="T93" fmla="*/ 21 h 29"/>
                  <a:gd name="T94" fmla="*/ 29 w 29"/>
                  <a:gd name="T95" fmla="*/ 19 h 29"/>
                  <a:gd name="T96" fmla="*/ 28 w 29"/>
                  <a:gd name="T97" fmla="*/ 16 h 29"/>
                  <a:gd name="T98" fmla="*/ 17 w 29"/>
                  <a:gd name="T99" fmla="*/ 20 h 29"/>
                  <a:gd name="T100" fmla="*/ 9 w 29"/>
                  <a:gd name="T101" fmla="*/ 17 h 29"/>
                  <a:gd name="T102" fmla="*/ 12 w 29"/>
                  <a:gd name="T103" fmla="*/ 9 h 29"/>
                  <a:gd name="T104" fmla="*/ 20 w 29"/>
                  <a:gd name="T105" fmla="*/ 12 h 29"/>
                  <a:gd name="T106" fmla="*/ 17 w 29"/>
                  <a:gd name="T107"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9">
                    <a:moveTo>
                      <a:pt x="28" y="16"/>
                    </a:moveTo>
                    <a:cubicBezTo>
                      <a:pt x="26" y="15"/>
                      <a:pt x="26" y="15"/>
                      <a:pt x="26" y="15"/>
                    </a:cubicBezTo>
                    <a:cubicBezTo>
                      <a:pt x="26" y="14"/>
                      <a:pt x="26" y="14"/>
                      <a:pt x="26" y="13"/>
                    </a:cubicBezTo>
                    <a:cubicBezTo>
                      <a:pt x="28" y="12"/>
                      <a:pt x="28" y="12"/>
                      <a:pt x="28" y="12"/>
                    </a:cubicBezTo>
                    <a:cubicBezTo>
                      <a:pt x="29" y="12"/>
                      <a:pt x="29" y="11"/>
                      <a:pt x="29" y="10"/>
                    </a:cubicBezTo>
                    <a:cubicBezTo>
                      <a:pt x="28" y="7"/>
                      <a:pt x="28" y="7"/>
                      <a:pt x="28" y="7"/>
                    </a:cubicBezTo>
                    <a:cubicBezTo>
                      <a:pt x="27" y="6"/>
                      <a:pt x="26" y="6"/>
                      <a:pt x="25" y="6"/>
                    </a:cubicBezTo>
                    <a:cubicBezTo>
                      <a:pt x="23" y="7"/>
                      <a:pt x="23" y="7"/>
                      <a:pt x="23" y="7"/>
                    </a:cubicBezTo>
                    <a:cubicBezTo>
                      <a:pt x="23" y="7"/>
                      <a:pt x="22" y="6"/>
                      <a:pt x="22" y="6"/>
                    </a:cubicBezTo>
                    <a:cubicBezTo>
                      <a:pt x="22" y="4"/>
                      <a:pt x="22" y="4"/>
                      <a:pt x="22" y="4"/>
                    </a:cubicBezTo>
                    <a:cubicBezTo>
                      <a:pt x="23" y="3"/>
                      <a:pt x="22" y="2"/>
                      <a:pt x="21" y="1"/>
                    </a:cubicBezTo>
                    <a:cubicBezTo>
                      <a:pt x="19" y="0"/>
                      <a:pt x="19" y="0"/>
                      <a:pt x="19" y="0"/>
                    </a:cubicBezTo>
                    <a:cubicBezTo>
                      <a:pt x="18" y="0"/>
                      <a:pt x="17" y="0"/>
                      <a:pt x="16" y="1"/>
                    </a:cubicBezTo>
                    <a:cubicBezTo>
                      <a:pt x="16" y="3"/>
                      <a:pt x="16" y="3"/>
                      <a:pt x="16" y="3"/>
                    </a:cubicBezTo>
                    <a:cubicBezTo>
                      <a:pt x="15" y="3"/>
                      <a:pt x="14" y="3"/>
                      <a:pt x="13" y="3"/>
                    </a:cubicBezTo>
                    <a:cubicBezTo>
                      <a:pt x="13" y="1"/>
                      <a:pt x="13" y="1"/>
                      <a:pt x="13" y="1"/>
                    </a:cubicBezTo>
                    <a:cubicBezTo>
                      <a:pt x="12" y="0"/>
                      <a:pt x="11" y="0"/>
                      <a:pt x="10" y="0"/>
                    </a:cubicBezTo>
                    <a:cubicBezTo>
                      <a:pt x="8" y="1"/>
                      <a:pt x="8" y="1"/>
                      <a:pt x="8" y="1"/>
                    </a:cubicBezTo>
                    <a:cubicBezTo>
                      <a:pt x="7" y="2"/>
                      <a:pt x="6" y="3"/>
                      <a:pt x="7" y="4"/>
                    </a:cubicBezTo>
                    <a:cubicBezTo>
                      <a:pt x="7" y="6"/>
                      <a:pt x="7" y="6"/>
                      <a:pt x="7" y="6"/>
                    </a:cubicBezTo>
                    <a:cubicBezTo>
                      <a:pt x="7" y="6"/>
                      <a:pt x="6" y="7"/>
                      <a:pt x="6" y="7"/>
                    </a:cubicBezTo>
                    <a:cubicBezTo>
                      <a:pt x="4" y="7"/>
                      <a:pt x="4" y="7"/>
                      <a:pt x="4" y="7"/>
                    </a:cubicBezTo>
                    <a:cubicBezTo>
                      <a:pt x="3" y="6"/>
                      <a:pt x="2" y="7"/>
                      <a:pt x="1" y="8"/>
                    </a:cubicBezTo>
                    <a:cubicBezTo>
                      <a:pt x="1" y="10"/>
                      <a:pt x="1" y="10"/>
                      <a:pt x="1" y="10"/>
                    </a:cubicBezTo>
                    <a:cubicBezTo>
                      <a:pt x="0" y="11"/>
                      <a:pt x="1" y="12"/>
                      <a:pt x="2" y="13"/>
                    </a:cubicBezTo>
                    <a:cubicBezTo>
                      <a:pt x="3" y="13"/>
                      <a:pt x="3" y="13"/>
                      <a:pt x="3" y="13"/>
                    </a:cubicBezTo>
                    <a:cubicBezTo>
                      <a:pt x="3" y="14"/>
                      <a:pt x="3" y="15"/>
                      <a:pt x="3" y="16"/>
                    </a:cubicBezTo>
                    <a:cubicBezTo>
                      <a:pt x="2" y="16"/>
                      <a:pt x="2" y="16"/>
                      <a:pt x="2" y="16"/>
                    </a:cubicBezTo>
                    <a:cubicBezTo>
                      <a:pt x="1" y="17"/>
                      <a:pt x="0" y="18"/>
                      <a:pt x="1" y="19"/>
                    </a:cubicBezTo>
                    <a:cubicBezTo>
                      <a:pt x="2" y="21"/>
                      <a:pt x="2" y="21"/>
                      <a:pt x="2" y="21"/>
                    </a:cubicBezTo>
                    <a:cubicBezTo>
                      <a:pt x="2" y="22"/>
                      <a:pt x="3" y="23"/>
                      <a:pt x="4" y="22"/>
                    </a:cubicBezTo>
                    <a:cubicBezTo>
                      <a:pt x="6" y="22"/>
                      <a:pt x="6" y="22"/>
                      <a:pt x="6" y="22"/>
                    </a:cubicBezTo>
                    <a:cubicBezTo>
                      <a:pt x="7" y="22"/>
                      <a:pt x="7" y="23"/>
                      <a:pt x="8" y="23"/>
                    </a:cubicBezTo>
                    <a:cubicBezTo>
                      <a:pt x="7" y="25"/>
                      <a:pt x="7" y="25"/>
                      <a:pt x="7" y="25"/>
                    </a:cubicBezTo>
                    <a:cubicBezTo>
                      <a:pt x="7" y="26"/>
                      <a:pt x="7" y="27"/>
                      <a:pt x="8" y="28"/>
                    </a:cubicBezTo>
                    <a:cubicBezTo>
                      <a:pt x="10" y="28"/>
                      <a:pt x="10" y="28"/>
                      <a:pt x="10" y="28"/>
                    </a:cubicBezTo>
                    <a:cubicBezTo>
                      <a:pt x="12" y="29"/>
                      <a:pt x="13" y="28"/>
                      <a:pt x="13" y="27"/>
                    </a:cubicBezTo>
                    <a:cubicBezTo>
                      <a:pt x="14" y="26"/>
                      <a:pt x="14" y="26"/>
                      <a:pt x="14" y="26"/>
                    </a:cubicBezTo>
                    <a:cubicBezTo>
                      <a:pt x="15" y="26"/>
                      <a:pt x="15" y="26"/>
                      <a:pt x="16" y="25"/>
                    </a:cubicBezTo>
                    <a:cubicBezTo>
                      <a:pt x="17" y="27"/>
                      <a:pt x="17" y="27"/>
                      <a:pt x="17" y="27"/>
                    </a:cubicBezTo>
                    <a:cubicBezTo>
                      <a:pt x="17" y="28"/>
                      <a:pt x="19" y="29"/>
                      <a:pt x="20" y="28"/>
                    </a:cubicBezTo>
                    <a:cubicBezTo>
                      <a:pt x="22" y="27"/>
                      <a:pt x="22" y="27"/>
                      <a:pt x="22" y="27"/>
                    </a:cubicBezTo>
                    <a:cubicBezTo>
                      <a:pt x="23" y="27"/>
                      <a:pt x="23" y="26"/>
                      <a:pt x="23" y="25"/>
                    </a:cubicBezTo>
                    <a:cubicBezTo>
                      <a:pt x="22" y="23"/>
                      <a:pt x="22" y="23"/>
                      <a:pt x="22" y="23"/>
                    </a:cubicBezTo>
                    <a:cubicBezTo>
                      <a:pt x="22" y="22"/>
                      <a:pt x="23" y="22"/>
                      <a:pt x="23" y="21"/>
                    </a:cubicBezTo>
                    <a:cubicBezTo>
                      <a:pt x="25" y="22"/>
                      <a:pt x="25" y="22"/>
                      <a:pt x="25" y="22"/>
                    </a:cubicBezTo>
                    <a:cubicBezTo>
                      <a:pt x="26" y="22"/>
                      <a:pt x="28" y="22"/>
                      <a:pt x="28" y="21"/>
                    </a:cubicBezTo>
                    <a:cubicBezTo>
                      <a:pt x="29" y="19"/>
                      <a:pt x="29" y="19"/>
                      <a:pt x="29" y="19"/>
                    </a:cubicBezTo>
                    <a:cubicBezTo>
                      <a:pt x="29" y="18"/>
                      <a:pt x="29" y="16"/>
                      <a:pt x="28" y="16"/>
                    </a:cubicBezTo>
                    <a:close/>
                    <a:moveTo>
                      <a:pt x="17" y="20"/>
                    </a:moveTo>
                    <a:cubicBezTo>
                      <a:pt x="14" y="21"/>
                      <a:pt x="11" y="19"/>
                      <a:pt x="9" y="17"/>
                    </a:cubicBezTo>
                    <a:cubicBezTo>
                      <a:pt x="8" y="14"/>
                      <a:pt x="9" y="11"/>
                      <a:pt x="12" y="9"/>
                    </a:cubicBezTo>
                    <a:cubicBezTo>
                      <a:pt x="15" y="8"/>
                      <a:pt x="18" y="9"/>
                      <a:pt x="20" y="12"/>
                    </a:cubicBezTo>
                    <a:cubicBezTo>
                      <a:pt x="21" y="15"/>
                      <a:pt x="20" y="18"/>
                      <a:pt x="17"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09"/>
              <p:cNvSpPr>
                <a:spLocks noEditPoints="1"/>
              </p:cNvSpPr>
              <p:nvPr/>
            </p:nvSpPr>
            <p:spPr bwMode="auto">
              <a:xfrm>
                <a:off x="4046" y="1967"/>
                <a:ext cx="76" cy="78"/>
              </a:xfrm>
              <a:custGeom>
                <a:avLst/>
                <a:gdLst>
                  <a:gd name="T0" fmla="*/ 31 w 32"/>
                  <a:gd name="T1" fmla="*/ 19 h 33"/>
                  <a:gd name="T2" fmla="*/ 28 w 32"/>
                  <a:gd name="T3" fmla="*/ 18 h 33"/>
                  <a:gd name="T4" fmla="*/ 28 w 32"/>
                  <a:gd name="T5" fmla="*/ 15 h 33"/>
                  <a:gd name="T6" fmla="*/ 30 w 32"/>
                  <a:gd name="T7" fmla="*/ 14 h 33"/>
                  <a:gd name="T8" fmla="*/ 32 w 32"/>
                  <a:gd name="T9" fmla="*/ 11 h 33"/>
                  <a:gd name="T10" fmla="*/ 31 w 32"/>
                  <a:gd name="T11" fmla="*/ 9 h 33"/>
                  <a:gd name="T12" fmla="*/ 28 w 32"/>
                  <a:gd name="T13" fmla="*/ 8 h 33"/>
                  <a:gd name="T14" fmla="*/ 25 w 32"/>
                  <a:gd name="T15" fmla="*/ 9 h 33"/>
                  <a:gd name="T16" fmla="*/ 24 w 32"/>
                  <a:gd name="T17" fmla="*/ 7 h 33"/>
                  <a:gd name="T18" fmla="*/ 25 w 32"/>
                  <a:gd name="T19" fmla="*/ 5 h 33"/>
                  <a:gd name="T20" fmla="*/ 23 w 32"/>
                  <a:gd name="T21" fmla="*/ 2 h 33"/>
                  <a:gd name="T22" fmla="*/ 21 w 32"/>
                  <a:gd name="T23" fmla="*/ 1 h 33"/>
                  <a:gd name="T24" fmla="*/ 18 w 32"/>
                  <a:gd name="T25" fmla="*/ 2 h 33"/>
                  <a:gd name="T26" fmla="*/ 17 w 32"/>
                  <a:gd name="T27" fmla="*/ 4 h 33"/>
                  <a:gd name="T28" fmla="*/ 15 w 32"/>
                  <a:gd name="T29" fmla="*/ 4 h 33"/>
                  <a:gd name="T30" fmla="*/ 14 w 32"/>
                  <a:gd name="T31" fmla="*/ 2 h 33"/>
                  <a:gd name="T32" fmla="*/ 11 w 32"/>
                  <a:gd name="T33" fmla="*/ 1 h 33"/>
                  <a:gd name="T34" fmla="*/ 8 w 32"/>
                  <a:gd name="T35" fmla="*/ 2 h 33"/>
                  <a:gd name="T36" fmla="*/ 7 w 32"/>
                  <a:gd name="T37" fmla="*/ 5 h 33"/>
                  <a:gd name="T38" fmla="*/ 8 w 32"/>
                  <a:gd name="T39" fmla="*/ 7 h 33"/>
                  <a:gd name="T40" fmla="*/ 6 w 32"/>
                  <a:gd name="T41" fmla="*/ 9 h 33"/>
                  <a:gd name="T42" fmla="*/ 4 w 32"/>
                  <a:gd name="T43" fmla="*/ 8 h 33"/>
                  <a:gd name="T44" fmla="*/ 1 w 32"/>
                  <a:gd name="T45" fmla="*/ 9 h 33"/>
                  <a:gd name="T46" fmla="*/ 0 w 32"/>
                  <a:gd name="T47" fmla="*/ 12 h 33"/>
                  <a:gd name="T48" fmla="*/ 1 w 32"/>
                  <a:gd name="T49" fmla="*/ 15 h 33"/>
                  <a:gd name="T50" fmla="*/ 3 w 32"/>
                  <a:gd name="T51" fmla="*/ 16 h 33"/>
                  <a:gd name="T52" fmla="*/ 3 w 32"/>
                  <a:gd name="T53" fmla="*/ 18 h 33"/>
                  <a:gd name="T54" fmla="*/ 1 w 32"/>
                  <a:gd name="T55" fmla="*/ 19 h 33"/>
                  <a:gd name="T56" fmla="*/ 0 w 32"/>
                  <a:gd name="T57" fmla="*/ 22 h 33"/>
                  <a:gd name="T58" fmla="*/ 1 w 32"/>
                  <a:gd name="T59" fmla="*/ 25 h 33"/>
                  <a:gd name="T60" fmla="*/ 4 w 32"/>
                  <a:gd name="T61" fmla="*/ 26 h 33"/>
                  <a:gd name="T62" fmla="*/ 6 w 32"/>
                  <a:gd name="T63" fmla="*/ 25 h 33"/>
                  <a:gd name="T64" fmla="*/ 8 w 32"/>
                  <a:gd name="T65" fmla="*/ 27 h 33"/>
                  <a:gd name="T66" fmla="*/ 7 w 32"/>
                  <a:gd name="T67" fmla="*/ 29 h 33"/>
                  <a:gd name="T68" fmla="*/ 9 w 32"/>
                  <a:gd name="T69" fmla="*/ 32 h 33"/>
                  <a:gd name="T70" fmla="*/ 11 w 32"/>
                  <a:gd name="T71" fmla="*/ 33 h 33"/>
                  <a:gd name="T72" fmla="*/ 14 w 32"/>
                  <a:gd name="T73" fmla="*/ 31 h 33"/>
                  <a:gd name="T74" fmla="*/ 15 w 32"/>
                  <a:gd name="T75" fmla="*/ 29 h 33"/>
                  <a:gd name="T76" fmla="*/ 17 w 32"/>
                  <a:gd name="T77" fmla="*/ 29 h 33"/>
                  <a:gd name="T78" fmla="*/ 18 w 32"/>
                  <a:gd name="T79" fmla="*/ 31 h 33"/>
                  <a:gd name="T80" fmla="*/ 21 w 32"/>
                  <a:gd name="T81" fmla="*/ 32 h 33"/>
                  <a:gd name="T82" fmla="*/ 24 w 32"/>
                  <a:gd name="T83" fmla="*/ 31 h 33"/>
                  <a:gd name="T84" fmla="*/ 25 w 32"/>
                  <a:gd name="T85" fmla="*/ 28 h 33"/>
                  <a:gd name="T86" fmla="*/ 24 w 32"/>
                  <a:gd name="T87" fmla="*/ 26 h 33"/>
                  <a:gd name="T88" fmla="*/ 26 w 32"/>
                  <a:gd name="T89" fmla="*/ 24 h 33"/>
                  <a:gd name="T90" fmla="*/ 28 w 32"/>
                  <a:gd name="T91" fmla="*/ 25 h 33"/>
                  <a:gd name="T92" fmla="*/ 31 w 32"/>
                  <a:gd name="T93" fmla="*/ 24 h 33"/>
                  <a:gd name="T94" fmla="*/ 32 w 32"/>
                  <a:gd name="T95" fmla="*/ 22 h 33"/>
                  <a:gd name="T96" fmla="*/ 31 w 32"/>
                  <a:gd name="T97" fmla="*/ 19 h 33"/>
                  <a:gd name="T98" fmla="*/ 18 w 32"/>
                  <a:gd name="T99" fmla="*/ 23 h 33"/>
                  <a:gd name="T100" fmla="*/ 10 w 32"/>
                  <a:gd name="T101" fmla="*/ 19 h 33"/>
                  <a:gd name="T102" fmla="*/ 13 w 32"/>
                  <a:gd name="T103" fmla="*/ 11 h 33"/>
                  <a:gd name="T104" fmla="*/ 21 w 32"/>
                  <a:gd name="T105" fmla="*/ 14 h 33"/>
                  <a:gd name="T106" fmla="*/ 18 w 32"/>
                  <a:gd name="T107"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 h="33">
                    <a:moveTo>
                      <a:pt x="31" y="19"/>
                    </a:moveTo>
                    <a:cubicBezTo>
                      <a:pt x="28" y="18"/>
                      <a:pt x="28" y="18"/>
                      <a:pt x="28" y="18"/>
                    </a:cubicBezTo>
                    <a:cubicBezTo>
                      <a:pt x="28" y="17"/>
                      <a:pt x="28" y="16"/>
                      <a:pt x="28" y="15"/>
                    </a:cubicBezTo>
                    <a:cubicBezTo>
                      <a:pt x="30" y="14"/>
                      <a:pt x="30" y="14"/>
                      <a:pt x="30" y="14"/>
                    </a:cubicBezTo>
                    <a:cubicBezTo>
                      <a:pt x="32" y="14"/>
                      <a:pt x="32" y="12"/>
                      <a:pt x="32" y="11"/>
                    </a:cubicBezTo>
                    <a:cubicBezTo>
                      <a:pt x="31" y="9"/>
                      <a:pt x="31" y="9"/>
                      <a:pt x="31" y="9"/>
                    </a:cubicBezTo>
                    <a:cubicBezTo>
                      <a:pt x="30" y="8"/>
                      <a:pt x="29" y="7"/>
                      <a:pt x="28" y="8"/>
                    </a:cubicBezTo>
                    <a:cubicBezTo>
                      <a:pt x="25" y="9"/>
                      <a:pt x="25" y="9"/>
                      <a:pt x="25" y="9"/>
                    </a:cubicBezTo>
                    <a:cubicBezTo>
                      <a:pt x="25" y="8"/>
                      <a:pt x="24" y="8"/>
                      <a:pt x="24" y="7"/>
                    </a:cubicBezTo>
                    <a:cubicBezTo>
                      <a:pt x="25" y="5"/>
                      <a:pt x="25" y="5"/>
                      <a:pt x="25" y="5"/>
                    </a:cubicBezTo>
                    <a:cubicBezTo>
                      <a:pt x="25" y="4"/>
                      <a:pt x="24" y="2"/>
                      <a:pt x="23" y="2"/>
                    </a:cubicBezTo>
                    <a:cubicBezTo>
                      <a:pt x="21" y="1"/>
                      <a:pt x="21" y="1"/>
                      <a:pt x="21" y="1"/>
                    </a:cubicBezTo>
                    <a:cubicBezTo>
                      <a:pt x="20" y="0"/>
                      <a:pt x="18" y="1"/>
                      <a:pt x="18" y="2"/>
                    </a:cubicBezTo>
                    <a:cubicBezTo>
                      <a:pt x="17" y="4"/>
                      <a:pt x="17" y="4"/>
                      <a:pt x="17" y="4"/>
                    </a:cubicBezTo>
                    <a:cubicBezTo>
                      <a:pt x="16" y="4"/>
                      <a:pt x="15" y="4"/>
                      <a:pt x="15" y="4"/>
                    </a:cubicBezTo>
                    <a:cubicBezTo>
                      <a:pt x="14" y="2"/>
                      <a:pt x="14" y="2"/>
                      <a:pt x="14" y="2"/>
                    </a:cubicBezTo>
                    <a:cubicBezTo>
                      <a:pt x="13" y="1"/>
                      <a:pt x="12" y="1"/>
                      <a:pt x="11" y="1"/>
                    </a:cubicBezTo>
                    <a:cubicBezTo>
                      <a:pt x="8" y="2"/>
                      <a:pt x="8" y="2"/>
                      <a:pt x="8" y="2"/>
                    </a:cubicBezTo>
                    <a:cubicBezTo>
                      <a:pt x="7" y="3"/>
                      <a:pt x="6" y="4"/>
                      <a:pt x="7" y="5"/>
                    </a:cubicBezTo>
                    <a:cubicBezTo>
                      <a:pt x="8" y="7"/>
                      <a:pt x="8" y="7"/>
                      <a:pt x="8" y="7"/>
                    </a:cubicBezTo>
                    <a:cubicBezTo>
                      <a:pt x="7" y="8"/>
                      <a:pt x="7" y="8"/>
                      <a:pt x="6" y="9"/>
                    </a:cubicBezTo>
                    <a:cubicBezTo>
                      <a:pt x="4" y="8"/>
                      <a:pt x="4" y="8"/>
                      <a:pt x="4" y="8"/>
                    </a:cubicBezTo>
                    <a:cubicBezTo>
                      <a:pt x="3" y="8"/>
                      <a:pt x="2" y="8"/>
                      <a:pt x="1" y="9"/>
                    </a:cubicBezTo>
                    <a:cubicBezTo>
                      <a:pt x="0" y="12"/>
                      <a:pt x="0" y="12"/>
                      <a:pt x="0" y="12"/>
                    </a:cubicBezTo>
                    <a:cubicBezTo>
                      <a:pt x="0" y="13"/>
                      <a:pt x="0" y="14"/>
                      <a:pt x="1" y="15"/>
                    </a:cubicBezTo>
                    <a:cubicBezTo>
                      <a:pt x="3" y="16"/>
                      <a:pt x="3" y="16"/>
                      <a:pt x="3" y="16"/>
                    </a:cubicBezTo>
                    <a:cubicBezTo>
                      <a:pt x="3" y="17"/>
                      <a:pt x="3" y="17"/>
                      <a:pt x="3" y="18"/>
                    </a:cubicBezTo>
                    <a:cubicBezTo>
                      <a:pt x="1" y="19"/>
                      <a:pt x="1" y="19"/>
                      <a:pt x="1" y="19"/>
                    </a:cubicBezTo>
                    <a:cubicBezTo>
                      <a:pt x="0" y="20"/>
                      <a:pt x="0" y="21"/>
                      <a:pt x="0" y="22"/>
                    </a:cubicBezTo>
                    <a:cubicBezTo>
                      <a:pt x="1" y="25"/>
                      <a:pt x="1" y="25"/>
                      <a:pt x="1" y="25"/>
                    </a:cubicBezTo>
                    <a:cubicBezTo>
                      <a:pt x="2" y="26"/>
                      <a:pt x="3" y="26"/>
                      <a:pt x="4" y="26"/>
                    </a:cubicBezTo>
                    <a:cubicBezTo>
                      <a:pt x="6" y="25"/>
                      <a:pt x="6" y="25"/>
                      <a:pt x="6" y="25"/>
                    </a:cubicBezTo>
                    <a:cubicBezTo>
                      <a:pt x="7" y="26"/>
                      <a:pt x="7" y="26"/>
                      <a:pt x="8" y="27"/>
                    </a:cubicBezTo>
                    <a:cubicBezTo>
                      <a:pt x="7" y="29"/>
                      <a:pt x="7" y="29"/>
                      <a:pt x="7" y="29"/>
                    </a:cubicBezTo>
                    <a:cubicBezTo>
                      <a:pt x="7" y="30"/>
                      <a:pt x="8" y="31"/>
                      <a:pt x="9" y="32"/>
                    </a:cubicBezTo>
                    <a:cubicBezTo>
                      <a:pt x="11" y="33"/>
                      <a:pt x="11" y="33"/>
                      <a:pt x="11" y="33"/>
                    </a:cubicBezTo>
                    <a:cubicBezTo>
                      <a:pt x="12" y="33"/>
                      <a:pt x="14" y="32"/>
                      <a:pt x="14" y="31"/>
                    </a:cubicBezTo>
                    <a:cubicBezTo>
                      <a:pt x="15" y="29"/>
                      <a:pt x="15" y="29"/>
                      <a:pt x="15" y="29"/>
                    </a:cubicBezTo>
                    <a:cubicBezTo>
                      <a:pt x="16" y="29"/>
                      <a:pt x="17" y="29"/>
                      <a:pt x="17" y="29"/>
                    </a:cubicBezTo>
                    <a:cubicBezTo>
                      <a:pt x="18" y="31"/>
                      <a:pt x="18" y="31"/>
                      <a:pt x="18" y="31"/>
                    </a:cubicBezTo>
                    <a:cubicBezTo>
                      <a:pt x="19" y="32"/>
                      <a:pt x="20" y="33"/>
                      <a:pt x="21" y="32"/>
                    </a:cubicBezTo>
                    <a:cubicBezTo>
                      <a:pt x="24" y="31"/>
                      <a:pt x="24" y="31"/>
                      <a:pt x="24" y="31"/>
                    </a:cubicBezTo>
                    <a:cubicBezTo>
                      <a:pt x="25" y="31"/>
                      <a:pt x="26" y="30"/>
                      <a:pt x="25" y="28"/>
                    </a:cubicBezTo>
                    <a:cubicBezTo>
                      <a:pt x="24" y="26"/>
                      <a:pt x="24" y="26"/>
                      <a:pt x="24" y="26"/>
                    </a:cubicBezTo>
                    <a:cubicBezTo>
                      <a:pt x="25" y="26"/>
                      <a:pt x="25" y="25"/>
                      <a:pt x="26" y="24"/>
                    </a:cubicBezTo>
                    <a:cubicBezTo>
                      <a:pt x="28" y="25"/>
                      <a:pt x="28" y="25"/>
                      <a:pt x="28" y="25"/>
                    </a:cubicBezTo>
                    <a:cubicBezTo>
                      <a:pt x="29" y="26"/>
                      <a:pt x="30" y="25"/>
                      <a:pt x="31" y="24"/>
                    </a:cubicBezTo>
                    <a:cubicBezTo>
                      <a:pt x="32" y="22"/>
                      <a:pt x="32" y="22"/>
                      <a:pt x="32" y="22"/>
                    </a:cubicBezTo>
                    <a:cubicBezTo>
                      <a:pt x="32" y="20"/>
                      <a:pt x="32" y="19"/>
                      <a:pt x="31" y="19"/>
                    </a:cubicBezTo>
                    <a:close/>
                    <a:moveTo>
                      <a:pt x="18" y="23"/>
                    </a:moveTo>
                    <a:cubicBezTo>
                      <a:pt x="15" y="24"/>
                      <a:pt x="11" y="23"/>
                      <a:pt x="10" y="19"/>
                    </a:cubicBezTo>
                    <a:cubicBezTo>
                      <a:pt x="9" y="16"/>
                      <a:pt x="10" y="12"/>
                      <a:pt x="13" y="11"/>
                    </a:cubicBezTo>
                    <a:cubicBezTo>
                      <a:pt x="16" y="10"/>
                      <a:pt x="20" y="11"/>
                      <a:pt x="21" y="14"/>
                    </a:cubicBezTo>
                    <a:cubicBezTo>
                      <a:pt x="23" y="18"/>
                      <a:pt x="21" y="21"/>
                      <a:pt x="18"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10"/>
              <p:cNvSpPr/>
              <p:nvPr/>
            </p:nvSpPr>
            <p:spPr bwMode="auto">
              <a:xfrm>
                <a:off x="3750" y="2776"/>
                <a:ext cx="26" cy="28"/>
              </a:xfrm>
              <a:custGeom>
                <a:avLst/>
                <a:gdLst>
                  <a:gd name="T0" fmla="*/ 19 w 26"/>
                  <a:gd name="T1" fmla="*/ 28 h 28"/>
                  <a:gd name="T2" fmla="*/ 26 w 26"/>
                  <a:gd name="T3" fmla="*/ 21 h 28"/>
                  <a:gd name="T4" fmla="*/ 26 w 26"/>
                  <a:gd name="T5" fmla="*/ 9 h 28"/>
                  <a:gd name="T6" fmla="*/ 19 w 26"/>
                  <a:gd name="T7" fmla="*/ 0 h 28"/>
                  <a:gd name="T8" fmla="*/ 7 w 26"/>
                  <a:gd name="T9" fmla="*/ 0 h 28"/>
                  <a:gd name="T10" fmla="*/ 0 w 26"/>
                  <a:gd name="T11" fmla="*/ 9 h 28"/>
                  <a:gd name="T12" fmla="*/ 0 w 26"/>
                  <a:gd name="T13" fmla="*/ 21 h 28"/>
                  <a:gd name="T14" fmla="*/ 7 w 26"/>
                  <a:gd name="T15" fmla="*/ 28 h 28"/>
                  <a:gd name="T16" fmla="*/ 19 w 2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8">
                    <a:moveTo>
                      <a:pt x="19" y="28"/>
                    </a:moveTo>
                    <a:lnTo>
                      <a:pt x="26" y="21"/>
                    </a:lnTo>
                    <a:lnTo>
                      <a:pt x="26" y="9"/>
                    </a:lnTo>
                    <a:lnTo>
                      <a:pt x="19" y="0"/>
                    </a:lnTo>
                    <a:lnTo>
                      <a:pt x="7" y="0"/>
                    </a:lnTo>
                    <a:lnTo>
                      <a:pt x="0" y="9"/>
                    </a:lnTo>
                    <a:lnTo>
                      <a:pt x="0" y="21"/>
                    </a:lnTo>
                    <a:lnTo>
                      <a:pt x="7" y="28"/>
                    </a:lnTo>
                    <a:lnTo>
                      <a:pt x="19"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11"/>
              <p:cNvSpPr/>
              <p:nvPr/>
            </p:nvSpPr>
            <p:spPr bwMode="auto">
              <a:xfrm>
                <a:off x="3724" y="2781"/>
                <a:ext cx="78" cy="85"/>
              </a:xfrm>
              <a:custGeom>
                <a:avLst/>
                <a:gdLst>
                  <a:gd name="T0" fmla="*/ 29 w 33"/>
                  <a:gd name="T1" fmla="*/ 8 h 36"/>
                  <a:gd name="T2" fmla="*/ 26 w 33"/>
                  <a:gd name="T3" fmla="*/ 0 h 36"/>
                  <a:gd name="T4" fmla="*/ 25 w 33"/>
                  <a:gd name="T5" fmla="*/ 0 h 36"/>
                  <a:gd name="T6" fmla="*/ 25 w 33"/>
                  <a:gd name="T7" fmla="*/ 8 h 36"/>
                  <a:gd name="T8" fmla="*/ 20 w 33"/>
                  <a:gd name="T9" fmla="*/ 13 h 36"/>
                  <a:gd name="T10" fmla="*/ 17 w 33"/>
                  <a:gd name="T11" fmla="*/ 13 h 36"/>
                  <a:gd name="T12" fmla="*/ 16 w 33"/>
                  <a:gd name="T13" fmla="*/ 13 h 36"/>
                  <a:gd name="T14" fmla="*/ 13 w 33"/>
                  <a:gd name="T15" fmla="*/ 13 h 36"/>
                  <a:gd name="T16" fmla="*/ 8 w 33"/>
                  <a:gd name="T17" fmla="*/ 8 h 36"/>
                  <a:gd name="T18" fmla="*/ 8 w 33"/>
                  <a:gd name="T19" fmla="*/ 0 h 36"/>
                  <a:gd name="T20" fmla="*/ 7 w 33"/>
                  <a:gd name="T21" fmla="*/ 0 h 36"/>
                  <a:gd name="T22" fmla="*/ 4 w 33"/>
                  <a:gd name="T23" fmla="*/ 8 h 36"/>
                  <a:gd name="T24" fmla="*/ 12 w 33"/>
                  <a:gd name="T25" fmla="*/ 23 h 36"/>
                  <a:gd name="T26" fmla="*/ 12 w 33"/>
                  <a:gd name="T27" fmla="*/ 34 h 36"/>
                  <a:gd name="T28" fmla="*/ 14 w 33"/>
                  <a:gd name="T29" fmla="*/ 36 h 36"/>
                  <a:gd name="T30" fmla="*/ 19 w 33"/>
                  <a:gd name="T31" fmla="*/ 36 h 36"/>
                  <a:gd name="T32" fmla="*/ 22 w 33"/>
                  <a:gd name="T33" fmla="*/ 33 h 36"/>
                  <a:gd name="T34" fmla="*/ 22 w 33"/>
                  <a:gd name="T35" fmla="*/ 23 h 36"/>
                  <a:gd name="T36" fmla="*/ 29 w 33"/>
                  <a:gd name="T3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36">
                    <a:moveTo>
                      <a:pt x="29" y="8"/>
                    </a:moveTo>
                    <a:cubicBezTo>
                      <a:pt x="26" y="0"/>
                      <a:pt x="26" y="0"/>
                      <a:pt x="26" y="0"/>
                    </a:cubicBezTo>
                    <a:cubicBezTo>
                      <a:pt x="25" y="0"/>
                      <a:pt x="25" y="0"/>
                      <a:pt x="25" y="0"/>
                    </a:cubicBezTo>
                    <a:cubicBezTo>
                      <a:pt x="25" y="8"/>
                      <a:pt x="25" y="8"/>
                      <a:pt x="25" y="8"/>
                    </a:cubicBezTo>
                    <a:cubicBezTo>
                      <a:pt x="20" y="13"/>
                      <a:pt x="20" y="13"/>
                      <a:pt x="20" y="13"/>
                    </a:cubicBezTo>
                    <a:cubicBezTo>
                      <a:pt x="17" y="13"/>
                      <a:pt x="17" y="13"/>
                      <a:pt x="17" y="13"/>
                    </a:cubicBezTo>
                    <a:cubicBezTo>
                      <a:pt x="16" y="13"/>
                      <a:pt x="16" y="13"/>
                      <a:pt x="16" y="13"/>
                    </a:cubicBezTo>
                    <a:cubicBezTo>
                      <a:pt x="13" y="13"/>
                      <a:pt x="13" y="13"/>
                      <a:pt x="13" y="13"/>
                    </a:cubicBezTo>
                    <a:cubicBezTo>
                      <a:pt x="8" y="8"/>
                      <a:pt x="8" y="8"/>
                      <a:pt x="8" y="8"/>
                    </a:cubicBezTo>
                    <a:cubicBezTo>
                      <a:pt x="8" y="0"/>
                      <a:pt x="8" y="0"/>
                      <a:pt x="8" y="0"/>
                    </a:cubicBezTo>
                    <a:cubicBezTo>
                      <a:pt x="7" y="0"/>
                      <a:pt x="7" y="0"/>
                      <a:pt x="7" y="0"/>
                    </a:cubicBezTo>
                    <a:cubicBezTo>
                      <a:pt x="4" y="8"/>
                      <a:pt x="4" y="8"/>
                      <a:pt x="4" y="8"/>
                    </a:cubicBezTo>
                    <a:cubicBezTo>
                      <a:pt x="4" y="8"/>
                      <a:pt x="0" y="18"/>
                      <a:pt x="12" y="23"/>
                    </a:cubicBezTo>
                    <a:cubicBezTo>
                      <a:pt x="12" y="34"/>
                      <a:pt x="12" y="34"/>
                      <a:pt x="12" y="34"/>
                    </a:cubicBezTo>
                    <a:cubicBezTo>
                      <a:pt x="12" y="35"/>
                      <a:pt x="13" y="36"/>
                      <a:pt x="14" y="36"/>
                    </a:cubicBezTo>
                    <a:cubicBezTo>
                      <a:pt x="19" y="36"/>
                      <a:pt x="19" y="36"/>
                      <a:pt x="19" y="36"/>
                    </a:cubicBezTo>
                    <a:cubicBezTo>
                      <a:pt x="21" y="36"/>
                      <a:pt x="22" y="35"/>
                      <a:pt x="22" y="33"/>
                    </a:cubicBezTo>
                    <a:cubicBezTo>
                      <a:pt x="22" y="23"/>
                      <a:pt x="22" y="23"/>
                      <a:pt x="22" y="23"/>
                    </a:cubicBezTo>
                    <a:cubicBezTo>
                      <a:pt x="33" y="18"/>
                      <a:pt x="29" y="8"/>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12"/>
              <p:cNvSpPr/>
              <p:nvPr/>
            </p:nvSpPr>
            <p:spPr bwMode="auto">
              <a:xfrm>
                <a:off x="3826" y="1406"/>
                <a:ext cx="19" cy="19"/>
              </a:xfrm>
              <a:custGeom>
                <a:avLst/>
                <a:gdLst>
                  <a:gd name="T0" fmla="*/ 0 w 19"/>
                  <a:gd name="T1" fmla="*/ 15 h 19"/>
                  <a:gd name="T2" fmla="*/ 5 w 19"/>
                  <a:gd name="T3" fmla="*/ 19 h 19"/>
                  <a:gd name="T4" fmla="*/ 14 w 19"/>
                  <a:gd name="T5" fmla="*/ 19 h 19"/>
                  <a:gd name="T6" fmla="*/ 19 w 19"/>
                  <a:gd name="T7" fmla="*/ 15 h 19"/>
                  <a:gd name="T8" fmla="*/ 19 w 19"/>
                  <a:gd name="T9" fmla="*/ 5 h 19"/>
                  <a:gd name="T10" fmla="*/ 14 w 19"/>
                  <a:gd name="T11" fmla="*/ 0 h 19"/>
                  <a:gd name="T12" fmla="*/ 5 w 19"/>
                  <a:gd name="T13" fmla="*/ 0 h 19"/>
                  <a:gd name="T14" fmla="*/ 0 w 19"/>
                  <a:gd name="T15" fmla="*/ 5 h 19"/>
                  <a:gd name="T16" fmla="*/ 0 w 19"/>
                  <a:gd name="T1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0" y="15"/>
                    </a:moveTo>
                    <a:lnTo>
                      <a:pt x="5" y="19"/>
                    </a:lnTo>
                    <a:lnTo>
                      <a:pt x="14" y="19"/>
                    </a:lnTo>
                    <a:lnTo>
                      <a:pt x="19" y="15"/>
                    </a:lnTo>
                    <a:lnTo>
                      <a:pt x="19" y="5"/>
                    </a:lnTo>
                    <a:lnTo>
                      <a:pt x="14" y="0"/>
                    </a:lnTo>
                    <a:lnTo>
                      <a:pt x="5" y="0"/>
                    </a:lnTo>
                    <a:lnTo>
                      <a:pt x="0" y="5"/>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13"/>
              <p:cNvSpPr/>
              <p:nvPr/>
            </p:nvSpPr>
            <p:spPr bwMode="auto">
              <a:xfrm>
                <a:off x="3783" y="1387"/>
                <a:ext cx="59" cy="57"/>
              </a:xfrm>
              <a:custGeom>
                <a:avLst/>
                <a:gdLst>
                  <a:gd name="T0" fmla="*/ 19 w 25"/>
                  <a:gd name="T1" fmla="*/ 21 h 24"/>
                  <a:gd name="T2" fmla="*/ 25 w 25"/>
                  <a:gd name="T3" fmla="*/ 19 h 24"/>
                  <a:gd name="T4" fmla="*/ 25 w 25"/>
                  <a:gd name="T5" fmla="*/ 18 h 24"/>
                  <a:gd name="T6" fmla="*/ 19 w 25"/>
                  <a:gd name="T7" fmla="*/ 18 h 24"/>
                  <a:gd name="T8" fmla="*/ 16 w 25"/>
                  <a:gd name="T9" fmla="*/ 14 h 24"/>
                  <a:gd name="T10" fmla="*/ 16 w 25"/>
                  <a:gd name="T11" fmla="*/ 13 h 24"/>
                  <a:gd name="T12" fmla="*/ 16 w 25"/>
                  <a:gd name="T13" fmla="*/ 11 h 24"/>
                  <a:gd name="T14" fmla="*/ 16 w 25"/>
                  <a:gd name="T15" fmla="*/ 10 h 24"/>
                  <a:gd name="T16" fmla="*/ 19 w 25"/>
                  <a:gd name="T17" fmla="*/ 6 h 24"/>
                  <a:gd name="T18" fmla="*/ 25 w 25"/>
                  <a:gd name="T19" fmla="*/ 6 h 24"/>
                  <a:gd name="T20" fmla="*/ 25 w 25"/>
                  <a:gd name="T21" fmla="*/ 6 h 24"/>
                  <a:gd name="T22" fmla="*/ 19 w 25"/>
                  <a:gd name="T23" fmla="*/ 3 h 24"/>
                  <a:gd name="T24" fmla="*/ 9 w 25"/>
                  <a:gd name="T25" fmla="*/ 9 h 24"/>
                  <a:gd name="T26" fmla="*/ 1 w 25"/>
                  <a:gd name="T27" fmla="*/ 9 h 24"/>
                  <a:gd name="T28" fmla="*/ 0 w 25"/>
                  <a:gd name="T29" fmla="*/ 10 h 24"/>
                  <a:gd name="T30" fmla="*/ 0 w 25"/>
                  <a:gd name="T31" fmla="*/ 14 h 24"/>
                  <a:gd name="T32" fmla="*/ 1 w 25"/>
                  <a:gd name="T33" fmla="*/ 16 h 24"/>
                  <a:gd name="T34" fmla="*/ 9 w 25"/>
                  <a:gd name="T35" fmla="*/ 16 h 24"/>
                  <a:gd name="T36" fmla="*/ 19 w 25"/>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4">
                    <a:moveTo>
                      <a:pt x="19" y="21"/>
                    </a:moveTo>
                    <a:cubicBezTo>
                      <a:pt x="25" y="19"/>
                      <a:pt x="25" y="19"/>
                      <a:pt x="25" y="19"/>
                    </a:cubicBezTo>
                    <a:cubicBezTo>
                      <a:pt x="25" y="18"/>
                      <a:pt x="25" y="18"/>
                      <a:pt x="25" y="18"/>
                    </a:cubicBezTo>
                    <a:cubicBezTo>
                      <a:pt x="19" y="18"/>
                      <a:pt x="19" y="18"/>
                      <a:pt x="19" y="18"/>
                    </a:cubicBezTo>
                    <a:cubicBezTo>
                      <a:pt x="16" y="14"/>
                      <a:pt x="16" y="14"/>
                      <a:pt x="16" y="14"/>
                    </a:cubicBezTo>
                    <a:cubicBezTo>
                      <a:pt x="16" y="13"/>
                      <a:pt x="16" y="13"/>
                      <a:pt x="16" y="13"/>
                    </a:cubicBezTo>
                    <a:cubicBezTo>
                      <a:pt x="16" y="11"/>
                      <a:pt x="16" y="11"/>
                      <a:pt x="16" y="11"/>
                    </a:cubicBezTo>
                    <a:cubicBezTo>
                      <a:pt x="16" y="10"/>
                      <a:pt x="16" y="10"/>
                      <a:pt x="16" y="10"/>
                    </a:cubicBezTo>
                    <a:cubicBezTo>
                      <a:pt x="19" y="6"/>
                      <a:pt x="19" y="6"/>
                      <a:pt x="19" y="6"/>
                    </a:cubicBezTo>
                    <a:cubicBezTo>
                      <a:pt x="25" y="6"/>
                      <a:pt x="25" y="6"/>
                      <a:pt x="25" y="6"/>
                    </a:cubicBezTo>
                    <a:cubicBezTo>
                      <a:pt x="25" y="6"/>
                      <a:pt x="25" y="6"/>
                      <a:pt x="25" y="6"/>
                    </a:cubicBezTo>
                    <a:cubicBezTo>
                      <a:pt x="19" y="3"/>
                      <a:pt x="19" y="3"/>
                      <a:pt x="19" y="3"/>
                    </a:cubicBezTo>
                    <a:cubicBezTo>
                      <a:pt x="19" y="3"/>
                      <a:pt x="12" y="0"/>
                      <a:pt x="9" y="9"/>
                    </a:cubicBezTo>
                    <a:cubicBezTo>
                      <a:pt x="1" y="9"/>
                      <a:pt x="1" y="9"/>
                      <a:pt x="1" y="9"/>
                    </a:cubicBezTo>
                    <a:cubicBezTo>
                      <a:pt x="0" y="9"/>
                      <a:pt x="0" y="9"/>
                      <a:pt x="0" y="10"/>
                    </a:cubicBezTo>
                    <a:cubicBezTo>
                      <a:pt x="0" y="14"/>
                      <a:pt x="0" y="14"/>
                      <a:pt x="0" y="14"/>
                    </a:cubicBezTo>
                    <a:cubicBezTo>
                      <a:pt x="0" y="15"/>
                      <a:pt x="0" y="16"/>
                      <a:pt x="1" y="16"/>
                    </a:cubicBezTo>
                    <a:cubicBezTo>
                      <a:pt x="9" y="16"/>
                      <a:pt x="9" y="16"/>
                      <a:pt x="9" y="16"/>
                    </a:cubicBezTo>
                    <a:cubicBezTo>
                      <a:pt x="12" y="24"/>
                      <a:pt x="19" y="21"/>
                      <a:pt x="1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14"/>
              <p:cNvSpPr>
                <a:spLocks noEditPoints="1"/>
              </p:cNvSpPr>
              <p:nvPr/>
            </p:nvSpPr>
            <p:spPr bwMode="auto">
              <a:xfrm>
                <a:off x="3764" y="1694"/>
                <a:ext cx="29" cy="26"/>
              </a:xfrm>
              <a:custGeom>
                <a:avLst/>
                <a:gdLst>
                  <a:gd name="T0" fmla="*/ 1 w 12"/>
                  <a:gd name="T1" fmla="*/ 6 h 11"/>
                  <a:gd name="T2" fmla="*/ 12 w 12"/>
                  <a:gd name="T3" fmla="*/ 5 h 11"/>
                  <a:gd name="T4" fmla="*/ 10 w 12"/>
                  <a:gd name="T5" fmla="*/ 9 h 11"/>
                  <a:gd name="T6" fmla="*/ 9 w 12"/>
                  <a:gd name="T7" fmla="*/ 8 h 11"/>
                  <a:gd name="T8" fmla="*/ 9 w 12"/>
                  <a:gd name="T9" fmla="*/ 9 h 11"/>
                  <a:gd name="T10" fmla="*/ 8 w 12"/>
                  <a:gd name="T11" fmla="*/ 9 h 11"/>
                  <a:gd name="T12" fmla="*/ 8 w 12"/>
                  <a:gd name="T13" fmla="*/ 9 h 11"/>
                  <a:gd name="T14" fmla="*/ 7 w 12"/>
                  <a:gd name="T15" fmla="*/ 10 h 11"/>
                  <a:gd name="T16" fmla="*/ 6 w 12"/>
                  <a:gd name="T17" fmla="*/ 9 h 11"/>
                  <a:gd name="T18" fmla="*/ 6 w 12"/>
                  <a:gd name="T19" fmla="*/ 10 h 11"/>
                  <a:gd name="T20" fmla="*/ 5 w 12"/>
                  <a:gd name="T21" fmla="*/ 10 h 11"/>
                  <a:gd name="T22" fmla="*/ 4 w 12"/>
                  <a:gd name="T23" fmla="*/ 9 h 11"/>
                  <a:gd name="T24" fmla="*/ 3 w 12"/>
                  <a:gd name="T25" fmla="*/ 9 h 11"/>
                  <a:gd name="T26" fmla="*/ 4 w 12"/>
                  <a:gd name="T27" fmla="*/ 8 h 11"/>
                  <a:gd name="T28" fmla="*/ 3 w 12"/>
                  <a:gd name="T29" fmla="*/ 9 h 11"/>
                  <a:gd name="T30" fmla="*/ 2 w 12"/>
                  <a:gd name="T31" fmla="*/ 7 h 11"/>
                  <a:gd name="T32" fmla="*/ 2 w 12"/>
                  <a:gd name="T33" fmla="*/ 7 h 11"/>
                  <a:gd name="T34" fmla="*/ 1 w 12"/>
                  <a:gd name="T35" fmla="*/ 6 h 11"/>
                  <a:gd name="T36" fmla="*/ 2 w 12"/>
                  <a:gd name="T37" fmla="*/ 6 h 11"/>
                  <a:gd name="T38" fmla="*/ 1 w 12"/>
                  <a:gd name="T39" fmla="*/ 5 h 11"/>
                  <a:gd name="T40" fmla="*/ 2 w 12"/>
                  <a:gd name="T41" fmla="*/ 4 h 11"/>
                  <a:gd name="T42" fmla="*/ 2 w 12"/>
                  <a:gd name="T43" fmla="*/ 4 h 11"/>
                  <a:gd name="T44" fmla="*/ 2 w 12"/>
                  <a:gd name="T45" fmla="*/ 2 h 11"/>
                  <a:gd name="T46" fmla="*/ 4 w 12"/>
                  <a:gd name="T47" fmla="*/ 3 h 11"/>
                  <a:gd name="T48" fmla="*/ 3 w 12"/>
                  <a:gd name="T49" fmla="*/ 2 h 11"/>
                  <a:gd name="T50" fmla="*/ 4 w 12"/>
                  <a:gd name="T51" fmla="*/ 2 h 11"/>
                  <a:gd name="T52" fmla="*/ 5 w 12"/>
                  <a:gd name="T53" fmla="*/ 2 h 11"/>
                  <a:gd name="T54" fmla="*/ 6 w 12"/>
                  <a:gd name="T55" fmla="*/ 1 h 11"/>
                  <a:gd name="T56" fmla="*/ 6 w 12"/>
                  <a:gd name="T57" fmla="*/ 2 h 11"/>
                  <a:gd name="T58" fmla="*/ 7 w 12"/>
                  <a:gd name="T59" fmla="*/ 1 h 11"/>
                  <a:gd name="T60" fmla="*/ 8 w 12"/>
                  <a:gd name="T61" fmla="*/ 1 h 11"/>
                  <a:gd name="T62" fmla="*/ 8 w 12"/>
                  <a:gd name="T63" fmla="*/ 2 h 11"/>
                  <a:gd name="T64" fmla="*/ 9 w 12"/>
                  <a:gd name="T65" fmla="*/ 2 h 11"/>
                  <a:gd name="T66" fmla="*/ 9 w 12"/>
                  <a:gd name="T67" fmla="*/ 3 h 11"/>
                  <a:gd name="T68" fmla="*/ 10 w 12"/>
                  <a:gd name="T69" fmla="*/ 2 h 11"/>
                  <a:gd name="T70" fmla="*/ 10 w 12"/>
                  <a:gd name="T71" fmla="*/ 4 h 11"/>
                  <a:gd name="T72" fmla="*/ 10 w 12"/>
                  <a:gd name="T73" fmla="*/ 4 h 11"/>
                  <a:gd name="T74" fmla="*/ 11 w 12"/>
                  <a:gd name="T75" fmla="*/ 5 h 11"/>
                  <a:gd name="T76" fmla="*/ 10 w 12"/>
                  <a:gd name="T77" fmla="*/ 5 h 11"/>
                  <a:gd name="T78" fmla="*/ 11 w 12"/>
                  <a:gd name="T79" fmla="*/ 6 h 11"/>
                  <a:gd name="T80" fmla="*/ 10 w 12"/>
                  <a:gd name="T81" fmla="*/ 7 h 11"/>
                  <a:gd name="T82" fmla="*/ 10 w 12"/>
                  <a:gd name="T83" fmla="*/ 7 h 11"/>
                  <a:gd name="T84" fmla="*/ 10 w 12"/>
                  <a:gd name="T85"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 h="11">
                    <a:moveTo>
                      <a:pt x="6" y="0"/>
                    </a:moveTo>
                    <a:cubicBezTo>
                      <a:pt x="3" y="0"/>
                      <a:pt x="0" y="2"/>
                      <a:pt x="1" y="6"/>
                    </a:cubicBezTo>
                    <a:cubicBezTo>
                      <a:pt x="1" y="9"/>
                      <a:pt x="3" y="11"/>
                      <a:pt x="6" y="11"/>
                    </a:cubicBezTo>
                    <a:cubicBezTo>
                      <a:pt x="9" y="11"/>
                      <a:pt x="12" y="8"/>
                      <a:pt x="12" y="5"/>
                    </a:cubicBezTo>
                    <a:cubicBezTo>
                      <a:pt x="12" y="2"/>
                      <a:pt x="9" y="0"/>
                      <a:pt x="6" y="0"/>
                    </a:cubicBezTo>
                    <a:close/>
                    <a:moveTo>
                      <a:pt x="10" y="9"/>
                    </a:moveTo>
                    <a:cubicBezTo>
                      <a:pt x="9" y="8"/>
                      <a:pt x="9" y="8"/>
                      <a:pt x="9" y="8"/>
                    </a:cubicBezTo>
                    <a:cubicBezTo>
                      <a:pt x="9" y="8"/>
                      <a:pt x="9" y="8"/>
                      <a:pt x="9" y="8"/>
                    </a:cubicBezTo>
                    <a:cubicBezTo>
                      <a:pt x="9" y="8"/>
                      <a:pt x="9" y="8"/>
                      <a:pt x="9" y="9"/>
                    </a:cubicBezTo>
                    <a:cubicBezTo>
                      <a:pt x="9" y="9"/>
                      <a:pt x="9" y="9"/>
                      <a:pt x="9" y="9"/>
                    </a:cubicBezTo>
                    <a:cubicBezTo>
                      <a:pt x="9" y="9"/>
                      <a:pt x="9" y="10"/>
                      <a:pt x="8" y="10"/>
                    </a:cubicBezTo>
                    <a:cubicBezTo>
                      <a:pt x="8" y="9"/>
                      <a:pt x="8" y="9"/>
                      <a:pt x="8" y="9"/>
                    </a:cubicBezTo>
                    <a:cubicBezTo>
                      <a:pt x="8" y="9"/>
                      <a:pt x="8" y="9"/>
                      <a:pt x="8" y="9"/>
                    </a:cubicBezTo>
                    <a:cubicBezTo>
                      <a:pt x="8" y="9"/>
                      <a:pt x="8" y="9"/>
                      <a:pt x="8" y="9"/>
                    </a:cubicBezTo>
                    <a:cubicBezTo>
                      <a:pt x="8" y="10"/>
                      <a:pt x="8" y="10"/>
                      <a:pt x="8" y="10"/>
                    </a:cubicBezTo>
                    <a:cubicBezTo>
                      <a:pt x="8" y="10"/>
                      <a:pt x="7" y="10"/>
                      <a:pt x="7" y="10"/>
                    </a:cubicBezTo>
                    <a:cubicBezTo>
                      <a:pt x="7" y="10"/>
                      <a:pt x="7" y="10"/>
                      <a:pt x="7" y="10"/>
                    </a:cubicBezTo>
                    <a:cubicBezTo>
                      <a:pt x="7" y="9"/>
                      <a:pt x="7" y="9"/>
                      <a:pt x="6" y="9"/>
                    </a:cubicBezTo>
                    <a:cubicBezTo>
                      <a:pt x="6" y="9"/>
                      <a:pt x="6" y="9"/>
                      <a:pt x="6" y="10"/>
                    </a:cubicBezTo>
                    <a:cubicBezTo>
                      <a:pt x="6" y="10"/>
                      <a:pt x="6" y="10"/>
                      <a:pt x="6" y="10"/>
                    </a:cubicBezTo>
                    <a:cubicBezTo>
                      <a:pt x="6" y="10"/>
                      <a:pt x="5" y="10"/>
                      <a:pt x="5" y="10"/>
                    </a:cubicBezTo>
                    <a:cubicBezTo>
                      <a:pt x="5" y="10"/>
                      <a:pt x="5" y="10"/>
                      <a:pt x="5" y="10"/>
                    </a:cubicBezTo>
                    <a:cubicBezTo>
                      <a:pt x="5" y="9"/>
                      <a:pt x="5" y="9"/>
                      <a:pt x="5" y="9"/>
                    </a:cubicBezTo>
                    <a:cubicBezTo>
                      <a:pt x="5" y="9"/>
                      <a:pt x="4" y="9"/>
                      <a:pt x="4" y="9"/>
                    </a:cubicBezTo>
                    <a:cubicBezTo>
                      <a:pt x="4" y="10"/>
                      <a:pt x="4" y="10"/>
                      <a:pt x="4" y="10"/>
                    </a:cubicBezTo>
                    <a:cubicBezTo>
                      <a:pt x="4" y="10"/>
                      <a:pt x="3" y="9"/>
                      <a:pt x="3" y="9"/>
                    </a:cubicBezTo>
                    <a:cubicBezTo>
                      <a:pt x="4" y="9"/>
                      <a:pt x="4" y="9"/>
                      <a:pt x="4" y="9"/>
                    </a:cubicBezTo>
                    <a:cubicBezTo>
                      <a:pt x="4" y="9"/>
                      <a:pt x="4" y="8"/>
                      <a:pt x="4" y="8"/>
                    </a:cubicBezTo>
                    <a:cubicBezTo>
                      <a:pt x="3" y="8"/>
                      <a:pt x="3" y="8"/>
                      <a:pt x="3" y="8"/>
                    </a:cubicBezTo>
                    <a:cubicBezTo>
                      <a:pt x="3" y="9"/>
                      <a:pt x="3" y="9"/>
                      <a:pt x="3" y="9"/>
                    </a:cubicBezTo>
                    <a:cubicBezTo>
                      <a:pt x="2" y="8"/>
                      <a:pt x="2" y="8"/>
                      <a:pt x="2" y="8"/>
                    </a:cubicBezTo>
                    <a:cubicBezTo>
                      <a:pt x="2" y="7"/>
                      <a:pt x="2" y="7"/>
                      <a:pt x="2" y="7"/>
                    </a:cubicBezTo>
                    <a:cubicBezTo>
                      <a:pt x="3" y="7"/>
                      <a:pt x="3" y="7"/>
                      <a:pt x="3" y="7"/>
                    </a:cubicBezTo>
                    <a:cubicBezTo>
                      <a:pt x="3" y="7"/>
                      <a:pt x="2" y="7"/>
                      <a:pt x="2" y="7"/>
                    </a:cubicBezTo>
                    <a:cubicBezTo>
                      <a:pt x="2" y="7"/>
                      <a:pt x="2" y="7"/>
                      <a:pt x="2" y="7"/>
                    </a:cubicBezTo>
                    <a:cubicBezTo>
                      <a:pt x="2" y="7"/>
                      <a:pt x="1" y="6"/>
                      <a:pt x="1" y="6"/>
                    </a:cubicBezTo>
                    <a:cubicBezTo>
                      <a:pt x="2" y="6"/>
                      <a:pt x="2" y="6"/>
                      <a:pt x="2" y="6"/>
                    </a:cubicBezTo>
                    <a:cubicBezTo>
                      <a:pt x="2" y="6"/>
                      <a:pt x="2" y="6"/>
                      <a:pt x="2" y="6"/>
                    </a:cubicBezTo>
                    <a:cubicBezTo>
                      <a:pt x="2" y="5"/>
                      <a:pt x="2" y="5"/>
                      <a:pt x="2" y="5"/>
                    </a:cubicBezTo>
                    <a:cubicBezTo>
                      <a:pt x="1" y="5"/>
                      <a:pt x="1" y="5"/>
                      <a:pt x="1" y="5"/>
                    </a:cubicBezTo>
                    <a:cubicBezTo>
                      <a:pt x="1" y="5"/>
                      <a:pt x="1" y="4"/>
                      <a:pt x="2" y="4"/>
                    </a:cubicBezTo>
                    <a:cubicBezTo>
                      <a:pt x="2" y="4"/>
                      <a:pt x="2" y="4"/>
                      <a:pt x="2" y="4"/>
                    </a:cubicBezTo>
                    <a:cubicBezTo>
                      <a:pt x="2" y="4"/>
                      <a:pt x="2" y="4"/>
                      <a:pt x="3" y="4"/>
                    </a:cubicBezTo>
                    <a:cubicBezTo>
                      <a:pt x="3" y="4"/>
                      <a:pt x="2" y="4"/>
                      <a:pt x="2" y="4"/>
                    </a:cubicBezTo>
                    <a:cubicBezTo>
                      <a:pt x="2" y="4"/>
                      <a:pt x="2" y="4"/>
                      <a:pt x="2" y="4"/>
                    </a:cubicBezTo>
                    <a:cubicBezTo>
                      <a:pt x="2" y="3"/>
                      <a:pt x="2" y="3"/>
                      <a:pt x="2" y="2"/>
                    </a:cubicBezTo>
                    <a:cubicBezTo>
                      <a:pt x="3" y="3"/>
                      <a:pt x="3" y="3"/>
                      <a:pt x="3" y="3"/>
                    </a:cubicBezTo>
                    <a:cubicBezTo>
                      <a:pt x="3" y="3"/>
                      <a:pt x="3" y="3"/>
                      <a:pt x="4" y="3"/>
                    </a:cubicBezTo>
                    <a:cubicBezTo>
                      <a:pt x="4" y="3"/>
                      <a:pt x="4" y="2"/>
                      <a:pt x="4" y="2"/>
                    </a:cubicBezTo>
                    <a:cubicBezTo>
                      <a:pt x="3" y="2"/>
                      <a:pt x="3" y="2"/>
                      <a:pt x="3" y="2"/>
                    </a:cubicBezTo>
                    <a:cubicBezTo>
                      <a:pt x="3" y="2"/>
                      <a:pt x="4" y="1"/>
                      <a:pt x="4" y="1"/>
                    </a:cubicBezTo>
                    <a:cubicBezTo>
                      <a:pt x="4" y="2"/>
                      <a:pt x="4" y="2"/>
                      <a:pt x="4" y="2"/>
                    </a:cubicBezTo>
                    <a:cubicBezTo>
                      <a:pt x="4" y="2"/>
                      <a:pt x="4" y="2"/>
                      <a:pt x="5" y="2"/>
                    </a:cubicBezTo>
                    <a:cubicBezTo>
                      <a:pt x="5" y="2"/>
                      <a:pt x="5" y="2"/>
                      <a:pt x="5" y="2"/>
                    </a:cubicBezTo>
                    <a:cubicBezTo>
                      <a:pt x="4" y="1"/>
                      <a:pt x="4" y="1"/>
                      <a:pt x="4" y="1"/>
                    </a:cubicBezTo>
                    <a:cubicBezTo>
                      <a:pt x="5" y="1"/>
                      <a:pt x="5" y="1"/>
                      <a:pt x="6" y="1"/>
                    </a:cubicBezTo>
                    <a:cubicBezTo>
                      <a:pt x="6" y="1"/>
                      <a:pt x="6" y="1"/>
                      <a:pt x="6" y="1"/>
                    </a:cubicBezTo>
                    <a:cubicBezTo>
                      <a:pt x="6" y="2"/>
                      <a:pt x="6" y="2"/>
                      <a:pt x="6" y="2"/>
                    </a:cubicBezTo>
                    <a:cubicBezTo>
                      <a:pt x="6" y="2"/>
                      <a:pt x="7" y="2"/>
                      <a:pt x="7" y="1"/>
                    </a:cubicBezTo>
                    <a:cubicBezTo>
                      <a:pt x="7" y="1"/>
                      <a:pt x="7" y="1"/>
                      <a:pt x="7" y="1"/>
                    </a:cubicBezTo>
                    <a:cubicBezTo>
                      <a:pt x="7" y="1"/>
                      <a:pt x="7" y="1"/>
                      <a:pt x="8" y="1"/>
                    </a:cubicBezTo>
                    <a:cubicBezTo>
                      <a:pt x="8" y="1"/>
                      <a:pt x="8" y="1"/>
                      <a:pt x="8" y="1"/>
                    </a:cubicBezTo>
                    <a:cubicBezTo>
                      <a:pt x="7" y="2"/>
                      <a:pt x="8" y="2"/>
                      <a:pt x="8" y="2"/>
                    </a:cubicBezTo>
                    <a:cubicBezTo>
                      <a:pt x="8" y="2"/>
                      <a:pt x="8" y="2"/>
                      <a:pt x="8" y="2"/>
                    </a:cubicBezTo>
                    <a:cubicBezTo>
                      <a:pt x="8" y="1"/>
                      <a:pt x="8" y="1"/>
                      <a:pt x="8" y="1"/>
                    </a:cubicBezTo>
                    <a:cubicBezTo>
                      <a:pt x="9" y="1"/>
                      <a:pt x="9" y="1"/>
                      <a:pt x="9" y="2"/>
                    </a:cubicBezTo>
                    <a:cubicBezTo>
                      <a:pt x="9" y="2"/>
                      <a:pt x="9" y="2"/>
                      <a:pt x="9" y="2"/>
                    </a:cubicBezTo>
                    <a:cubicBezTo>
                      <a:pt x="9" y="2"/>
                      <a:pt x="9" y="3"/>
                      <a:pt x="9" y="3"/>
                    </a:cubicBezTo>
                    <a:cubicBezTo>
                      <a:pt x="9" y="3"/>
                      <a:pt x="9" y="3"/>
                      <a:pt x="9" y="3"/>
                    </a:cubicBezTo>
                    <a:cubicBezTo>
                      <a:pt x="10" y="2"/>
                      <a:pt x="10" y="2"/>
                      <a:pt x="10" y="2"/>
                    </a:cubicBezTo>
                    <a:cubicBezTo>
                      <a:pt x="10" y="3"/>
                      <a:pt x="10" y="3"/>
                      <a:pt x="11" y="3"/>
                    </a:cubicBezTo>
                    <a:cubicBezTo>
                      <a:pt x="10" y="4"/>
                      <a:pt x="10" y="4"/>
                      <a:pt x="10" y="4"/>
                    </a:cubicBezTo>
                    <a:cubicBezTo>
                      <a:pt x="10" y="4"/>
                      <a:pt x="10" y="4"/>
                      <a:pt x="10" y="4"/>
                    </a:cubicBezTo>
                    <a:cubicBezTo>
                      <a:pt x="10" y="4"/>
                      <a:pt x="10" y="4"/>
                      <a:pt x="10" y="4"/>
                    </a:cubicBezTo>
                    <a:cubicBezTo>
                      <a:pt x="11" y="4"/>
                      <a:pt x="11" y="4"/>
                      <a:pt x="11" y="4"/>
                    </a:cubicBezTo>
                    <a:cubicBezTo>
                      <a:pt x="11" y="4"/>
                      <a:pt x="11" y="5"/>
                      <a:pt x="11" y="5"/>
                    </a:cubicBezTo>
                    <a:cubicBezTo>
                      <a:pt x="10" y="5"/>
                      <a:pt x="10" y="5"/>
                      <a:pt x="10" y="5"/>
                    </a:cubicBezTo>
                    <a:cubicBezTo>
                      <a:pt x="10" y="5"/>
                      <a:pt x="10" y="5"/>
                      <a:pt x="10" y="5"/>
                    </a:cubicBezTo>
                    <a:cubicBezTo>
                      <a:pt x="10" y="6"/>
                      <a:pt x="10" y="6"/>
                      <a:pt x="10" y="6"/>
                    </a:cubicBezTo>
                    <a:cubicBezTo>
                      <a:pt x="11" y="6"/>
                      <a:pt x="11" y="6"/>
                      <a:pt x="11" y="6"/>
                    </a:cubicBezTo>
                    <a:cubicBezTo>
                      <a:pt x="11" y="6"/>
                      <a:pt x="11" y="7"/>
                      <a:pt x="11" y="7"/>
                    </a:cubicBezTo>
                    <a:cubicBezTo>
                      <a:pt x="10" y="7"/>
                      <a:pt x="10" y="7"/>
                      <a:pt x="10" y="7"/>
                    </a:cubicBezTo>
                    <a:cubicBezTo>
                      <a:pt x="10" y="7"/>
                      <a:pt x="10" y="7"/>
                      <a:pt x="10" y="7"/>
                    </a:cubicBezTo>
                    <a:cubicBezTo>
                      <a:pt x="10" y="7"/>
                      <a:pt x="10" y="7"/>
                      <a:pt x="10" y="7"/>
                    </a:cubicBezTo>
                    <a:cubicBezTo>
                      <a:pt x="11" y="7"/>
                      <a:pt x="11" y="7"/>
                      <a:pt x="11" y="7"/>
                    </a:cubicBezTo>
                    <a:cubicBezTo>
                      <a:pt x="10" y="8"/>
                      <a:pt x="10" y="8"/>
                      <a:pt x="1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15"/>
              <p:cNvSpPr/>
              <p:nvPr/>
            </p:nvSpPr>
            <p:spPr bwMode="auto">
              <a:xfrm>
                <a:off x="3776" y="1698"/>
                <a:ext cx="5" cy="10"/>
              </a:xfrm>
              <a:custGeom>
                <a:avLst/>
                <a:gdLst>
                  <a:gd name="T0" fmla="*/ 1 w 2"/>
                  <a:gd name="T1" fmla="*/ 3 h 4"/>
                  <a:gd name="T2" fmla="*/ 1 w 2"/>
                  <a:gd name="T3" fmla="*/ 0 h 4"/>
                  <a:gd name="T4" fmla="*/ 1 w 2"/>
                  <a:gd name="T5" fmla="*/ 0 h 4"/>
                  <a:gd name="T6" fmla="*/ 1 w 2"/>
                  <a:gd name="T7" fmla="*/ 0 h 4"/>
                  <a:gd name="T8" fmla="*/ 1 w 2"/>
                  <a:gd name="T9" fmla="*/ 3 h 4"/>
                  <a:gd name="T10" fmla="*/ 0 w 2"/>
                  <a:gd name="T11" fmla="*/ 3 h 4"/>
                  <a:gd name="T12" fmla="*/ 1 w 2"/>
                  <a:gd name="T13" fmla="*/ 4 h 4"/>
                  <a:gd name="T14" fmla="*/ 2 w 2"/>
                  <a:gd name="T15" fmla="*/ 3 h 4"/>
                  <a:gd name="T16" fmla="*/ 1 w 2"/>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1" y="3"/>
                    </a:moveTo>
                    <a:cubicBezTo>
                      <a:pt x="1" y="0"/>
                      <a:pt x="1" y="0"/>
                      <a:pt x="1" y="0"/>
                    </a:cubicBezTo>
                    <a:cubicBezTo>
                      <a:pt x="1" y="0"/>
                      <a:pt x="1" y="0"/>
                      <a:pt x="1" y="0"/>
                    </a:cubicBezTo>
                    <a:cubicBezTo>
                      <a:pt x="1" y="0"/>
                      <a:pt x="1" y="0"/>
                      <a:pt x="1" y="0"/>
                    </a:cubicBezTo>
                    <a:cubicBezTo>
                      <a:pt x="1" y="3"/>
                      <a:pt x="1" y="3"/>
                      <a:pt x="1" y="3"/>
                    </a:cubicBezTo>
                    <a:cubicBezTo>
                      <a:pt x="1" y="3"/>
                      <a:pt x="0" y="3"/>
                      <a:pt x="0" y="3"/>
                    </a:cubicBezTo>
                    <a:cubicBezTo>
                      <a:pt x="0" y="4"/>
                      <a:pt x="1" y="4"/>
                      <a:pt x="1" y="4"/>
                    </a:cubicBezTo>
                    <a:cubicBezTo>
                      <a:pt x="2" y="4"/>
                      <a:pt x="2" y="4"/>
                      <a:pt x="2" y="3"/>
                    </a:cubicBezTo>
                    <a:cubicBezTo>
                      <a:pt x="2" y="3"/>
                      <a:pt x="2"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16"/>
              <p:cNvSpPr/>
              <p:nvPr/>
            </p:nvSpPr>
            <p:spPr bwMode="auto">
              <a:xfrm>
                <a:off x="3778" y="1708"/>
                <a:ext cx="3" cy="7"/>
              </a:xfrm>
              <a:custGeom>
                <a:avLst/>
                <a:gdLst>
                  <a:gd name="T0" fmla="*/ 0 w 1"/>
                  <a:gd name="T1" fmla="*/ 1 h 3"/>
                  <a:gd name="T2" fmla="*/ 0 w 1"/>
                  <a:gd name="T3" fmla="*/ 2 h 3"/>
                  <a:gd name="T4" fmla="*/ 0 w 1"/>
                  <a:gd name="T5" fmla="*/ 3 h 3"/>
                  <a:gd name="T6" fmla="*/ 1 w 1"/>
                  <a:gd name="T7" fmla="*/ 2 h 3"/>
                  <a:gd name="T8" fmla="*/ 1 w 1"/>
                  <a:gd name="T9" fmla="*/ 0 h 3"/>
                  <a:gd name="T10" fmla="*/ 0 w 1"/>
                  <a:gd name="T11" fmla="*/ 1 h 3"/>
                  <a:gd name="T12" fmla="*/ 0 w 1"/>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0" y="1"/>
                    </a:moveTo>
                    <a:cubicBezTo>
                      <a:pt x="0" y="2"/>
                      <a:pt x="0" y="2"/>
                      <a:pt x="0" y="2"/>
                    </a:cubicBezTo>
                    <a:cubicBezTo>
                      <a:pt x="0" y="2"/>
                      <a:pt x="0" y="3"/>
                      <a:pt x="0" y="3"/>
                    </a:cubicBezTo>
                    <a:cubicBezTo>
                      <a:pt x="1" y="3"/>
                      <a:pt x="1" y="2"/>
                      <a:pt x="1" y="2"/>
                    </a:cubicBezTo>
                    <a:cubicBezTo>
                      <a:pt x="1" y="0"/>
                      <a:pt x="1" y="0"/>
                      <a:pt x="1" y="0"/>
                    </a:cubicBezTo>
                    <a:cubicBezTo>
                      <a:pt x="1"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17"/>
              <p:cNvSpPr>
                <a:spLocks noEditPoints="1"/>
              </p:cNvSpPr>
              <p:nvPr/>
            </p:nvSpPr>
            <p:spPr bwMode="auto">
              <a:xfrm>
                <a:off x="3807" y="1364"/>
                <a:ext cx="21" cy="23"/>
              </a:xfrm>
              <a:custGeom>
                <a:avLst/>
                <a:gdLst>
                  <a:gd name="T0" fmla="*/ 0 w 9"/>
                  <a:gd name="T1" fmla="*/ 5 h 10"/>
                  <a:gd name="T2" fmla="*/ 9 w 9"/>
                  <a:gd name="T3" fmla="*/ 5 h 10"/>
                  <a:gd name="T4" fmla="*/ 8 w 9"/>
                  <a:gd name="T5" fmla="*/ 8 h 10"/>
                  <a:gd name="T6" fmla="*/ 7 w 9"/>
                  <a:gd name="T7" fmla="*/ 7 h 10"/>
                  <a:gd name="T8" fmla="*/ 7 w 9"/>
                  <a:gd name="T9" fmla="*/ 8 h 10"/>
                  <a:gd name="T10" fmla="*/ 6 w 9"/>
                  <a:gd name="T11" fmla="*/ 8 h 10"/>
                  <a:gd name="T12" fmla="*/ 6 w 9"/>
                  <a:gd name="T13" fmla="*/ 9 h 10"/>
                  <a:gd name="T14" fmla="*/ 5 w 9"/>
                  <a:gd name="T15" fmla="*/ 9 h 10"/>
                  <a:gd name="T16" fmla="*/ 5 w 9"/>
                  <a:gd name="T17" fmla="*/ 8 h 10"/>
                  <a:gd name="T18" fmla="*/ 4 w 9"/>
                  <a:gd name="T19" fmla="*/ 9 h 10"/>
                  <a:gd name="T20" fmla="*/ 3 w 9"/>
                  <a:gd name="T21" fmla="*/ 9 h 10"/>
                  <a:gd name="T22" fmla="*/ 3 w 9"/>
                  <a:gd name="T23" fmla="*/ 8 h 10"/>
                  <a:gd name="T24" fmla="*/ 2 w 9"/>
                  <a:gd name="T25" fmla="*/ 8 h 10"/>
                  <a:gd name="T26" fmla="*/ 2 w 9"/>
                  <a:gd name="T27" fmla="*/ 7 h 10"/>
                  <a:gd name="T28" fmla="*/ 2 w 9"/>
                  <a:gd name="T29" fmla="*/ 8 h 10"/>
                  <a:gd name="T30" fmla="*/ 1 w 9"/>
                  <a:gd name="T31" fmla="*/ 7 h 10"/>
                  <a:gd name="T32" fmla="*/ 1 w 9"/>
                  <a:gd name="T33" fmla="*/ 6 h 10"/>
                  <a:gd name="T34" fmla="*/ 1 w 9"/>
                  <a:gd name="T35" fmla="*/ 6 h 10"/>
                  <a:gd name="T36" fmla="*/ 1 w 9"/>
                  <a:gd name="T37" fmla="*/ 5 h 10"/>
                  <a:gd name="T38" fmla="*/ 1 w 9"/>
                  <a:gd name="T39" fmla="*/ 5 h 10"/>
                  <a:gd name="T40" fmla="*/ 1 w 9"/>
                  <a:gd name="T41" fmla="*/ 4 h 10"/>
                  <a:gd name="T42" fmla="*/ 1 w 9"/>
                  <a:gd name="T43" fmla="*/ 4 h 10"/>
                  <a:gd name="T44" fmla="*/ 1 w 9"/>
                  <a:gd name="T45" fmla="*/ 3 h 10"/>
                  <a:gd name="T46" fmla="*/ 2 w 9"/>
                  <a:gd name="T47" fmla="*/ 3 h 10"/>
                  <a:gd name="T48" fmla="*/ 2 w 9"/>
                  <a:gd name="T49" fmla="*/ 2 h 10"/>
                  <a:gd name="T50" fmla="*/ 3 w 9"/>
                  <a:gd name="T51" fmla="*/ 2 h 10"/>
                  <a:gd name="T52" fmla="*/ 3 w 9"/>
                  <a:gd name="T53" fmla="*/ 2 h 10"/>
                  <a:gd name="T54" fmla="*/ 4 w 9"/>
                  <a:gd name="T55" fmla="*/ 1 h 10"/>
                  <a:gd name="T56" fmla="*/ 4 w 9"/>
                  <a:gd name="T57" fmla="*/ 2 h 10"/>
                  <a:gd name="T58" fmla="*/ 5 w 9"/>
                  <a:gd name="T59" fmla="*/ 1 h 10"/>
                  <a:gd name="T60" fmla="*/ 6 w 9"/>
                  <a:gd name="T61" fmla="*/ 2 h 10"/>
                  <a:gd name="T62" fmla="*/ 6 w 9"/>
                  <a:gd name="T63" fmla="*/ 2 h 10"/>
                  <a:gd name="T64" fmla="*/ 7 w 9"/>
                  <a:gd name="T65" fmla="*/ 2 h 10"/>
                  <a:gd name="T66" fmla="*/ 7 w 9"/>
                  <a:gd name="T67" fmla="*/ 3 h 10"/>
                  <a:gd name="T68" fmla="*/ 8 w 9"/>
                  <a:gd name="T69" fmla="*/ 3 h 10"/>
                  <a:gd name="T70" fmla="*/ 8 w 9"/>
                  <a:gd name="T71" fmla="*/ 4 h 10"/>
                  <a:gd name="T72" fmla="*/ 8 w 9"/>
                  <a:gd name="T73" fmla="*/ 4 h 10"/>
                  <a:gd name="T74" fmla="*/ 9 w 9"/>
                  <a:gd name="T75" fmla="*/ 5 h 10"/>
                  <a:gd name="T76" fmla="*/ 8 w 9"/>
                  <a:gd name="T77" fmla="*/ 5 h 10"/>
                  <a:gd name="T78" fmla="*/ 9 w 9"/>
                  <a:gd name="T79" fmla="*/ 5 h 10"/>
                  <a:gd name="T80" fmla="*/ 8 w 9"/>
                  <a:gd name="T81" fmla="*/ 6 h 10"/>
                  <a:gd name="T82" fmla="*/ 8 w 9"/>
                  <a:gd name="T83" fmla="*/ 7 h 10"/>
                  <a:gd name="T84" fmla="*/ 8 w 9"/>
                  <a:gd name="T85"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 h="10">
                    <a:moveTo>
                      <a:pt x="4" y="0"/>
                    </a:moveTo>
                    <a:cubicBezTo>
                      <a:pt x="2" y="1"/>
                      <a:pt x="0" y="3"/>
                      <a:pt x="0" y="5"/>
                    </a:cubicBezTo>
                    <a:cubicBezTo>
                      <a:pt x="0" y="8"/>
                      <a:pt x="2" y="10"/>
                      <a:pt x="5" y="10"/>
                    </a:cubicBezTo>
                    <a:cubicBezTo>
                      <a:pt x="7" y="10"/>
                      <a:pt x="9" y="8"/>
                      <a:pt x="9" y="5"/>
                    </a:cubicBezTo>
                    <a:cubicBezTo>
                      <a:pt x="9" y="2"/>
                      <a:pt x="7" y="0"/>
                      <a:pt x="4" y="0"/>
                    </a:cubicBezTo>
                    <a:close/>
                    <a:moveTo>
                      <a:pt x="8" y="8"/>
                    </a:moveTo>
                    <a:cubicBezTo>
                      <a:pt x="7" y="7"/>
                      <a:pt x="7" y="7"/>
                      <a:pt x="7" y="7"/>
                    </a:cubicBezTo>
                    <a:cubicBezTo>
                      <a:pt x="7" y="7"/>
                      <a:pt x="7" y="7"/>
                      <a:pt x="7" y="7"/>
                    </a:cubicBezTo>
                    <a:cubicBezTo>
                      <a:pt x="7" y="7"/>
                      <a:pt x="7" y="8"/>
                      <a:pt x="7" y="8"/>
                    </a:cubicBezTo>
                    <a:cubicBezTo>
                      <a:pt x="7" y="8"/>
                      <a:pt x="7" y="8"/>
                      <a:pt x="7" y="8"/>
                    </a:cubicBezTo>
                    <a:cubicBezTo>
                      <a:pt x="7" y="8"/>
                      <a:pt x="7" y="9"/>
                      <a:pt x="6" y="9"/>
                    </a:cubicBezTo>
                    <a:cubicBezTo>
                      <a:pt x="6" y="8"/>
                      <a:pt x="6" y="8"/>
                      <a:pt x="6" y="8"/>
                    </a:cubicBezTo>
                    <a:cubicBezTo>
                      <a:pt x="6" y="8"/>
                      <a:pt x="6" y="8"/>
                      <a:pt x="6" y="8"/>
                    </a:cubicBezTo>
                    <a:cubicBezTo>
                      <a:pt x="6" y="8"/>
                      <a:pt x="6" y="8"/>
                      <a:pt x="6" y="9"/>
                    </a:cubicBezTo>
                    <a:cubicBezTo>
                      <a:pt x="6" y="9"/>
                      <a:pt x="6" y="9"/>
                      <a:pt x="6" y="9"/>
                    </a:cubicBezTo>
                    <a:cubicBezTo>
                      <a:pt x="6" y="9"/>
                      <a:pt x="5" y="9"/>
                      <a:pt x="5" y="9"/>
                    </a:cubicBezTo>
                    <a:cubicBezTo>
                      <a:pt x="5" y="9"/>
                      <a:pt x="5" y="9"/>
                      <a:pt x="5" y="9"/>
                    </a:cubicBezTo>
                    <a:cubicBezTo>
                      <a:pt x="5" y="8"/>
                      <a:pt x="5" y="8"/>
                      <a:pt x="5" y="8"/>
                    </a:cubicBezTo>
                    <a:cubicBezTo>
                      <a:pt x="4" y="8"/>
                      <a:pt x="4" y="8"/>
                      <a:pt x="4" y="9"/>
                    </a:cubicBezTo>
                    <a:cubicBezTo>
                      <a:pt x="4" y="9"/>
                      <a:pt x="4" y="9"/>
                      <a:pt x="4" y="9"/>
                    </a:cubicBezTo>
                    <a:cubicBezTo>
                      <a:pt x="4" y="9"/>
                      <a:pt x="4" y="9"/>
                      <a:pt x="3" y="9"/>
                    </a:cubicBezTo>
                    <a:cubicBezTo>
                      <a:pt x="3" y="9"/>
                      <a:pt x="3" y="9"/>
                      <a:pt x="3" y="9"/>
                    </a:cubicBezTo>
                    <a:cubicBezTo>
                      <a:pt x="4" y="8"/>
                      <a:pt x="3" y="8"/>
                      <a:pt x="3" y="8"/>
                    </a:cubicBezTo>
                    <a:cubicBezTo>
                      <a:pt x="3" y="8"/>
                      <a:pt x="3" y="8"/>
                      <a:pt x="3" y="8"/>
                    </a:cubicBezTo>
                    <a:cubicBezTo>
                      <a:pt x="3" y="9"/>
                      <a:pt x="3" y="9"/>
                      <a:pt x="3" y="9"/>
                    </a:cubicBezTo>
                    <a:cubicBezTo>
                      <a:pt x="3" y="9"/>
                      <a:pt x="2" y="9"/>
                      <a:pt x="2" y="8"/>
                    </a:cubicBezTo>
                    <a:cubicBezTo>
                      <a:pt x="2" y="8"/>
                      <a:pt x="2" y="8"/>
                      <a:pt x="2" y="8"/>
                    </a:cubicBezTo>
                    <a:cubicBezTo>
                      <a:pt x="3" y="8"/>
                      <a:pt x="3" y="8"/>
                      <a:pt x="2" y="7"/>
                    </a:cubicBezTo>
                    <a:cubicBezTo>
                      <a:pt x="2" y="7"/>
                      <a:pt x="2" y="7"/>
                      <a:pt x="2" y="7"/>
                    </a:cubicBezTo>
                    <a:cubicBezTo>
                      <a:pt x="2" y="8"/>
                      <a:pt x="2" y="8"/>
                      <a:pt x="2" y="8"/>
                    </a:cubicBezTo>
                    <a:cubicBezTo>
                      <a:pt x="1" y="8"/>
                      <a:pt x="1" y="7"/>
                      <a:pt x="1" y="7"/>
                    </a:cubicBezTo>
                    <a:cubicBezTo>
                      <a:pt x="1" y="7"/>
                      <a:pt x="1" y="7"/>
                      <a:pt x="1" y="7"/>
                    </a:cubicBezTo>
                    <a:cubicBezTo>
                      <a:pt x="2" y="7"/>
                      <a:pt x="2" y="7"/>
                      <a:pt x="2" y="7"/>
                    </a:cubicBezTo>
                    <a:cubicBezTo>
                      <a:pt x="1" y="6"/>
                      <a:pt x="1" y="6"/>
                      <a:pt x="1" y="6"/>
                    </a:cubicBezTo>
                    <a:cubicBezTo>
                      <a:pt x="1" y="7"/>
                      <a:pt x="1" y="7"/>
                      <a:pt x="1" y="7"/>
                    </a:cubicBezTo>
                    <a:cubicBezTo>
                      <a:pt x="1" y="6"/>
                      <a:pt x="1" y="6"/>
                      <a:pt x="1" y="6"/>
                    </a:cubicBezTo>
                    <a:cubicBezTo>
                      <a:pt x="1" y="6"/>
                      <a:pt x="1" y="6"/>
                      <a:pt x="1" y="6"/>
                    </a:cubicBezTo>
                    <a:cubicBezTo>
                      <a:pt x="1" y="6"/>
                      <a:pt x="1" y="5"/>
                      <a:pt x="1" y="5"/>
                    </a:cubicBezTo>
                    <a:cubicBezTo>
                      <a:pt x="1" y="5"/>
                      <a:pt x="1" y="5"/>
                      <a:pt x="1" y="5"/>
                    </a:cubicBezTo>
                    <a:cubicBezTo>
                      <a:pt x="1" y="5"/>
                      <a:pt x="1" y="5"/>
                      <a:pt x="1" y="5"/>
                    </a:cubicBezTo>
                    <a:cubicBezTo>
                      <a:pt x="1" y="5"/>
                      <a:pt x="1" y="4"/>
                      <a:pt x="1" y="4"/>
                    </a:cubicBezTo>
                    <a:cubicBezTo>
                      <a:pt x="1" y="4"/>
                      <a:pt x="1" y="4"/>
                      <a:pt x="1" y="4"/>
                    </a:cubicBezTo>
                    <a:cubicBezTo>
                      <a:pt x="1" y="4"/>
                      <a:pt x="1" y="4"/>
                      <a:pt x="1" y="4"/>
                    </a:cubicBezTo>
                    <a:cubicBezTo>
                      <a:pt x="2" y="4"/>
                      <a:pt x="1" y="4"/>
                      <a:pt x="1" y="4"/>
                    </a:cubicBezTo>
                    <a:cubicBezTo>
                      <a:pt x="1" y="4"/>
                      <a:pt x="1" y="4"/>
                      <a:pt x="1" y="4"/>
                    </a:cubicBezTo>
                    <a:cubicBezTo>
                      <a:pt x="1" y="3"/>
                      <a:pt x="1" y="3"/>
                      <a:pt x="1" y="3"/>
                    </a:cubicBezTo>
                    <a:cubicBezTo>
                      <a:pt x="2" y="3"/>
                      <a:pt x="2" y="3"/>
                      <a:pt x="2" y="3"/>
                    </a:cubicBezTo>
                    <a:cubicBezTo>
                      <a:pt x="2" y="3"/>
                      <a:pt x="2" y="3"/>
                      <a:pt x="2" y="3"/>
                    </a:cubicBezTo>
                    <a:cubicBezTo>
                      <a:pt x="2" y="3"/>
                      <a:pt x="2" y="3"/>
                      <a:pt x="2" y="3"/>
                    </a:cubicBezTo>
                    <a:cubicBezTo>
                      <a:pt x="2" y="2"/>
                      <a:pt x="2" y="2"/>
                      <a:pt x="2" y="2"/>
                    </a:cubicBezTo>
                    <a:cubicBezTo>
                      <a:pt x="2" y="2"/>
                      <a:pt x="2" y="2"/>
                      <a:pt x="3" y="2"/>
                    </a:cubicBezTo>
                    <a:cubicBezTo>
                      <a:pt x="3" y="2"/>
                      <a:pt x="3" y="2"/>
                      <a:pt x="3" y="2"/>
                    </a:cubicBezTo>
                    <a:cubicBezTo>
                      <a:pt x="3" y="2"/>
                      <a:pt x="3" y="2"/>
                      <a:pt x="3" y="2"/>
                    </a:cubicBezTo>
                    <a:cubicBezTo>
                      <a:pt x="3" y="2"/>
                      <a:pt x="3" y="2"/>
                      <a:pt x="3" y="2"/>
                    </a:cubicBezTo>
                    <a:cubicBezTo>
                      <a:pt x="3" y="1"/>
                      <a:pt x="3" y="1"/>
                      <a:pt x="3" y="1"/>
                    </a:cubicBezTo>
                    <a:cubicBezTo>
                      <a:pt x="3" y="1"/>
                      <a:pt x="4" y="1"/>
                      <a:pt x="4" y="1"/>
                    </a:cubicBezTo>
                    <a:cubicBezTo>
                      <a:pt x="4" y="2"/>
                      <a:pt x="4" y="2"/>
                      <a:pt x="4" y="2"/>
                    </a:cubicBezTo>
                    <a:cubicBezTo>
                      <a:pt x="4" y="2"/>
                      <a:pt x="4" y="2"/>
                      <a:pt x="4" y="2"/>
                    </a:cubicBezTo>
                    <a:cubicBezTo>
                      <a:pt x="5" y="2"/>
                      <a:pt x="5" y="2"/>
                      <a:pt x="5" y="2"/>
                    </a:cubicBezTo>
                    <a:cubicBezTo>
                      <a:pt x="5" y="1"/>
                      <a:pt x="5" y="1"/>
                      <a:pt x="5" y="1"/>
                    </a:cubicBezTo>
                    <a:cubicBezTo>
                      <a:pt x="5" y="1"/>
                      <a:pt x="5" y="1"/>
                      <a:pt x="6" y="1"/>
                    </a:cubicBezTo>
                    <a:cubicBezTo>
                      <a:pt x="6" y="2"/>
                      <a:pt x="6" y="2"/>
                      <a:pt x="6" y="2"/>
                    </a:cubicBezTo>
                    <a:cubicBezTo>
                      <a:pt x="6" y="2"/>
                      <a:pt x="6" y="2"/>
                      <a:pt x="6" y="2"/>
                    </a:cubicBezTo>
                    <a:cubicBezTo>
                      <a:pt x="6" y="2"/>
                      <a:pt x="6" y="2"/>
                      <a:pt x="6" y="2"/>
                    </a:cubicBezTo>
                    <a:cubicBezTo>
                      <a:pt x="6" y="2"/>
                      <a:pt x="6" y="2"/>
                      <a:pt x="6" y="2"/>
                    </a:cubicBezTo>
                    <a:cubicBezTo>
                      <a:pt x="7" y="2"/>
                      <a:pt x="7" y="2"/>
                      <a:pt x="7" y="2"/>
                    </a:cubicBezTo>
                    <a:cubicBezTo>
                      <a:pt x="7" y="2"/>
                      <a:pt x="7" y="2"/>
                      <a:pt x="7" y="2"/>
                    </a:cubicBezTo>
                    <a:cubicBezTo>
                      <a:pt x="7" y="3"/>
                      <a:pt x="7" y="3"/>
                      <a:pt x="7" y="3"/>
                    </a:cubicBezTo>
                    <a:cubicBezTo>
                      <a:pt x="7" y="3"/>
                      <a:pt x="7" y="3"/>
                      <a:pt x="7" y="3"/>
                    </a:cubicBezTo>
                    <a:cubicBezTo>
                      <a:pt x="8" y="3"/>
                      <a:pt x="8" y="3"/>
                      <a:pt x="8" y="3"/>
                    </a:cubicBezTo>
                    <a:cubicBezTo>
                      <a:pt x="8" y="3"/>
                      <a:pt x="8" y="3"/>
                      <a:pt x="8" y="3"/>
                    </a:cubicBezTo>
                    <a:cubicBezTo>
                      <a:pt x="8" y="4"/>
                      <a:pt x="8" y="4"/>
                      <a:pt x="8" y="4"/>
                    </a:cubicBezTo>
                    <a:cubicBezTo>
                      <a:pt x="8" y="4"/>
                      <a:pt x="8" y="4"/>
                      <a:pt x="8" y="4"/>
                    </a:cubicBezTo>
                    <a:cubicBezTo>
                      <a:pt x="8" y="4"/>
                      <a:pt x="8" y="4"/>
                      <a:pt x="8" y="4"/>
                    </a:cubicBezTo>
                    <a:cubicBezTo>
                      <a:pt x="8" y="4"/>
                      <a:pt x="8" y="4"/>
                      <a:pt x="8" y="4"/>
                    </a:cubicBezTo>
                    <a:cubicBezTo>
                      <a:pt x="8" y="4"/>
                      <a:pt x="9" y="4"/>
                      <a:pt x="9" y="5"/>
                    </a:cubicBezTo>
                    <a:cubicBezTo>
                      <a:pt x="8" y="5"/>
                      <a:pt x="8" y="5"/>
                      <a:pt x="8" y="5"/>
                    </a:cubicBezTo>
                    <a:cubicBezTo>
                      <a:pt x="8" y="5"/>
                      <a:pt x="8" y="5"/>
                      <a:pt x="8" y="5"/>
                    </a:cubicBezTo>
                    <a:cubicBezTo>
                      <a:pt x="8" y="5"/>
                      <a:pt x="8" y="5"/>
                      <a:pt x="8" y="5"/>
                    </a:cubicBezTo>
                    <a:cubicBezTo>
                      <a:pt x="9" y="5"/>
                      <a:pt x="9" y="5"/>
                      <a:pt x="9" y="5"/>
                    </a:cubicBezTo>
                    <a:cubicBezTo>
                      <a:pt x="9" y="6"/>
                      <a:pt x="8" y="6"/>
                      <a:pt x="8" y="6"/>
                    </a:cubicBezTo>
                    <a:cubicBezTo>
                      <a:pt x="8" y="6"/>
                      <a:pt x="8" y="6"/>
                      <a:pt x="8" y="6"/>
                    </a:cubicBezTo>
                    <a:cubicBezTo>
                      <a:pt x="8" y="6"/>
                      <a:pt x="8" y="6"/>
                      <a:pt x="8" y="6"/>
                    </a:cubicBezTo>
                    <a:cubicBezTo>
                      <a:pt x="8" y="7"/>
                      <a:pt x="8" y="7"/>
                      <a:pt x="8" y="7"/>
                    </a:cubicBezTo>
                    <a:cubicBezTo>
                      <a:pt x="8" y="7"/>
                      <a:pt x="8" y="7"/>
                      <a:pt x="8" y="7"/>
                    </a:cubicBezTo>
                    <a:cubicBezTo>
                      <a:pt x="8" y="7"/>
                      <a:pt x="8" y="7"/>
                      <a:pt x="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18"/>
              <p:cNvSpPr/>
              <p:nvPr/>
            </p:nvSpPr>
            <p:spPr bwMode="auto">
              <a:xfrm>
                <a:off x="3816" y="1368"/>
                <a:ext cx="3" cy="10"/>
              </a:xfrm>
              <a:custGeom>
                <a:avLst/>
                <a:gdLst>
                  <a:gd name="T0" fmla="*/ 1 w 1"/>
                  <a:gd name="T1" fmla="*/ 2 h 4"/>
                  <a:gd name="T2" fmla="*/ 1 w 1"/>
                  <a:gd name="T3" fmla="*/ 1 h 4"/>
                  <a:gd name="T4" fmla="*/ 0 w 1"/>
                  <a:gd name="T5" fmla="*/ 0 h 4"/>
                  <a:gd name="T6" fmla="*/ 0 w 1"/>
                  <a:gd name="T7" fmla="*/ 1 h 4"/>
                  <a:gd name="T8" fmla="*/ 0 w 1"/>
                  <a:gd name="T9" fmla="*/ 3 h 4"/>
                  <a:gd name="T10" fmla="*/ 0 w 1"/>
                  <a:gd name="T11" fmla="*/ 3 h 4"/>
                  <a:gd name="T12" fmla="*/ 1 w 1"/>
                  <a:gd name="T13" fmla="*/ 4 h 4"/>
                  <a:gd name="T14" fmla="*/ 1 w 1"/>
                  <a:gd name="T15" fmla="*/ 3 h 4"/>
                  <a:gd name="T16" fmla="*/ 1 w 1"/>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1" y="2"/>
                    </a:moveTo>
                    <a:cubicBezTo>
                      <a:pt x="1" y="1"/>
                      <a:pt x="1" y="1"/>
                      <a:pt x="1" y="1"/>
                    </a:cubicBezTo>
                    <a:cubicBezTo>
                      <a:pt x="1" y="0"/>
                      <a:pt x="1" y="0"/>
                      <a:pt x="0" y="0"/>
                    </a:cubicBezTo>
                    <a:cubicBezTo>
                      <a:pt x="0" y="0"/>
                      <a:pt x="0" y="0"/>
                      <a:pt x="0" y="1"/>
                    </a:cubicBezTo>
                    <a:cubicBezTo>
                      <a:pt x="0" y="3"/>
                      <a:pt x="0" y="3"/>
                      <a:pt x="0" y="3"/>
                    </a:cubicBezTo>
                    <a:cubicBezTo>
                      <a:pt x="0" y="3"/>
                      <a:pt x="0" y="3"/>
                      <a:pt x="0" y="3"/>
                    </a:cubicBezTo>
                    <a:cubicBezTo>
                      <a:pt x="0" y="4"/>
                      <a:pt x="0" y="4"/>
                      <a:pt x="1" y="4"/>
                    </a:cubicBezTo>
                    <a:cubicBezTo>
                      <a:pt x="1" y="4"/>
                      <a:pt x="1" y="4"/>
                      <a:pt x="1" y="3"/>
                    </a:cubicBezTo>
                    <a:cubicBezTo>
                      <a:pt x="1" y="3"/>
                      <a:pt x="1"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19"/>
              <p:cNvSpPr/>
              <p:nvPr/>
            </p:nvSpPr>
            <p:spPr bwMode="auto">
              <a:xfrm>
                <a:off x="3816" y="1378"/>
                <a:ext cx="3" cy="5"/>
              </a:xfrm>
              <a:custGeom>
                <a:avLst/>
                <a:gdLst>
                  <a:gd name="T0" fmla="*/ 0 w 1"/>
                  <a:gd name="T1" fmla="*/ 0 h 2"/>
                  <a:gd name="T2" fmla="*/ 0 w 1"/>
                  <a:gd name="T3" fmla="*/ 1 h 2"/>
                  <a:gd name="T4" fmla="*/ 1 w 1"/>
                  <a:gd name="T5" fmla="*/ 2 h 2"/>
                  <a:gd name="T6" fmla="*/ 1 w 1"/>
                  <a:gd name="T7" fmla="*/ 1 h 2"/>
                  <a:gd name="T8" fmla="*/ 1 w 1"/>
                  <a:gd name="T9" fmla="*/ 0 h 2"/>
                  <a:gd name="T10" fmla="*/ 1 w 1"/>
                  <a:gd name="T11" fmla="*/ 0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cubicBezTo>
                      <a:pt x="0" y="1"/>
                      <a:pt x="0" y="1"/>
                      <a:pt x="0" y="1"/>
                    </a:cubicBezTo>
                    <a:cubicBezTo>
                      <a:pt x="0" y="2"/>
                      <a:pt x="0" y="2"/>
                      <a:pt x="1" y="2"/>
                    </a:cubicBezTo>
                    <a:cubicBezTo>
                      <a:pt x="1" y="2"/>
                      <a:pt x="1" y="2"/>
                      <a:pt x="1" y="1"/>
                    </a:cubicBezTo>
                    <a:cubicBezTo>
                      <a:pt x="1" y="0"/>
                      <a:pt x="1"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20"/>
              <p:cNvSpPr>
                <a:spLocks noEditPoints="1"/>
              </p:cNvSpPr>
              <p:nvPr/>
            </p:nvSpPr>
            <p:spPr bwMode="auto">
              <a:xfrm>
                <a:off x="3868" y="1596"/>
                <a:ext cx="22" cy="24"/>
              </a:xfrm>
              <a:custGeom>
                <a:avLst/>
                <a:gdLst>
                  <a:gd name="T0" fmla="*/ 0 w 9"/>
                  <a:gd name="T1" fmla="*/ 5 h 10"/>
                  <a:gd name="T2" fmla="*/ 9 w 9"/>
                  <a:gd name="T3" fmla="*/ 5 h 10"/>
                  <a:gd name="T4" fmla="*/ 8 w 9"/>
                  <a:gd name="T5" fmla="*/ 8 h 10"/>
                  <a:gd name="T6" fmla="*/ 7 w 9"/>
                  <a:gd name="T7" fmla="*/ 7 h 10"/>
                  <a:gd name="T8" fmla="*/ 7 w 9"/>
                  <a:gd name="T9" fmla="*/ 8 h 10"/>
                  <a:gd name="T10" fmla="*/ 6 w 9"/>
                  <a:gd name="T11" fmla="*/ 8 h 10"/>
                  <a:gd name="T12" fmla="*/ 6 w 9"/>
                  <a:gd name="T13" fmla="*/ 8 h 10"/>
                  <a:gd name="T14" fmla="*/ 5 w 9"/>
                  <a:gd name="T15" fmla="*/ 9 h 10"/>
                  <a:gd name="T16" fmla="*/ 5 w 9"/>
                  <a:gd name="T17" fmla="*/ 8 h 10"/>
                  <a:gd name="T18" fmla="*/ 4 w 9"/>
                  <a:gd name="T19" fmla="*/ 9 h 10"/>
                  <a:gd name="T20" fmla="*/ 3 w 9"/>
                  <a:gd name="T21" fmla="*/ 8 h 10"/>
                  <a:gd name="T22" fmla="*/ 3 w 9"/>
                  <a:gd name="T23" fmla="*/ 8 h 10"/>
                  <a:gd name="T24" fmla="*/ 2 w 9"/>
                  <a:gd name="T25" fmla="*/ 8 h 10"/>
                  <a:gd name="T26" fmla="*/ 2 w 9"/>
                  <a:gd name="T27" fmla="*/ 7 h 10"/>
                  <a:gd name="T28" fmla="*/ 2 w 9"/>
                  <a:gd name="T29" fmla="*/ 8 h 10"/>
                  <a:gd name="T30" fmla="*/ 1 w 9"/>
                  <a:gd name="T31" fmla="*/ 7 h 10"/>
                  <a:gd name="T32" fmla="*/ 1 w 9"/>
                  <a:gd name="T33" fmla="*/ 6 h 10"/>
                  <a:gd name="T34" fmla="*/ 1 w 9"/>
                  <a:gd name="T35" fmla="*/ 5 h 10"/>
                  <a:gd name="T36" fmla="*/ 1 w 9"/>
                  <a:gd name="T37" fmla="*/ 5 h 10"/>
                  <a:gd name="T38" fmla="*/ 1 w 9"/>
                  <a:gd name="T39" fmla="*/ 5 h 10"/>
                  <a:gd name="T40" fmla="*/ 1 w 9"/>
                  <a:gd name="T41" fmla="*/ 4 h 10"/>
                  <a:gd name="T42" fmla="*/ 1 w 9"/>
                  <a:gd name="T43" fmla="*/ 4 h 10"/>
                  <a:gd name="T44" fmla="*/ 1 w 9"/>
                  <a:gd name="T45" fmla="*/ 2 h 10"/>
                  <a:gd name="T46" fmla="*/ 2 w 9"/>
                  <a:gd name="T47" fmla="*/ 3 h 10"/>
                  <a:gd name="T48" fmla="*/ 2 w 9"/>
                  <a:gd name="T49" fmla="*/ 2 h 10"/>
                  <a:gd name="T50" fmla="*/ 3 w 9"/>
                  <a:gd name="T51" fmla="*/ 2 h 10"/>
                  <a:gd name="T52" fmla="*/ 3 w 9"/>
                  <a:gd name="T53" fmla="*/ 2 h 10"/>
                  <a:gd name="T54" fmla="*/ 4 w 9"/>
                  <a:gd name="T55" fmla="*/ 1 h 10"/>
                  <a:gd name="T56" fmla="*/ 5 w 9"/>
                  <a:gd name="T57" fmla="*/ 2 h 10"/>
                  <a:gd name="T58" fmla="*/ 5 w 9"/>
                  <a:gd name="T59" fmla="*/ 1 h 10"/>
                  <a:gd name="T60" fmla="*/ 6 w 9"/>
                  <a:gd name="T61" fmla="*/ 2 h 10"/>
                  <a:gd name="T62" fmla="*/ 6 w 9"/>
                  <a:gd name="T63" fmla="*/ 2 h 10"/>
                  <a:gd name="T64" fmla="*/ 7 w 9"/>
                  <a:gd name="T65" fmla="*/ 2 h 10"/>
                  <a:gd name="T66" fmla="*/ 7 w 9"/>
                  <a:gd name="T67" fmla="*/ 3 h 10"/>
                  <a:gd name="T68" fmla="*/ 8 w 9"/>
                  <a:gd name="T69" fmla="*/ 2 h 10"/>
                  <a:gd name="T70" fmla="*/ 8 w 9"/>
                  <a:gd name="T71" fmla="*/ 3 h 10"/>
                  <a:gd name="T72" fmla="*/ 8 w 9"/>
                  <a:gd name="T73" fmla="*/ 4 h 10"/>
                  <a:gd name="T74" fmla="*/ 9 w 9"/>
                  <a:gd name="T75" fmla="*/ 5 h 10"/>
                  <a:gd name="T76" fmla="*/ 8 w 9"/>
                  <a:gd name="T77" fmla="*/ 5 h 10"/>
                  <a:gd name="T78" fmla="*/ 9 w 9"/>
                  <a:gd name="T79" fmla="*/ 5 h 10"/>
                  <a:gd name="T80" fmla="*/ 8 w 9"/>
                  <a:gd name="T81" fmla="*/ 6 h 10"/>
                  <a:gd name="T82" fmla="*/ 8 w 9"/>
                  <a:gd name="T83" fmla="*/ 6 h 10"/>
                  <a:gd name="T84" fmla="*/ 8 w 9"/>
                  <a:gd name="T85"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 h="10">
                    <a:moveTo>
                      <a:pt x="4" y="0"/>
                    </a:moveTo>
                    <a:cubicBezTo>
                      <a:pt x="2" y="0"/>
                      <a:pt x="0" y="2"/>
                      <a:pt x="0" y="5"/>
                    </a:cubicBezTo>
                    <a:cubicBezTo>
                      <a:pt x="0" y="8"/>
                      <a:pt x="2" y="10"/>
                      <a:pt x="5" y="10"/>
                    </a:cubicBezTo>
                    <a:cubicBezTo>
                      <a:pt x="7" y="10"/>
                      <a:pt x="9" y="7"/>
                      <a:pt x="9" y="5"/>
                    </a:cubicBezTo>
                    <a:cubicBezTo>
                      <a:pt x="9" y="2"/>
                      <a:pt x="7" y="0"/>
                      <a:pt x="4" y="0"/>
                    </a:cubicBezTo>
                    <a:close/>
                    <a:moveTo>
                      <a:pt x="8" y="8"/>
                    </a:moveTo>
                    <a:cubicBezTo>
                      <a:pt x="7" y="7"/>
                      <a:pt x="7" y="7"/>
                      <a:pt x="7" y="7"/>
                    </a:cubicBezTo>
                    <a:cubicBezTo>
                      <a:pt x="7" y="7"/>
                      <a:pt x="7" y="7"/>
                      <a:pt x="7" y="7"/>
                    </a:cubicBezTo>
                    <a:cubicBezTo>
                      <a:pt x="7" y="7"/>
                      <a:pt x="7" y="7"/>
                      <a:pt x="7" y="8"/>
                    </a:cubicBezTo>
                    <a:cubicBezTo>
                      <a:pt x="7" y="8"/>
                      <a:pt x="7" y="8"/>
                      <a:pt x="7" y="8"/>
                    </a:cubicBezTo>
                    <a:cubicBezTo>
                      <a:pt x="7" y="8"/>
                      <a:pt x="7" y="8"/>
                      <a:pt x="6" y="9"/>
                    </a:cubicBezTo>
                    <a:cubicBezTo>
                      <a:pt x="6" y="8"/>
                      <a:pt x="6" y="8"/>
                      <a:pt x="6" y="8"/>
                    </a:cubicBezTo>
                    <a:cubicBezTo>
                      <a:pt x="6" y="8"/>
                      <a:pt x="6" y="8"/>
                      <a:pt x="6" y="8"/>
                    </a:cubicBezTo>
                    <a:cubicBezTo>
                      <a:pt x="6" y="8"/>
                      <a:pt x="6" y="8"/>
                      <a:pt x="6" y="8"/>
                    </a:cubicBezTo>
                    <a:cubicBezTo>
                      <a:pt x="6" y="9"/>
                      <a:pt x="6" y="9"/>
                      <a:pt x="6" y="9"/>
                    </a:cubicBezTo>
                    <a:cubicBezTo>
                      <a:pt x="6" y="9"/>
                      <a:pt x="5" y="9"/>
                      <a:pt x="5" y="9"/>
                    </a:cubicBezTo>
                    <a:cubicBezTo>
                      <a:pt x="5" y="8"/>
                      <a:pt x="5" y="8"/>
                      <a:pt x="5" y="8"/>
                    </a:cubicBezTo>
                    <a:cubicBezTo>
                      <a:pt x="5" y="8"/>
                      <a:pt x="5" y="8"/>
                      <a:pt x="5" y="8"/>
                    </a:cubicBezTo>
                    <a:cubicBezTo>
                      <a:pt x="4" y="8"/>
                      <a:pt x="4" y="8"/>
                      <a:pt x="4" y="8"/>
                    </a:cubicBezTo>
                    <a:cubicBezTo>
                      <a:pt x="4" y="9"/>
                      <a:pt x="4" y="9"/>
                      <a:pt x="4" y="9"/>
                    </a:cubicBezTo>
                    <a:cubicBezTo>
                      <a:pt x="4" y="9"/>
                      <a:pt x="4" y="9"/>
                      <a:pt x="3" y="9"/>
                    </a:cubicBezTo>
                    <a:cubicBezTo>
                      <a:pt x="3" y="8"/>
                      <a:pt x="3" y="8"/>
                      <a:pt x="3" y="8"/>
                    </a:cubicBezTo>
                    <a:cubicBezTo>
                      <a:pt x="4" y="8"/>
                      <a:pt x="3" y="8"/>
                      <a:pt x="3" y="8"/>
                    </a:cubicBezTo>
                    <a:cubicBezTo>
                      <a:pt x="3" y="8"/>
                      <a:pt x="3" y="8"/>
                      <a:pt x="3" y="8"/>
                    </a:cubicBezTo>
                    <a:cubicBezTo>
                      <a:pt x="3" y="9"/>
                      <a:pt x="3" y="9"/>
                      <a:pt x="3" y="9"/>
                    </a:cubicBezTo>
                    <a:cubicBezTo>
                      <a:pt x="3" y="9"/>
                      <a:pt x="2" y="8"/>
                      <a:pt x="2" y="8"/>
                    </a:cubicBezTo>
                    <a:cubicBezTo>
                      <a:pt x="2" y="8"/>
                      <a:pt x="2" y="8"/>
                      <a:pt x="2" y="8"/>
                    </a:cubicBezTo>
                    <a:cubicBezTo>
                      <a:pt x="3" y="8"/>
                      <a:pt x="3" y="7"/>
                      <a:pt x="2" y="7"/>
                    </a:cubicBezTo>
                    <a:cubicBezTo>
                      <a:pt x="2" y="7"/>
                      <a:pt x="2" y="7"/>
                      <a:pt x="2" y="7"/>
                    </a:cubicBezTo>
                    <a:cubicBezTo>
                      <a:pt x="2" y="8"/>
                      <a:pt x="2" y="8"/>
                      <a:pt x="2" y="8"/>
                    </a:cubicBezTo>
                    <a:cubicBezTo>
                      <a:pt x="1" y="7"/>
                      <a:pt x="1" y="7"/>
                      <a:pt x="1" y="7"/>
                    </a:cubicBezTo>
                    <a:cubicBezTo>
                      <a:pt x="1" y="7"/>
                      <a:pt x="1" y="7"/>
                      <a:pt x="1" y="7"/>
                    </a:cubicBezTo>
                    <a:cubicBezTo>
                      <a:pt x="2" y="7"/>
                      <a:pt x="2" y="6"/>
                      <a:pt x="2" y="6"/>
                    </a:cubicBezTo>
                    <a:cubicBezTo>
                      <a:pt x="1" y="6"/>
                      <a:pt x="1" y="6"/>
                      <a:pt x="1" y="6"/>
                    </a:cubicBezTo>
                    <a:cubicBezTo>
                      <a:pt x="1" y="6"/>
                      <a:pt x="1" y="6"/>
                      <a:pt x="1" y="6"/>
                    </a:cubicBezTo>
                    <a:cubicBezTo>
                      <a:pt x="1" y="6"/>
                      <a:pt x="1" y="6"/>
                      <a:pt x="1" y="5"/>
                    </a:cubicBezTo>
                    <a:cubicBezTo>
                      <a:pt x="1" y="5"/>
                      <a:pt x="1" y="5"/>
                      <a:pt x="1" y="5"/>
                    </a:cubicBezTo>
                    <a:cubicBezTo>
                      <a:pt x="1" y="5"/>
                      <a:pt x="1" y="5"/>
                      <a:pt x="1" y="5"/>
                    </a:cubicBezTo>
                    <a:cubicBezTo>
                      <a:pt x="1" y="5"/>
                      <a:pt x="1" y="5"/>
                      <a:pt x="1" y="5"/>
                    </a:cubicBezTo>
                    <a:cubicBezTo>
                      <a:pt x="1" y="5"/>
                      <a:pt x="1" y="5"/>
                      <a:pt x="1" y="5"/>
                    </a:cubicBezTo>
                    <a:cubicBezTo>
                      <a:pt x="1" y="4"/>
                      <a:pt x="1" y="4"/>
                      <a:pt x="1" y="4"/>
                    </a:cubicBezTo>
                    <a:cubicBezTo>
                      <a:pt x="1" y="4"/>
                      <a:pt x="1" y="4"/>
                      <a:pt x="1" y="4"/>
                    </a:cubicBezTo>
                    <a:cubicBezTo>
                      <a:pt x="1" y="4"/>
                      <a:pt x="1" y="4"/>
                      <a:pt x="1" y="4"/>
                    </a:cubicBezTo>
                    <a:cubicBezTo>
                      <a:pt x="2" y="4"/>
                      <a:pt x="1" y="4"/>
                      <a:pt x="1" y="4"/>
                    </a:cubicBezTo>
                    <a:cubicBezTo>
                      <a:pt x="1" y="3"/>
                      <a:pt x="1" y="3"/>
                      <a:pt x="1" y="3"/>
                    </a:cubicBezTo>
                    <a:cubicBezTo>
                      <a:pt x="1" y="3"/>
                      <a:pt x="1" y="3"/>
                      <a:pt x="1" y="2"/>
                    </a:cubicBezTo>
                    <a:cubicBezTo>
                      <a:pt x="2" y="3"/>
                      <a:pt x="2" y="3"/>
                      <a:pt x="2" y="3"/>
                    </a:cubicBezTo>
                    <a:cubicBezTo>
                      <a:pt x="2" y="3"/>
                      <a:pt x="2" y="3"/>
                      <a:pt x="2" y="3"/>
                    </a:cubicBezTo>
                    <a:cubicBezTo>
                      <a:pt x="2" y="3"/>
                      <a:pt x="2" y="2"/>
                      <a:pt x="2" y="2"/>
                    </a:cubicBezTo>
                    <a:cubicBezTo>
                      <a:pt x="2" y="2"/>
                      <a:pt x="2" y="2"/>
                      <a:pt x="2" y="2"/>
                    </a:cubicBezTo>
                    <a:cubicBezTo>
                      <a:pt x="2" y="2"/>
                      <a:pt x="2" y="2"/>
                      <a:pt x="3" y="1"/>
                    </a:cubicBezTo>
                    <a:cubicBezTo>
                      <a:pt x="3" y="2"/>
                      <a:pt x="3" y="2"/>
                      <a:pt x="3" y="2"/>
                    </a:cubicBezTo>
                    <a:cubicBezTo>
                      <a:pt x="3" y="2"/>
                      <a:pt x="3" y="2"/>
                      <a:pt x="3" y="2"/>
                    </a:cubicBezTo>
                    <a:cubicBezTo>
                      <a:pt x="3" y="2"/>
                      <a:pt x="3" y="2"/>
                      <a:pt x="3" y="2"/>
                    </a:cubicBezTo>
                    <a:cubicBezTo>
                      <a:pt x="3" y="1"/>
                      <a:pt x="3" y="1"/>
                      <a:pt x="3" y="1"/>
                    </a:cubicBezTo>
                    <a:cubicBezTo>
                      <a:pt x="3" y="1"/>
                      <a:pt x="4" y="1"/>
                      <a:pt x="4" y="1"/>
                    </a:cubicBezTo>
                    <a:cubicBezTo>
                      <a:pt x="4" y="2"/>
                      <a:pt x="4" y="2"/>
                      <a:pt x="4" y="2"/>
                    </a:cubicBezTo>
                    <a:cubicBezTo>
                      <a:pt x="4" y="2"/>
                      <a:pt x="4" y="2"/>
                      <a:pt x="5" y="2"/>
                    </a:cubicBezTo>
                    <a:cubicBezTo>
                      <a:pt x="5" y="2"/>
                      <a:pt x="5" y="2"/>
                      <a:pt x="5" y="2"/>
                    </a:cubicBezTo>
                    <a:cubicBezTo>
                      <a:pt x="5" y="1"/>
                      <a:pt x="5" y="1"/>
                      <a:pt x="5" y="1"/>
                    </a:cubicBezTo>
                    <a:cubicBezTo>
                      <a:pt x="5" y="1"/>
                      <a:pt x="6" y="1"/>
                      <a:pt x="6" y="1"/>
                    </a:cubicBezTo>
                    <a:cubicBezTo>
                      <a:pt x="6" y="2"/>
                      <a:pt x="6" y="2"/>
                      <a:pt x="6" y="2"/>
                    </a:cubicBezTo>
                    <a:cubicBezTo>
                      <a:pt x="6" y="2"/>
                      <a:pt x="6" y="2"/>
                      <a:pt x="6" y="2"/>
                    </a:cubicBezTo>
                    <a:cubicBezTo>
                      <a:pt x="6" y="2"/>
                      <a:pt x="6" y="2"/>
                      <a:pt x="6" y="2"/>
                    </a:cubicBezTo>
                    <a:cubicBezTo>
                      <a:pt x="6" y="1"/>
                      <a:pt x="6" y="1"/>
                      <a:pt x="6" y="1"/>
                    </a:cubicBezTo>
                    <a:cubicBezTo>
                      <a:pt x="7" y="1"/>
                      <a:pt x="7" y="2"/>
                      <a:pt x="7" y="2"/>
                    </a:cubicBezTo>
                    <a:cubicBezTo>
                      <a:pt x="7" y="2"/>
                      <a:pt x="7" y="2"/>
                      <a:pt x="7" y="2"/>
                    </a:cubicBezTo>
                    <a:cubicBezTo>
                      <a:pt x="7" y="2"/>
                      <a:pt x="7" y="3"/>
                      <a:pt x="7" y="3"/>
                    </a:cubicBezTo>
                    <a:cubicBezTo>
                      <a:pt x="7" y="3"/>
                      <a:pt x="7" y="3"/>
                      <a:pt x="7" y="3"/>
                    </a:cubicBezTo>
                    <a:cubicBezTo>
                      <a:pt x="8" y="2"/>
                      <a:pt x="8" y="2"/>
                      <a:pt x="8" y="2"/>
                    </a:cubicBezTo>
                    <a:cubicBezTo>
                      <a:pt x="8" y="3"/>
                      <a:pt x="8" y="3"/>
                      <a:pt x="8" y="3"/>
                    </a:cubicBezTo>
                    <a:cubicBezTo>
                      <a:pt x="8" y="3"/>
                      <a:pt x="8" y="3"/>
                      <a:pt x="8" y="3"/>
                    </a:cubicBezTo>
                    <a:cubicBezTo>
                      <a:pt x="8" y="3"/>
                      <a:pt x="8" y="4"/>
                      <a:pt x="8" y="4"/>
                    </a:cubicBezTo>
                    <a:cubicBezTo>
                      <a:pt x="8" y="4"/>
                      <a:pt x="8" y="4"/>
                      <a:pt x="8" y="4"/>
                    </a:cubicBezTo>
                    <a:cubicBezTo>
                      <a:pt x="8" y="4"/>
                      <a:pt x="8" y="4"/>
                      <a:pt x="8" y="4"/>
                    </a:cubicBezTo>
                    <a:cubicBezTo>
                      <a:pt x="8" y="4"/>
                      <a:pt x="9" y="4"/>
                      <a:pt x="9" y="5"/>
                    </a:cubicBezTo>
                    <a:cubicBezTo>
                      <a:pt x="8" y="5"/>
                      <a:pt x="8" y="5"/>
                      <a:pt x="8" y="5"/>
                    </a:cubicBezTo>
                    <a:cubicBezTo>
                      <a:pt x="8" y="5"/>
                      <a:pt x="8" y="5"/>
                      <a:pt x="8" y="5"/>
                    </a:cubicBezTo>
                    <a:cubicBezTo>
                      <a:pt x="8" y="5"/>
                      <a:pt x="8" y="5"/>
                      <a:pt x="8" y="5"/>
                    </a:cubicBezTo>
                    <a:cubicBezTo>
                      <a:pt x="9" y="5"/>
                      <a:pt x="9" y="5"/>
                      <a:pt x="9" y="5"/>
                    </a:cubicBezTo>
                    <a:cubicBezTo>
                      <a:pt x="9" y="6"/>
                      <a:pt x="9" y="6"/>
                      <a:pt x="8" y="6"/>
                    </a:cubicBezTo>
                    <a:cubicBezTo>
                      <a:pt x="8" y="6"/>
                      <a:pt x="8" y="6"/>
                      <a:pt x="8" y="6"/>
                    </a:cubicBezTo>
                    <a:cubicBezTo>
                      <a:pt x="8" y="6"/>
                      <a:pt x="8" y="6"/>
                      <a:pt x="8" y="6"/>
                    </a:cubicBezTo>
                    <a:cubicBezTo>
                      <a:pt x="8" y="6"/>
                      <a:pt x="8" y="6"/>
                      <a:pt x="8" y="6"/>
                    </a:cubicBezTo>
                    <a:cubicBezTo>
                      <a:pt x="8" y="7"/>
                      <a:pt x="8" y="7"/>
                      <a:pt x="8" y="7"/>
                    </a:cubicBezTo>
                    <a:cubicBezTo>
                      <a:pt x="8" y="7"/>
                      <a:pt x="8" y="7"/>
                      <a:pt x="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21"/>
              <p:cNvSpPr/>
              <p:nvPr/>
            </p:nvSpPr>
            <p:spPr bwMode="auto">
              <a:xfrm>
                <a:off x="3878" y="1601"/>
                <a:ext cx="2" cy="10"/>
              </a:xfrm>
              <a:custGeom>
                <a:avLst/>
                <a:gdLst>
                  <a:gd name="T0" fmla="*/ 1 w 1"/>
                  <a:gd name="T1" fmla="*/ 2 h 4"/>
                  <a:gd name="T2" fmla="*/ 1 w 1"/>
                  <a:gd name="T3" fmla="*/ 0 h 4"/>
                  <a:gd name="T4" fmla="*/ 1 w 1"/>
                  <a:gd name="T5" fmla="*/ 0 h 4"/>
                  <a:gd name="T6" fmla="*/ 0 w 1"/>
                  <a:gd name="T7" fmla="*/ 0 h 4"/>
                  <a:gd name="T8" fmla="*/ 0 w 1"/>
                  <a:gd name="T9" fmla="*/ 2 h 4"/>
                  <a:gd name="T10" fmla="*/ 0 w 1"/>
                  <a:gd name="T11" fmla="*/ 3 h 4"/>
                  <a:gd name="T12" fmla="*/ 1 w 1"/>
                  <a:gd name="T13" fmla="*/ 4 h 4"/>
                  <a:gd name="T14" fmla="*/ 1 w 1"/>
                  <a:gd name="T15" fmla="*/ 3 h 4"/>
                  <a:gd name="T16" fmla="*/ 1 w 1"/>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4">
                    <a:moveTo>
                      <a:pt x="1" y="2"/>
                    </a:moveTo>
                    <a:cubicBezTo>
                      <a:pt x="1" y="0"/>
                      <a:pt x="1" y="0"/>
                      <a:pt x="1" y="0"/>
                    </a:cubicBezTo>
                    <a:cubicBezTo>
                      <a:pt x="1" y="0"/>
                      <a:pt x="1" y="0"/>
                      <a:pt x="1" y="0"/>
                    </a:cubicBezTo>
                    <a:cubicBezTo>
                      <a:pt x="0" y="0"/>
                      <a:pt x="0" y="0"/>
                      <a:pt x="0" y="0"/>
                    </a:cubicBezTo>
                    <a:cubicBezTo>
                      <a:pt x="0" y="2"/>
                      <a:pt x="0" y="2"/>
                      <a:pt x="0" y="2"/>
                    </a:cubicBezTo>
                    <a:cubicBezTo>
                      <a:pt x="0" y="2"/>
                      <a:pt x="0" y="3"/>
                      <a:pt x="0" y="3"/>
                    </a:cubicBezTo>
                    <a:cubicBezTo>
                      <a:pt x="0" y="3"/>
                      <a:pt x="0" y="4"/>
                      <a:pt x="1" y="4"/>
                    </a:cubicBezTo>
                    <a:cubicBezTo>
                      <a:pt x="1" y="4"/>
                      <a:pt x="1" y="3"/>
                      <a:pt x="1" y="3"/>
                    </a:cubicBezTo>
                    <a:cubicBezTo>
                      <a:pt x="1" y="3"/>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22"/>
              <p:cNvSpPr/>
              <p:nvPr/>
            </p:nvSpPr>
            <p:spPr bwMode="auto">
              <a:xfrm>
                <a:off x="3878" y="1611"/>
                <a:ext cx="2" cy="4"/>
              </a:xfrm>
              <a:custGeom>
                <a:avLst/>
                <a:gdLst>
                  <a:gd name="T0" fmla="*/ 0 w 1"/>
                  <a:gd name="T1" fmla="*/ 0 h 2"/>
                  <a:gd name="T2" fmla="*/ 0 w 1"/>
                  <a:gd name="T3" fmla="*/ 1 h 2"/>
                  <a:gd name="T4" fmla="*/ 1 w 1"/>
                  <a:gd name="T5" fmla="*/ 2 h 2"/>
                  <a:gd name="T6" fmla="*/ 1 w 1"/>
                  <a:gd name="T7" fmla="*/ 1 h 2"/>
                  <a:gd name="T8" fmla="*/ 1 w 1"/>
                  <a:gd name="T9" fmla="*/ 0 h 2"/>
                  <a:gd name="T10" fmla="*/ 1 w 1"/>
                  <a:gd name="T11" fmla="*/ 0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cubicBezTo>
                      <a:pt x="0" y="1"/>
                      <a:pt x="0" y="1"/>
                      <a:pt x="0" y="1"/>
                    </a:cubicBezTo>
                    <a:cubicBezTo>
                      <a:pt x="0" y="1"/>
                      <a:pt x="0" y="2"/>
                      <a:pt x="1" y="2"/>
                    </a:cubicBezTo>
                    <a:cubicBezTo>
                      <a:pt x="1" y="2"/>
                      <a:pt x="1" y="1"/>
                      <a:pt x="1" y="1"/>
                    </a:cubicBezTo>
                    <a:cubicBezTo>
                      <a:pt x="1" y="0"/>
                      <a:pt x="1"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23"/>
              <p:cNvSpPr>
                <a:spLocks noEditPoints="1"/>
              </p:cNvSpPr>
              <p:nvPr/>
            </p:nvSpPr>
            <p:spPr bwMode="auto">
              <a:xfrm>
                <a:off x="3501" y="1872"/>
                <a:ext cx="43" cy="45"/>
              </a:xfrm>
              <a:custGeom>
                <a:avLst/>
                <a:gdLst>
                  <a:gd name="T0" fmla="*/ 0 w 18"/>
                  <a:gd name="T1" fmla="*/ 10 h 19"/>
                  <a:gd name="T2" fmla="*/ 18 w 18"/>
                  <a:gd name="T3" fmla="*/ 10 h 19"/>
                  <a:gd name="T4" fmla="*/ 15 w 18"/>
                  <a:gd name="T5" fmla="*/ 15 h 19"/>
                  <a:gd name="T6" fmla="*/ 13 w 18"/>
                  <a:gd name="T7" fmla="*/ 14 h 19"/>
                  <a:gd name="T8" fmla="*/ 14 w 18"/>
                  <a:gd name="T9" fmla="*/ 16 h 19"/>
                  <a:gd name="T10" fmla="*/ 12 w 18"/>
                  <a:gd name="T11" fmla="*/ 16 h 19"/>
                  <a:gd name="T12" fmla="*/ 11 w 18"/>
                  <a:gd name="T13" fmla="*/ 16 h 19"/>
                  <a:gd name="T14" fmla="*/ 10 w 18"/>
                  <a:gd name="T15" fmla="*/ 18 h 19"/>
                  <a:gd name="T16" fmla="*/ 9 w 18"/>
                  <a:gd name="T17" fmla="*/ 16 h 19"/>
                  <a:gd name="T18" fmla="*/ 9 w 18"/>
                  <a:gd name="T19" fmla="*/ 18 h 19"/>
                  <a:gd name="T20" fmla="*/ 7 w 18"/>
                  <a:gd name="T21" fmla="*/ 16 h 19"/>
                  <a:gd name="T22" fmla="*/ 6 w 18"/>
                  <a:gd name="T23" fmla="*/ 16 h 19"/>
                  <a:gd name="T24" fmla="*/ 4 w 18"/>
                  <a:gd name="T25" fmla="*/ 16 h 19"/>
                  <a:gd name="T26" fmla="*/ 5 w 18"/>
                  <a:gd name="T27" fmla="*/ 14 h 19"/>
                  <a:gd name="T28" fmla="*/ 3 w 18"/>
                  <a:gd name="T29" fmla="*/ 15 h 19"/>
                  <a:gd name="T30" fmla="*/ 3 w 18"/>
                  <a:gd name="T31" fmla="*/ 13 h 19"/>
                  <a:gd name="T32" fmla="*/ 2 w 18"/>
                  <a:gd name="T33" fmla="*/ 12 h 19"/>
                  <a:gd name="T34" fmla="*/ 1 w 18"/>
                  <a:gd name="T35" fmla="*/ 11 h 19"/>
                  <a:gd name="T36" fmla="*/ 3 w 18"/>
                  <a:gd name="T37" fmla="*/ 10 h 19"/>
                  <a:gd name="T38" fmla="*/ 1 w 18"/>
                  <a:gd name="T39" fmla="*/ 9 h 19"/>
                  <a:gd name="T40" fmla="*/ 2 w 18"/>
                  <a:gd name="T41" fmla="*/ 8 h 19"/>
                  <a:gd name="T42" fmla="*/ 3 w 18"/>
                  <a:gd name="T43" fmla="*/ 7 h 19"/>
                  <a:gd name="T44" fmla="*/ 3 w 18"/>
                  <a:gd name="T45" fmla="*/ 5 h 19"/>
                  <a:gd name="T46" fmla="*/ 5 w 18"/>
                  <a:gd name="T47" fmla="*/ 6 h 19"/>
                  <a:gd name="T48" fmla="*/ 4 w 18"/>
                  <a:gd name="T49" fmla="*/ 4 h 19"/>
                  <a:gd name="T50" fmla="*/ 6 w 18"/>
                  <a:gd name="T51" fmla="*/ 4 h 19"/>
                  <a:gd name="T52" fmla="*/ 7 w 18"/>
                  <a:gd name="T53" fmla="*/ 3 h 19"/>
                  <a:gd name="T54" fmla="*/ 8 w 18"/>
                  <a:gd name="T55" fmla="*/ 2 h 19"/>
                  <a:gd name="T56" fmla="*/ 9 w 18"/>
                  <a:gd name="T57" fmla="*/ 4 h 19"/>
                  <a:gd name="T58" fmla="*/ 9 w 18"/>
                  <a:gd name="T59" fmla="*/ 2 h 19"/>
                  <a:gd name="T60" fmla="*/ 11 w 18"/>
                  <a:gd name="T61" fmla="*/ 3 h 19"/>
                  <a:gd name="T62" fmla="*/ 12 w 18"/>
                  <a:gd name="T63" fmla="*/ 4 h 19"/>
                  <a:gd name="T64" fmla="*/ 14 w 18"/>
                  <a:gd name="T65" fmla="*/ 4 h 19"/>
                  <a:gd name="T66" fmla="*/ 13 w 18"/>
                  <a:gd name="T67" fmla="*/ 5 h 19"/>
                  <a:gd name="T68" fmla="*/ 15 w 18"/>
                  <a:gd name="T69" fmla="*/ 5 h 19"/>
                  <a:gd name="T70" fmla="*/ 15 w 18"/>
                  <a:gd name="T71" fmla="*/ 7 h 19"/>
                  <a:gd name="T72" fmla="*/ 15 w 18"/>
                  <a:gd name="T73" fmla="*/ 8 h 19"/>
                  <a:gd name="T74" fmla="*/ 17 w 18"/>
                  <a:gd name="T75" fmla="*/ 9 h 19"/>
                  <a:gd name="T76" fmla="*/ 15 w 18"/>
                  <a:gd name="T77" fmla="*/ 10 h 19"/>
                  <a:gd name="T78" fmla="*/ 17 w 18"/>
                  <a:gd name="T79" fmla="*/ 10 h 19"/>
                  <a:gd name="T80" fmla="*/ 16 w 18"/>
                  <a:gd name="T81" fmla="*/ 12 h 19"/>
                  <a:gd name="T82" fmla="*/ 15 w 18"/>
                  <a:gd name="T83" fmla="*/ 13 h 19"/>
                  <a:gd name="T84" fmla="*/ 15 w 18"/>
                  <a:gd name="T85"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 h="19">
                    <a:moveTo>
                      <a:pt x="9" y="1"/>
                    </a:moveTo>
                    <a:cubicBezTo>
                      <a:pt x="4" y="1"/>
                      <a:pt x="0" y="5"/>
                      <a:pt x="0" y="10"/>
                    </a:cubicBezTo>
                    <a:cubicBezTo>
                      <a:pt x="0" y="15"/>
                      <a:pt x="4" y="19"/>
                      <a:pt x="9" y="19"/>
                    </a:cubicBezTo>
                    <a:cubicBezTo>
                      <a:pt x="14" y="19"/>
                      <a:pt x="18" y="15"/>
                      <a:pt x="18" y="10"/>
                    </a:cubicBezTo>
                    <a:cubicBezTo>
                      <a:pt x="18" y="4"/>
                      <a:pt x="14" y="0"/>
                      <a:pt x="9" y="1"/>
                    </a:cubicBezTo>
                    <a:close/>
                    <a:moveTo>
                      <a:pt x="15" y="15"/>
                    </a:moveTo>
                    <a:cubicBezTo>
                      <a:pt x="14" y="14"/>
                      <a:pt x="14" y="14"/>
                      <a:pt x="14" y="14"/>
                    </a:cubicBezTo>
                    <a:cubicBezTo>
                      <a:pt x="14" y="14"/>
                      <a:pt x="14" y="14"/>
                      <a:pt x="13" y="14"/>
                    </a:cubicBezTo>
                    <a:cubicBezTo>
                      <a:pt x="13" y="14"/>
                      <a:pt x="13" y="15"/>
                      <a:pt x="13" y="15"/>
                    </a:cubicBezTo>
                    <a:cubicBezTo>
                      <a:pt x="14" y="16"/>
                      <a:pt x="14" y="16"/>
                      <a:pt x="14" y="16"/>
                    </a:cubicBezTo>
                    <a:cubicBezTo>
                      <a:pt x="14" y="16"/>
                      <a:pt x="13" y="17"/>
                      <a:pt x="13" y="17"/>
                    </a:cubicBezTo>
                    <a:cubicBezTo>
                      <a:pt x="12" y="16"/>
                      <a:pt x="12" y="16"/>
                      <a:pt x="12" y="16"/>
                    </a:cubicBezTo>
                    <a:cubicBezTo>
                      <a:pt x="12" y="16"/>
                      <a:pt x="12" y="16"/>
                      <a:pt x="12" y="16"/>
                    </a:cubicBezTo>
                    <a:cubicBezTo>
                      <a:pt x="11" y="16"/>
                      <a:pt x="11" y="16"/>
                      <a:pt x="11" y="16"/>
                    </a:cubicBezTo>
                    <a:cubicBezTo>
                      <a:pt x="12" y="17"/>
                      <a:pt x="12" y="17"/>
                      <a:pt x="12" y="17"/>
                    </a:cubicBezTo>
                    <a:cubicBezTo>
                      <a:pt x="11" y="17"/>
                      <a:pt x="10" y="18"/>
                      <a:pt x="10" y="18"/>
                    </a:cubicBezTo>
                    <a:cubicBezTo>
                      <a:pt x="10" y="17"/>
                      <a:pt x="10" y="17"/>
                      <a:pt x="10" y="17"/>
                    </a:cubicBezTo>
                    <a:cubicBezTo>
                      <a:pt x="10" y="16"/>
                      <a:pt x="9" y="16"/>
                      <a:pt x="9" y="16"/>
                    </a:cubicBezTo>
                    <a:cubicBezTo>
                      <a:pt x="9" y="16"/>
                      <a:pt x="8" y="16"/>
                      <a:pt x="8" y="17"/>
                    </a:cubicBezTo>
                    <a:cubicBezTo>
                      <a:pt x="9" y="18"/>
                      <a:pt x="9" y="18"/>
                      <a:pt x="9" y="18"/>
                    </a:cubicBezTo>
                    <a:cubicBezTo>
                      <a:pt x="8" y="18"/>
                      <a:pt x="7" y="18"/>
                      <a:pt x="7" y="17"/>
                    </a:cubicBezTo>
                    <a:cubicBezTo>
                      <a:pt x="7" y="16"/>
                      <a:pt x="7" y="16"/>
                      <a:pt x="7" y="16"/>
                    </a:cubicBezTo>
                    <a:cubicBezTo>
                      <a:pt x="7" y="16"/>
                      <a:pt x="7" y="16"/>
                      <a:pt x="7" y="16"/>
                    </a:cubicBezTo>
                    <a:cubicBezTo>
                      <a:pt x="6" y="16"/>
                      <a:pt x="6" y="16"/>
                      <a:pt x="6" y="16"/>
                    </a:cubicBezTo>
                    <a:cubicBezTo>
                      <a:pt x="6" y="17"/>
                      <a:pt x="6" y="17"/>
                      <a:pt x="6" y="17"/>
                    </a:cubicBezTo>
                    <a:cubicBezTo>
                      <a:pt x="5" y="17"/>
                      <a:pt x="5" y="16"/>
                      <a:pt x="4" y="16"/>
                    </a:cubicBezTo>
                    <a:cubicBezTo>
                      <a:pt x="5" y="15"/>
                      <a:pt x="5" y="15"/>
                      <a:pt x="5" y="15"/>
                    </a:cubicBezTo>
                    <a:cubicBezTo>
                      <a:pt x="5" y="15"/>
                      <a:pt x="5" y="14"/>
                      <a:pt x="5" y="14"/>
                    </a:cubicBezTo>
                    <a:cubicBezTo>
                      <a:pt x="5" y="14"/>
                      <a:pt x="4" y="14"/>
                      <a:pt x="4" y="14"/>
                    </a:cubicBezTo>
                    <a:cubicBezTo>
                      <a:pt x="3" y="15"/>
                      <a:pt x="3" y="15"/>
                      <a:pt x="3" y="15"/>
                    </a:cubicBezTo>
                    <a:cubicBezTo>
                      <a:pt x="3" y="15"/>
                      <a:pt x="2" y="14"/>
                      <a:pt x="2" y="13"/>
                    </a:cubicBezTo>
                    <a:cubicBezTo>
                      <a:pt x="3" y="13"/>
                      <a:pt x="3" y="13"/>
                      <a:pt x="3" y="13"/>
                    </a:cubicBezTo>
                    <a:cubicBezTo>
                      <a:pt x="3" y="13"/>
                      <a:pt x="3" y="13"/>
                      <a:pt x="3" y="12"/>
                    </a:cubicBezTo>
                    <a:cubicBezTo>
                      <a:pt x="3" y="12"/>
                      <a:pt x="3" y="12"/>
                      <a:pt x="2" y="12"/>
                    </a:cubicBezTo>
                    <a:cubicBezTo>
                      <a:pt x="2" y="13"/>
                      <a:pt x="2" y="13"/>
                      <a:pt x="2" y="13"/>
                    </a:cubicBezTo>
                    <a:cubicBezTo>
                      <a:pt x="1" y="12"/>
                      <a:pt x="1" y="11"/>
                      <a:pt x="1" y="11"/>
                    </a:cubicBezTo>
                    <a:cubicBezTo>
                      <a:pt x="2" y="11"/>
                      <a:pt x="2" y="11"/>
                      <a:pt x="2" y="11"/>
                    </a:cubicBezTo>
                    <a:cubicBezTo>
                      <a:pt x="3" y="11"/>
                      <a:pt x="3" y="10"/>
                      <a:pt x="3" y="10"/>
                    </a:cubicBezTo>
                    <a:cubicBezTo>
                      <a:pt x="3" y="10"/>
                      <a:pt x="3" y="9"/>
                      <a:pt x="2" y="9"/>
                    </a:cubicBezTo>
                    <a:cubicBezTo>
                      <a:pt x="1" y="9"/>
                      <a:pt x="1" y="9"/>
                      <a:pt x="1" y="9"/>
                    </a:cubicBezTo>
                    <a:cubicBezTo>
                      <a:pt x="1" y="9"/>
                      <a:pt x="1" y="8"/>
                      <a:pt x="1" y="7"/>
                    </a:cubicBezTo>
                    <a:cubicBezTo>
                      <a:pt x="2" y="8"/>
                      <a:pt x="2" y="8"/>
                      <a:pt x="2" y="8"/>
                    </a:cubicBezTo>
                    <a:cubicBezTo>
                      <a:pt x="3" y="8"/>
                      <a:pt x="3" y="8"/>
                      <a:pt x="3" y="8"/>
                    </a:cubicBezTo>
                    <a:cubicBezTo>
                      <a:pt x="3" y="7"/>
                      <a:pt x="3" y="7"/>
                      <a:pt x="3" y="7"/>
                    </a:cubicBezTo>
                    <a:cubicBezTo>
                      <a:pt x="2" y="7"/>
                      <a:pt x="2" y="7"/>
                      <a:pt x="2" y="7"/>
                    </a:cubicBezTo>
                    <a:cubicBezTo>
                      <a:pt x="2" y="6"/>
                      <a:pt x="2" y="5"/>
                      <a:pt x="3" y="5"/>
                    </a:cubicBezTo>
                    <a:cubicBezTo>
                      <a:pt x="4" y="6"/>
                      <a:pt x="4" y="6"/>
                      <a:pt x="4" y="6"/>
                    </a:cubicBezTo>
                    <a:cubicBezTo>
                      <a:pt x="4" y="6"/>
                      <a:pt x="4" y="6"/>
                      <a:pt x="5" y="6"/>
                    </a:cubicBezTo>
                    <a:cubicBezTo>
                      <a:pt x="5" y="5"/>
                      <a:pt x="5" y="5"/>
                      <a:pt x="5" y="5"/>
                    </a:cubicBezTo>
                    <a:cubicBezTo>
                      <a:pt x="4" y="4"/>
                      <a:pt x="4" y="4"/>
                      <a:pt x="4" y="4"/>
                    </a:cubicBezTo>
                    <a:cubicBezTo>
                      <a:pt x="4" y="3"/>
                      <a:pt x="5" y="3"/>
                      <a:pt x="5" y="3"/>
                    </a:cubicBezTo>
                    <a:cubicBezTo>
                      <a:pt x="6" y="4"/>
                      <a:pt x="6" y="4"/>
                      <a:pt x="6" y="4"/>
                    </a:cubicBezTo>
                    <a:cubicBezTo>
                      <a:pt x="6" y="4"/>
                      <a:pt x="6" y="4"/>
                      <a:pt x="6" y="4"/>
                    </a:cubicBezTo>
                    <a:cubicBezTo>
                      <a:pt x="7" y="4"/>
                      <a:pt x="7" y="4"/>
                      <a:pt x="7" y="3"/>
                    </a:cubicBezTo>
                    <a:cubicBezTo>
                      <a:pt x="6" y="2"/>
                      <a:pt x="6" y="2"/>
                      <a:pt x="6" y="2"/>
                    </a:cubicBezTo>
                    <a:cubicBezTo>
                      <a:pt x="7" y="2"/>
                      <a:pt x="7" y="2"/>
                      <a:pt x="8" y="2"/>
                    </a:cubicBezTo>
                    <a:cubicBezTo>
                      <a:pt x="8" y="3"/>
                      <a:pt x="8" y="3"/>
                      <a:pt x="8" y="3"/>
                    </a:cubicBezTo>
                    <a:cubicBezTo>
                      <a:pt x="8" y="3"/>
                      <a:pt x="8" y="4"/>
                      <a:pt x="9" y="4"/>
                    </a:cubicBezTo>
                    <a:cubicBezTo>
                      <a:pt x="9" y="4"/>
                      <a:pt x="9" y="3"/>
                      <a:pt x="9" y="3"/>
                    </a:cubicBezTo>
                    <a:cubicBezTo>
                      <a:pt x="9" y="2"/>
                      <a:pt x="9" y="2"/>
                      <a:pt x="9" y="2"/>
                    </a:cubicBezTo>
                    <a:cubicBezTo>
                      <a:pt x="10" y="2"/>
                      <a:pt x="11" y="2"/>
                      <a:pt x="11" y="2"/>
                    </a:cubicBezTo>
                    <a:cubicBezTo>
                      <a:pt x="11" y="3"/>
                      <a:pt x="11" y="3"/>
                      <a:pt x="11" y="3"/>
                    </a:cubicBezTo>
                    <a:cubicBezTo>
                      <a:pt x="11" y="4"/>
                      <a:pt x="11" y="4"/>
                      <a:pt x="11" y="4"/>
                    </a:cubicBezTo>
                    <a:cubicBezTo>
                      <a:pt x="12" y="4"/>
                      <a:pt x="12" y="4"/>
                      <a:pt x="12" y="4"/>
                    </a:cubicBezTo>
                    <a:cubicBezTo>
                      <a:pt x="12" y="3"/>
                      <a:pt x="12" y="3"/>
                      <a:pt x="12" y="3"/>
                    </a:cubicBezTo>
                    <a:cubicBezTo>
                      <a:pt x="13" y="3"/>
                      <a:pt x="13" y="3"/>
                      <a:pt x="14" y="4"/>
                    </a:cubicBezTo>
                    <a:cubicBezTo>
                      <a:pt x="13" y="5"/>
                      <a:pt x="13" y="5"/>
                      <a:pt x="13" y="5"/>
                    </a:cubicBezTo>
                    <a:cubicBezTo>
                      <a:pt x="13" y="5"/>
                      <a:pt x="13" y="5"/>
                      <a:pt x="13" y="5"/>
                    </a:cubicBezTo>
                    <a:cubicBezTo>
                      <a:pt x="13" y="6"/>
                      <a:pt x="14" y="6"/>
                      <a:pt x="14" y="5"/>
                    </a:cubicBezTo>
                    <a:cubicBezTo>
                      <a:pt x="15" y="5"/>
                      <a:pt x="15" y="5"/>
                      <a:pt x="15" y="5"/>
                    </a:cubicBezTo>
                    <a:cubicBezTo>
                      <a:pt x="15" y="5"/>
                      <a:pt x="16" y="6"/>
                      <a:pt x="16" y="6"/>
                    </a:cubicBezTo>
                    <a:cubicBezTo>
                      <a:pt x="15" y="7"/>
                      <a:pt x="15" y="7"/>
                      <a:pt x="15" y="7"/>
                    </a:cubicBezTo>
                    <a:cubicBezTo>
                      <a:pt x="15" y="7"/>
                      <a:pt x="15" y="7"/>
                      <a:pt x="15" y="7"/>
                    </a:cubicBezTo>
                    <a:cubicBezTo>
                      <a:pt x="15" y="8"/>
                      <a:pt x="15" y="8"/>
                      <a:pt x="15" y="8"/>
                    </a:cubicBezTo>
                    <a:cubicBezTo>
                      <a:pt x="16" y="7"/>
                      <a:pt x="16" y="7"/>
                      <a:pt x="16" y="7"/>
                    </a:cubicBezTo>
                    <a:cubicBezTo>
                      <a:pt x="17" y="8"/>
                      <a:pt x="17" y="8"/>
                      <a:pt x="17" y="9"/>
                    </a:cubicBezTo>
                    <a:cubicBezTo>
                      <a:pt x="16" y="9"/>
                      <a:pt x="16" y="9"/>
                      <a:pt x="16" y="9"/>
                    </a:cubicBezTo>
                    <a:cubicBezTo>
                      <a:pt x="15" y="9"/>
                      <a:pt x="15" y="9"/>
                      <a:pt x="15" y="10"/>
                    </a:cubicBezTo>
                    <a:cubicBezTo>
                      <a:pt x="15" y="10"/>
                      <a:pt x="15" y="10"/>
                      <a:pt x="16" y="10"/>
                    </a:cubicBezTo>
                    <a:cubicBezTo>
                      <a:pt x="17" y="10"/>
                      <a:pt x="17" y="10"/>
                      <a:pt x="17" y="10"/>
                    </a:cubicBezTo>
                    <a:cubicBezTo>
                      <a:pt x="17" y="11"/>
                      <a:pt x="17" y="12"/>
                      <a:pt x="16" y="12"/>
                    </a:cubicBezTo>
                    <a:cubicBezTo>
                      <a:pt x="16" y="12"/>
                      <a:pt x="16" y="12"/>
                      <a:pt x="16" y="12"/>
                    </a:cubicBezTo>
                    <a:cubicBezTo>
                      <a:pt x="15" y="12"/>
                      <a:pt x="15" y="12"/>
                      <a:pt x="15" y="12"/>
                    </a:cubicBezTo>
                    <a:cubicBezTo>
                      <a:pt x="15" y="12"/>
                      <a:pt x="15" y="13"/>
                      <a:pt x="15" y="13"/>
                    </a:cubicBezTo>
                    <a:cubicBezTo>
                      <a:pt x="16" y="13"/>
                      <a:pt x="16" y="13"/>
                      <a:pt x="16" y="13"/>
                    </a:cubicBezTo>
                    <a:cubicBezTo>
                      <a:pt x="16" y="14"/>
                      <a:pt x="16" y="14"/>
                      <a:pt x="15"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24"/>
              <p:cNvSpPr/>
              <p:nvPr/>
            </p:nvSpPr>
            <p:spPr bwMode="auto">
              <a:xfrm>
                <a:off x="3520" y="1881"/>
                <a:ext cx="5" cy="17"/>
              </a:xfrm>
              <a:custGeom>
                <a:avLst/>
                <a:gdLst>
                  <a:gd name="T0" fmla="*/ 1 w 2"/>
                  <a:gd name="T1" fmla="*/ 4 h 7"/>
                  <a:gd name="T2" fmla="*/ 1 w 2"/>
                  <a:gd name="T3" fmla="*/ 1 h 7"/>
                  <a:gd name="T4" fmla="*/ 1 w 2"/>
                  <a:gd name="T5" fmla="*/ 0 h 7"/>
                  <a:gd name="T6" fmla="*/ 0 w 2"/>
                  <a:gd name="T7" fmla="*/ 1 h 7"/>
                  <a:gd name="T8" fmla="*/ 0 w 2"/>
                  <a:gd name="T9" fmla="*/ 4 h 7"/>
                  <a:gd name="T10" fmla="*/ 0 w 2"/>
                  <a:gd name="T11" fmla="*/ 6 h 7"/>
                  <a:gd name="T12" fmla="*/ 1 w 2"/>
                  <a:gd name="T13" fmla="*/ 7 h 7"/>
                  <a:gd name="T14" fmla="*/ 2 w 2"/>
                  <a:gd name="T15" fmla="*/ 6 h 7"/>
                  <a:gd name="T16" fmla="*/ 1 w 2"/>
                  <a:gd name="T1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7">
                    <a:moveTo>
                      <a:pt x="1" y="4"/>
                    </a:moveTo>
                    <a:cubicBezTo>
                      <a:pt x="1" y="1"/>
                      <a:pt x="1" y="1"/>
                      <a:pt x="1" y="1"/>
                    </a:cubicBezTo>
                    <a:cubicBezTo>
                      <a:pt x="1" y="1"/>
                      <a:pt x="1" y="0"/>
                      <a:pt x="1" y="0"/>
                    </a:cubicBezTo>
                    <a:cubicBezTo>
                      <a:pt x="1" y="0"/>
                      <a:pt x="0" y="1"/>
                      <a:pt x="0" y="1"/>
                    </a:cubicBezTo>
                    <a:cubicBezTo>
                      <a:pt x="0" y="4"/>
                      <a:pt x="0" y="4"/>
                      <a:pt x="0" y="4"/>
                    </a:cubicBezTo>
                    <a:cubicBezTo>
                      <a:pt x="0" y="5"/>
                      <a:pt x="0" y="5"/>
                      <a:pt x="0" y="6"/>
                    </a:cubicBezTo>
                    <a:cubicBezTo>
                      <a:pt x="0" y="7"/>
                      <a:pt x="0" y="7"/>
                      <a:pt x="1" y="7"/>
                    </a:cubicBezTo>
                    <a:cubicBezTo>
                      <a:pt x="2" y="7"/>
                      <a:pt x="2" y="6"/>
                      <a:pt x="2" y="6"/>
                    </a:cubicBezTo>
                    <a:cubicBezTo>
                      <a:pt x="2" y="5"/>
                      <a:pt x="2" y="5"/>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25"/>
              <p:cNvSpPr/>
              <p:nvPr/>
            </p:nvSpPr>
            <p:spPr bwMode="auto">
              <a:xfrm>
                <a:off x="3520" y="1898"/>
                <a:ext cx="5" cy="9"/>
              </a:xfrm>
              <a:custGeom>
                <a:avLst/>
                <a:gdLst>
                  <a:gd name="T0" fmla="*/ 0 w 2"/>
                  <a:gd name="T1" fmla="*/ 1 h 4"/>
                  <a:gd name="T2" fmla="*/ 0 w 2"/>
                  <a:gd name="T3" fmla="*/ 3 h 4"/>
                  <a:gd name="T4" fmla="*/ 1 w 2"/>
                  <a:gd name="T5" fmla="*/ 4 h 4"/>
                  <a:gd name="T6" fmla="*/ 2 w 2"/>
                  <a:gd name="T7" fmla="*/ 3 h 4"/>
                  <a:gd name="T8" fmla="*/ 2 w 2"/>
                  <a:gd name="T9" fmla="*/ 0 h 4"/>
                  <a:gd name="T10" fmla="*/ 1 w 2"/>
                  <a:gd name="T11" fmla="*/ 1 h 4"/>
                  <a:gd name="T12" fmla="*/ 0 w 2"/>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1"/>
                    </a:moveTo>
                    <a:cubicBezTo>
                      <a:pt x="0" y="3"/>
                      <a:pt x="0" y="3"/>
                      <a:pt x="0" y="3"/>
                    </a:cubicBezTo>
                    <a:cubicBezTo>
                      <a:pt x="0" y="4"/>
                      <a:pt x="1" y="4"/>
                      <a:pt x="1" y="4"/>
                    </a:cubicBezTo>
                    <a:cubicBezTo>
                      <a:pt x="2" y="4"/>
                      <a:pt x="2" y="4"/>
                      <a:pt x="2" y="3"/>
                    </a:cubicBezTo>
                    <a:cubicBezTo>
                      <a:pt x="2" y="0"/>
                      <a:pt x="2" y="0"/>
                      <a:pt x="2" y="0"/>
                    </a:cubicBezTo>
                    <a:cubicBezTo>
                      <a:pt x="2" y="1"/>
                      <a:pt x="1"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26"/>
              <p:cNvSpPr>
                <a:spLocks noEditPoints="1"/>
              </p:cNvSpPr>
              <p:nvPr/>
            </p:nvSpPr>
            <p:spPr bwMode="auto">
              <a:xfrm>
                <a:off x="3866" y="2349"/>
                <a:ext cx="50" cy="102"/>
              </a:xfrm>
              <a:custGeom>
                <a:avLst/>
                <a:gdLst>
                  <a:gd name="T0" fmla="*/ 15 w 21"/>
                  <a:gd name="T1" fmla="*/ 19 h 43"/>
                  <a:gd name="T2" fmla="*/ 15 w 21"/>
                  <a:gd name="T3" fmla="*/ 10 h 43"/>
                  <a:gd name="T4" fmla="*/ 15 w 21"/>
                  <a:gd name="T5" fmla="*/ 10 h 43"/>
                  <a:gd name="T6" fmla="*/ 18 w 21"/>
                  <a:gd name="T7" fmla="*/ 11 h 43"/>
                  <a:gd name="T8" fmla="*/ 19 w 21"/>
                  <a:gd name="T9" fmla="*/ 10 h 43"/>
                  <a:gd name="T10" fmla="*/ 19 w 21"/>
                  <a:gd name="T11" fmla="*/ 9 h 43"/>
                  <a:gd name="T12" fmla="*/ 20 w 21"/>
                  <a:gd name="T13" fmla="*/ 7 h 43"/>
                  <a:gd name="T14" fmla="*/ 19 w 21"/>
                  <a:gd name="T15" fmla="*/ 6 h 43"/>
                  <a:gd name="T16" fmla="*/ 18 w 21"/>
                  <a:gd name="T17" fmla="*/ 6 h 43"/>
                  <a:gd name="T18" fmla="*/ 17 w 21"/>
                  <a:gd name="T19" fmla="*/ 5 h 43"/>
                  <a:gd name="T20" fmla="*/ 15 w 21"/>
                  <a:gd name="T21" fmla="*/ 5 h 43"/>
                  <a:gd name="T22" fmla="*/ 15 w 21"/>
                  <a:gd name="T23" fmla="*/ 1 h 43"/>
                  <a:gd name="T24" fmla="*/ 13 w 21"/>
                  <a:gd name="T25" fmla="*/ 0 h 43"/>
                  <a:gd name="T26" fmla="*/ 12 w 21"/>
                  <a:gd name="T27" fmla="*/ 1 h 43"/>
                  <a:gd name="T28" fmla="*/ 12 w 21"/>
                  <a:gd name="T29" fmla="*/ 5 h 43"/>
                  <a:gd name="T30" fmla="*/ 12 w 21"/>
                  <a:gd name="T31" fmla="*/ 5 h 43"/>
                  <a:gd name="T32" fmla="*/ 9 w 21"/>
                  <a:gd name="T33" fmla="*/ 5 h 43"/>
                  <a:gd name="T34" fmla="*/ 9 w 21"/>
                  <a:gd name="T35" fmla="*/ 1 h 43"/>
                  <a:gd name="T36" fmla="*/ 8 w 21"/>
                  <a:gd name="T37" fmla="*/ 0 h 43"/>
                  <a:gd name="T38" fmla="*/ 6 w 21"/>
                  <a:gd name="T39" fmla="*/ 1 h 43"/>
                  <a:gd name="T40" fmla="*/ 6 w 21"/>
                  <a:gd name="T41" fmla="*/ 6 h 43"/>
                  <a:gd name="T42" fmla="*/ 3 w 21"/>
                  <a:gd name="T43" fmla="*/ 8 h 43"/>
                  <a:gd name="T44" fmla="*/ 1 w 21"/>
                  <a:gd name="T45" fmla="*/ 10 h 43"/>
                  <a:gd name="T46" fmla="*/ 1 w 21"/>
                  <a:gd name="T47" fmla="*/ 14 h 43"/>
                  <a:gd name="T48" fmla="*/ 1 w 21"/>
                  <a:gd name="T49" fmla="*/ 17 h 43"/>
                  <a:gd name="T50" fmla="*/ 3 w 21"/>
                  <a:gd name="T51" fmla="*/ 20 h 43"/>
                  <a:gd name="T52" fmla="*/ 6 w 21"/>
                  <a:gd name="T53" fmla="*/ 22 h 43"/>
                  <a:gd name="T54" fmla="*/ 7 w 21"/>
                  <a:gd name="T55" fmla="*/ 22 h 43"/>
                  <a:gd name="T56" fmla="*/ 7 w 21"/>
                  <a:gd name="T57" fmla="*/ 32 h 43"/>
                  <a:gd name="T58" fmla="*/ 4 w 21"/>
                  <a:gd name="T59" fmla="*/ 31 h 43"/>
                  <a:gd name="T60" fmla="*/ 1 w 21"/>
                  <a:gd name="T61" fmla="*/ 31 h 43"/>
                  <a:gd name="T62" fmla="*/ 1 w 21"/>
                  <a:gd name="T63" fmla="*/ 31 h 43"/>
                  <a:gd name="T64" fmla="*/ 0 w 21"/>
                  <a:gd name="T65" fmla="*/ 33 h 43"/>
                  <a:gd name="T66" fmla="*/ 0 w 21"/>
                  <a:gd name="T67" fmla="*/ 34 h 43"/>
                  <a:gd name="T68" fmla="*/ 0 w 21"/>
                  <a:gd name="T69" fmla="*/ 35 h 43"/>
                  <a:gd name="T70" fmla="*/ 3 w 21"/>
                  <a:gd name="T71" fmla="*/ 37 h 43"/>
                  <a:gd name="T72" fmla="*/ 7 w 21"/>
                  <a:gd name="T73" fmla="*/ 37 h 43"/>
                  <a:gd name="T74" fmla="*/ 7 w 21"/>
                  <a:gd name="T75" fmla="*/ 42 h 43"/>
                  <a:gd name="T76" fmla="*/ 9 w 21"/>
                  <a:gd name="T77" fmla="*/ 43 h 43"/>
                  <a:gd name="T78" fmla="*/ 10 w 21"/>
                  <a:gd name="T79" fmla="*/ 42 h 43"/>
                  <a:gd name="T80" fmla="*/ 10 w 21"/>
                  <a:gd name="T81" fmla="*/ 37 h 43"/>
                  <a:gd name="T82" fmla="*/ 13 w 21"/>
                  <a:gd name="T83" fmla="*/ 37 h 43"/>
                  <a:gd name="T84" fmla="*/ 13 w 21"/>
                  <a:gd name="T85" fmla="*/ 42 h 43"/>
                  <a:gd name="T86" fmla="*/ 14 w 21"/>
                  <a:gd name="T87" fmla="*/ 43 h 43"/>
                  <a:gd name="T88" fmla="*/ 16 w 21"/>
                  <a:gd name="T89" fmla="*/ 42 h 43"/>
                  <a:gd name="T90" fmla="*/ 15 w 21"/>
                  <a:gd name="T91" fmla="*/ 36 h 43"/>
                  <a:gd name="T92" fmla="*/ 18 w 21"/>
                  <a:gd name="T93" fmla="*/ 35 h 43"/>
                  <a:gd name="T94" fmla="*/ 20 w 21"/>
                  <a:gd name="T95" fmla="*/ 32 h 43"/>
                  <a:gd name="T96" fmla="*/ 21 w 21"/>
                  <a:gd name="T97" fmla="*/ 28 h 43"/>
                  <a:gd name="T98" fmla="*/ 19 w 21"/>
                  <a:gd name="T99" fmla="*/ 22 h 43"/>
                  <a:gd name="T100" fmla="*/ 15 w 21"/>
                  <a:gd name="T101" fmla="*/ 19 h 43"/>
                  <a:gd name="T102" fmla="*/ 13 w 21"/>
                  <a:gd name="T103" fmla="*/ 31 h 43"/>
                  <a:gd name="T104" fmla="*/ 10 w 21"/>
                  <a:gd name="T105" fmla="*/ 32 h 43"/>
                  <a:gd name="T106" fmla="*/ 10 w 21"/>
                  <a:gd name="T107" fmla="*/ 23 h 43"/>
                  <a:gd name="T108" fmla="*/ 12 w 21"/>
                  <a:gd name="T109" fmla="*/ 24 h 43"/>
                  <a:gd name="T110" fmla="*/ 13 w 21"/>
                  <a:gd name="T111" fmla="*/ 31 h 43"/>
                  <a:gd name="T112" fmla="*/ 12 w 21"/>
                  <a:gd name="T113" fmla="*/ 18 h 43"/>
                  <a:gd name="T114" fmla="*/ 9 w 21"/>
                  <a:gd name="T115" fmla="*/ 17 h 43"/>
                  <a:gd name="T116" fmla="*/ 9 w 21"/>
                  <a:gd name="T117" fmla="*/ 10 h 43"/>
                  <a:gd name="T118" fmla="*/ 12 w 21"/>
                  <a:gd name="T119" fmla="*/ 10 h 43"/>
                  <a:gd name="T120" fmla="*/ 12 w 21"/>
                  <a:gd name="T121"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 h="43">
                    <a:moveTo>
                      <a:pt x="15" y="19"/>
                    </a:moveTo>
                    <a:cubicBezTo>
                      <a:pt x="15" y="10"/>
                      <a:pt x="15" y="10"/>
                      <a:pt x="15" y="10"/>
                    </a:cubicBezTo>
                    <a:cubicBezTo>
                      <a:pt x="15" y="10"/>
                      <a:pt x="15" y="10"/>
                      <a:pt x="15" y="10"/>
                    </a:cubicBezTo>
                    <a:cubicBezTo>
                      <a:pt x="16" y="11"/>
                      <a:pt x="17" y="11"/>
                      <a:pt x="18" y="11"/>
                    </a:cubicBezTo>
                    <a:cubicBezTo>
                      <a:pt x="18" y="11"/>
                      <a:pt x="19" y="11"/>
                      <a:pt x="19" y="10"/>
                    </a:cubicBezTo>
                    <a:cubicBezTo>
                      <a:pt x="19" y="10"/>
                      <a:pt x="19" y="9"/>
                      <a:pt x="19" y="9"/>
                    </a:cubicBezTo>
                    <a:cubicBezTo>
                      <a:pt x="19" y="8"/>
                      <a:pt x="20" y="8"/>
                      <a:pt x="20" y="7"/>
                    </a:cubicBezTo>
                    <a:cubicBezTo>
                      <a:pt x="20" y="6"/>
                      <a:pt x="19" y="6"/>
                      <a:pt x="19" y="6"/>
                    </a:cubicBezTo>
                    <a:cubicBezTo>
                      <a:pt x="19" y="6"/>
                      <a:pt x="18" y="6"/>
                      <a:pt x="18" y="6"/>
                    </a:cubicBezTo>
                    <a:cubicBezTo>
                      <a:pt x="18" y="6"/>
                      <a:pt x="17" y="6"/>
                      <a:pt x="17" y="5"/>
                    </a:cubicBezTo>
                    <a:cubicBezTo>
                      <a:pt x="16" y="5"/>
                      <a:pt x="16" y="5"/>
                      <a:pt x="15" y="5"/>
                    </a:cubicBezTo>
                    <a:cubicBezTo>
                      <a:pt x="15" y="1"/>
                      <a:pt x="15" y="1"/>
                      <a:pt x="15" y="1"/>
                    </a:cubicBezTo>
                    <a:cubicBezTo>
                      <a:pt x="15" y="1"/>
                      <a:pt x="14" y="0"/>
                      <a:pt x="13" y="0"/>
                    </a:cubicBezTo>
                    <a:cubicBezTo>
                      <a:pt x="12" y="0"/>
                      <a:pt x="12" y="1"/>
                      <a:pt x="12" y="1"/>
                    </a:cubicBezTo>
                    <a:cubicBezTo>
                      <a:pt x="12" y="5"/>
                      <a:pt x="12" y="5"/>
                      <a:pt x="12" y="5"/>
                    </a:cubicBezTo>
                    <a:cubicBezTo>
                      <a:pt x="12" y="5"/>
                      <a:pt x="12" y="5"/>
                      <a:pt x="12" y="5"/>
                    </a:cubicBezTo>
                    <a:cubicBezTo>
                      <a:pt x="11" y="5"/>
                      <a:pt x="10" y="5"/>
                      <a:pt x="9" y="5"/>
                    </a:cubicBezTo>
                    <a:cubicBezTo>
                      <a:pt x="9" y="1"/>
                      <a:pt x="9" y="1"/>
                      <a:pt x="9" y="1"/>
                    </a:cubicBezTo>
                    <a:cubicBezTo>
                      <a:pt x="9" y="1"/>
                      <a:pt x="8" y="0"/>
                      <a:pt x="8" y="0"/>
                    </a:cubicBezTo>
                    <a:cubicBezTo>
                      <a:pt x="7" y="0"/>
                      <a:pt x="6" y="1"/>
                      <a:pt x="6" y="1"/>
                    </a:cubicBezTo>
                    <a:cubicBezTo>
                      <a:pt x="6" y="6"/>
                      <a:pt x="6" y="6"/>
                      <a:pt x="6" y="6"/>
                    </a:cubicBezTo>
                    <a:cubicBezTo>
                      <a:pt x="5" y="7"/>
                      <a:pt x="4" y="7"/>
                      <a:pt x="3" y="8"/>
                    </a:cubicBezTo>
                    <a:cubicBezTo>
                      <a:pt x="2" y="9"/>
                      <a:pt x="2" y="9"/>
                      <a:pt x="1" y="10"/>
                    </a:cubicBezTo>
                    <a:cubicBezTo>
                      <a:pt x="1" y="12"/>
                      <a:pt x="1" y="13"/>
                      <a:pt x="1" y="14"/>
                    </a:cubicBezTo>
                    <a:cubicBezTo>
                      <a:pt x="1" y="15"/>
                      <a:pt x="1" y="16"/>
                      <a:pt x="1" y="17"/>
                    </a:cubicBezTo>
                    <a:cubicBezTo>
                      <a:pt x="2" y="18"/>
                      <a:pt x="3" y="19"/>
                      <a:pt x="3" y="20"/>
                    </a:cubicBezTo>
                    <a:cubicBezTo>
                      <a:pt x="4" y="21"/>
                      <a:pt x="5" y="21"/>
                      <a:pt x="6" y="22"/>
                    </a:cubicBezTo>
                    <a:cubicBezTo>
                      <a:pt x="6" y="22"/>
                      <a:pt x="7" y="22"/>
                      <a:pt x="7" y="22"/>
                    </a:cubicBezTo>
                    <a:cubicBezTo>
                      <a:pt x="7" y="32"/>
                      <a:pt x="7" y="32"/>
                      <a:pt x="7" y="32"/>
                    </a:cubicBezTo>
                    <a:cubicBezTo>
                      <a:pt x="6" y="32"/>
                      <a:pt x="5" y="32"/>
                      <a:pt x="4" y="31"/>
                    </a:cubicBezTo>
                    <a:cubicBezTo>
                      <a:pt x="3" y="31"/>
                      <a:pt x="2" y="31"/>
                      <a:pt x="1" y="31"/>
                    </a:cubicBezTo>
                    <a:cubicBezTo>
                      <a:pt x="1" y="31"/>
                      <a:pt x="1" y="31"/>
                      <a:pt x="1" y="31"/>
                    </a:cubicBezTo>
                    <a:cubicBezTo>
                      <a:pt x="1" y="32"/>
                      <a:pt x="0" y="32"/>
                      <a:pt x="0" y="33"/>
                    </a:cubicBezTo>
                    <a:cubicBezTo>
                      <a:pt x="0" y="33"/>
                      <a:pt x="0" y="34"/>
                      <a:pt x="0" y="34"/>
                    </a:cubicBezTo>
                    <a:cubicBezTo>
                      <a:pt x="0" y="35"/>
                      <a:pt x="0" y="35"/>
                      <a:pt x="0" y="35"/>
                    </a:cubicBezTo>
                    <a:cubicBezTo>
                      <a:pt x="1" y="36"/>
                      <a:pt x="2" y="36"/>
                      <a:pt x="3" y="37"/>
                    </a:cubicBezTo>
                    <a:cubicBezTo>
                      <a:pt x="4" y="37"/>
                      <a:pt x="6" y="37"/>
                      <a:pt x="7" y="37"/>
                    </a:cubicBezTo>
                    <a:cubicBezTo>
                      <a:pt x="7" y="42"/>
                      <a:pt x="7" y="42"/>
                      <a:pt x="7" y="42"/>
                    </a:cubicBezTo>
                    <a:cubicBezTo>
                      <a:pt x="7" y="43"/>
                      <a:pt x="8" y="43"/>
                      <a:pt x="9" y="43"/>
                    </a:cubicBezTo>
                    <a:cubicBezTo>
                      <a:pt x="9" y="43"/>
                      <a:pt x="10" y="43"/>
                      <a:pt x="10" y="42"/>
                    </a:cubicBezTo>
                    <a:cubicBezTo>
                      <a:pt x="10" y="37"/>
                      <a:pt x="10" y="37"/>
                      <a:pt x="10" y="37"/>
                    </a:cubicBezTo>
                    <a:cubicBezTo>
                      <a:pt x="11" y="37"/>
                      <a:pt x="12" y="37"/>
                      <a:pt x="13" y="37"/>
                    </a:cubicBezTo>
                    <a:cubicBezTo>
                      <a:pt x="13" y="42"/>
                      <a:pt x="13" y="42"/>
                      <a:pt x="13" y="42"/>
                    </a:cubicBezTo>
                    <a:cubicBezTo>
                      <a:pt x="13" y="43"/>
                      <a:pt x="13" y="43"/>
                      <a:pt x="14" y="43"/>
                    </a:cubicBezTo>
                    <a:cubicBezTo>
                      <a:pt x="15" y="43"/>
                      <a:pt x="16" y="42"/>
                      <a:pt x="16" y="42"/>
                    </a:cubicBezTo>
                    <a:cubicBezTo>
                      <a:pt x="15" y="36"/>
                      <a:pt x="15" y="36"/>
                      <a:pt x="15" y="36"/>
                    </a:cubicBezTo>
                    <a:cubicBezTo>
                      <a:pt x="16" y="36"/>
                      <a:pt x="17" y="35"/>
                      <a:pt x="18" y="35"/>
                    </a:cubicBezTo>
                    <a:cubicBezTo>
                      <a:pt x="19" y="34"/>
                      <a:pt x="20" y="33"/>
                      <a:pt x="20" y="32"/>
                    </a:cubicBezTo>
                    <a:cubicBezTo>
                      <a:pt x="21" y="31"/>
                      <a:pt x="21" y="30"/>
                      <a:pt x="21" y="28"/>
                    </a:cubicBezTo>
                    <a:cubicBezTo>
                      <a:pt x="21" y="25"/>
                      <a:pt x="21" y="24"/>
                      <a:pt x="19" y="22"/>
                    </a:cubicBezTo>
                    <a:cubicBezTo>
                      <a:pt x="18" y="21"/>
                      <a:pt x="17" y="20"/>
                      <a:pt x="15" y="19"/>
                    </a:cubicBezTo>
                    <a:close/>
                    <a:moveTo>
                      <a:pt x="13" y="31"/>
                    </a:moveTo>
                    <a:cubicBezTo>
                      <a:pt x="12" y="32"/>
                      <a:pt x="11" y="32"/>
                      <a:pt x="10" y="32"/>
                    </a:cubicBezTo>
                    <a:cubicBezTo>
                      <a:pt x="10" y="23"/>
                      <a:pt x="10" y="23"/>
                      <a:pt x="10" y="23"/>
                    </a:cubicBezTo>
                    <a:cubicBezTo>
                      <a:pt x="11" y="24"/>
                      <a:pt x="12" y="24"/>
                      <a:pt x="12" y="24"/>
                    </a:cubicBezTo>
                    <a:lnTo>
                      <a:pt x="13" y="31"/>
                    </a:lnTo>
                    <a:close/>
                    <a:moveTo>
                      <a:pt x="12" y="18"/>
                    </a:moveTo>
                    <a:cubicBezTo>
                      <a:pt x="11" y="18"/>
                      <a:pt x="10" y="17"/>
                      <a:pt x="9" y="17"/>
                    </a:cubicBezTo>
                    <a:cubicBezTo>
                      <a:pt x="9" y="10"/>
                      <a:pt x="9" y="10"/>
                      <a:pt x="9" y="10"/>
                    </a:cubicBezTo>
                    <a:cubicBezTo>
                      <a:pt x="10" y="10"/>
                      <a:pt x="11" y="10"/>
                      <a:pt x="12" y="10"/>
                    </a:cubicBezTo>
                    <a:lnTo>
                      <a:pt x="12"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27"/>
              <p:cNvSpPr/>
              <p:nvPr/>
            </p:nvSpPr>
            <p:spPr bwMode="auto">
              <a:xfrm>
                <a:off x="3793" y="1798"/>
                <a:ext cx="11" cy="31"/>
              </a:xfrm>
              <a:custGeom>
                <a:avLst/>
                <a:gdLst>
                  <a:gd name="T0" fmla="*/ 0 w 5"/>
                  <a:gd name="T1" fmla="*/ 11 h 13"/>
                  <a:gd name="T2" fmla="*/ 2 w 5"/>
                  <a:gd name="T3" fmla="*/ 13 h 13"/>
                  <a:gd name="T4" fmla="*/ 3 w 5"/>
                  <a:gd name="T5" fmla="*/ 13 h 13"/>
                  <a:gd name="T6" fmla="*/ 5 w 5"/>
                  <a:gd name="T7" fmla="*/ 11 h 13"/>
                  <a:gd name="T8" fmla="*/ 5 w 5"/>
                  <a:gd name="T9" fmla="*/ 2 h 13"/>
                  <a:gd name="T10" fmla="*/ 3 w 5"/>
                  <a:gd name="T11" fmla="*/ 0 h 13"/>
                  <a:gd name="T12" fmla="*/ 2 w 5"/>
                  <a:gd name="T13" fmla="*/ 0 h 13"/>
                  <a:gd name="T14" fmla="*/ 0 w 5"/>
                  <a:gd name="T15" fmla="*/ 2 h 13"/>
                  <a:gd name="T16" fmla="*/ 0 w 5"/>
                  <a:gd name="T1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3">
                    <a:moveTo>
                      <a:pt x="0" y="11"/>
                    </a:moveTo>
                    <a:cubicBezTo>
                      <a:pt x="0" y="12"/>
                      <a:pt x="1" y="13"/>
                      <a:pt x="2" y="13"/>
                    </a:cubicBezTo>
                    <a:cubicBezTo>
                      <a:pt x="3" y="13"/>
                      <a:pt x="3" y="13"/>
                      <a:pt x="3" y="13"/>
                    </a:cubicBezTo>
                    <a:cubicBezTo>
                      <a:pt x="4" y="13"/>
                      <a:pt x="5" y="12"/>
                      <a:pt x="5" y="11"/>
                    </a:cubicBezTo>
                    <a:cubicBezTo>
                      <a:pt x="5" y="2"/>
                      <a:pt x="5" y="2"/>
                      <a:pt x="5" y="2"/>
                    </a:cubicBezTo>
                    <a:cubicBezTo>
                      <a:pt x="5" y="1"/>
                      <a:pt x="4" y="0"/>
                      <a:pt x="3" y="0"/>
                    </a:cubicBezTo>
                    <a:cubicBezTo>
                      <a:pt x="2" y="0"/>
                      <a:pt x="2" y="0"/>
                      <a:pt x="2" y="0"/>
                    </a:cubicBezTo>
                    <a:cubicBezTo>
                      <a:pt x="1" y="0"/>
                      <a:pt x="0" y="1"/>
                      <a:pt x="0" y="2"/>
                    </a:cubicBez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28"/>
              <p:cNvSpPr/>
              <p:nvPr/>
            </p:nvSpPr>
            <p:spPr bwMode="auto">
              <a:xfrm>
                <a:off x="3774" y="1791"/>
                <a:ext cx="14" cy="38"/>
              </a:xfrm>
              <a:custGeom>
                <a:avLst/>
                <a:gdLst>
                  <a:gd name="T0" fmla="*/ 0 w 6"/>
                  <a:gd name="T1" fmla="*/ 14 h 16"/>
                  <a:gd name="T2" fmla="*/ 2 w 6"/>
                  <a:gd name="T3" fmla="*/ 16 h 16"/>
                  <a:gd name="T4" fmla="*/ 4 w 6"/>
                  <a:gd name="T5" fmla="*/ 16 h 16"/>
                  <a:gd name="T6" fmla="*/ 6 w 6"/>
                  <a:gd name="T7" fmla="*/ 14 h 16"/>
                  <a:gd name="T8" fmla="*/ 6 w 6"/>
                  <a:gd name="T9" fmla="*/ 1 h 16"/>
                  <a:gd name="T10" fmla="*/ 4 w 6"/>
                  <a:gd name="T11" fmla="*/ 0 h 16"/>
                  <a:gd name="T12" fmla="*/ 2 w 6"/>
                  <a:gd name="T13" fmla="*/ 0 h 16"/>
                  <a:gd name="T14" fmla="*/ 0 w 6"/>
                  <a:gd name="T15" fmla="*/ 1 h 16"/>
                  <a:gd name="T16" fmla="*/ 0 w 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6">
                    <a:moveTo>
                      <a:pt x="0" y="14"/>
                    </a:moveTo>
                    <a:cubicBezTo>
                      <a:pt x="0" y="15"/>
                      <a:pt x="1" y="16"/>
                      <a:pt x="2" y="16"/>
                    </a:cubicBezTo>
                    <a:cubicBezTo>
                      <a:pt x="4" y="16"/>
                      <a:pt x="4" y="16"/>
                      <a:pt x="4" y="16"/>
                    </a:cubicBezTo>
                    <a:cubicBezTo>
                      <a:pt x="5" y="16"/>
                      <a:pt x="6" y="15"/>
                      <a:pt x="6" y="14"/>
                    </a:cubicBezTo>
                    <a:cubicBezTo>
                      <a:pt x="6" y="1"/>
                      <a:pt x="6" y="1"/>
                      <a:pt x="6" y="1"/>
                    </a:cubicBezTo>
                    <a:cubicBezTo>
                      <a:pt x="6" y="1"/>
                      <a:pt x="5" y="0"/>
                      <a:pt x="4" y="0"/>
                    </a:cubicBezTo>
                    <a:cubicBezTo>
                      <a:pt x="2" y="0"/>
                      <a:pt x="2" y="0"/>
                      <a:pt x="2" y="0"/>
                    </a:cubicBezTo>
                    <a:cubicBezTo>
                      <a:pt x="1" y="0"/>
                      <a:pt x="0" y="1"/>
                      <a:pt x="0" y="1"/>
                    </a:cubicBezTo>
                    <a:lnTo>
                      <a:pt x="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29"/>
              <p:cNvSpPr/>
              <p:nvPr/>
            </p:nvSpPr>
            <p:spPr bwMode="auto">
              <a:xfrm>
                <a:off x="3755" y="1779"/>
                <a:ext cx="14" cy="50"/>
              </a:xfrm>
              <a:custGeom>
                <a:avLst/>
                <a:gdLst>
                  <a:gd name="T0" fmla="*/ 0 w 6"/>
                  <a:gd name="T1" fmla="*/ 19 h 21"/>
                  <a:gd name="T2" fmla="*/ 2 w 6"/>
                  <a:gd name="T3" fmla="*/ 21 h 21"/>
                  <a:gd name="T4" fmla="*/ 4 w 6"/>
                  <a:gd name="T5" fmla="*/ 21 h 21"/>
                  <a:gd name="T6" fmla="*/ 6 w 6"/>
                  <a:gd name="T7" fmla="*/ 19 h 21"/>
                  <a:gd name="T8" fmla="*/ 6 w 6"/>
                  <a:gd name="T9" fmla="*/ 2 h 21"/>
                  <a:gd name="T10" fmla="*/ 4 w 6"/>
                  <a:gd name="T11" fmla="*/ 0 h 21"/>
                  <a:gd name="T12" fmla="*/ 2 w 6"/>
                  <a:gd name="T13" fmla="*/ 0 h 21"/>
                  <a:gd name="T14" fmla="*/ 0 w 6"/>
                  <a:gd name="T15" fmla="*/ 2 h 21"/>
                  <a:gd name="T16" fmla="*/ 0 w 6"/>
                  <a:gd name="T17"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1">
                    <a:moveTo>
                      <a:pt x="0" y="19"/>
                    </a:moveTo>
                    <a:cubicBezTo>
                      <a:pt x="0" y="20"/>
                      <a:pt x="1" y="21"/>
                      <a:pt x="2" y="21"/>
                    </a:cubicBezTo>
                    <a:cubicBezTo>
                      <a:pt x="4" y="21"/>
                      <a:pt x="4" y="21"/>
                      <a:pt x="4" y="21"/>
                    </a:cubicBezTo>
                    <a:cubicBezTo>
                      <a:pt x="5" y="21"/>
                      <a:pt x="6" y="20"/>
                      <a:pt x="6" y="19"/>
                    </a:cubicBezTo>
                    <a:cubicBezTo>
                      <a:pt x="6" y="2"/>
                      <a:pt x="6" y="2"/>
                      <a:pt x="6" y="2"/>
                    </a:cubicBezTo>
                    <a:cubicBezTo>
                      <a:pt x="6" y="1"/>
                      <a:pt x="5" y="0"/>
                      <a:pt x="4" y="0"/>
                    </a:cubicBezTo>
                    <a:cubicBezTo>
                      <a:pt x="2" y="0"/>
                      <a:pt x="2" y="0"/>
                      <a:pt x="2" y="0"/>
                    </a:cubicBezTo>
                    <a:cubicBezTo>
                      <a:pt x="1" y="0"/>
                      <a:pt x="0" y="1"/>
                      <a:pt x="0" y="2"/>
                    </a:cubicBezTo>
                    <a:lnTo>
                      <a:pt x="0"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30"/>
              <p:cNvSpPr/>
              <p:nvPr/>
            </p:nvSpPr>
            <p:spPr bwMode="auto">
              <a:xfrm>
                <a:off x="3909" y="1539"/>
                <a:ext cx="7" cy="12"/>
              </a:xfrm>
              <a:custGeom>
                <a:avLst/>
                <a:gdLst>
                  <a:gd name="T0" fmla="*/ 0 w 3"/>
                  <a:gd name="T1" fmla="*/ 5 h 5"/>
                  <a:gd name="T2" fmla="*/ 1 w 3"/>
                  <a:gd name="T3" fmla="*/ 5 h 5"/>
                  <a:gd name="T4" fmla="*/ 2 w 3"/>
                  <a:gd name="T5" fmla="*/ 5 h 5"/>
                  <a:gd name="T6" fmla="*/ 3 w 3"/>
                  <a:gd name="T7" fmla="*/ 5 h 5"/>
                  <a:gd name="T8" fmla="*/ 3 w 3"/>
                  <a:gd name="T9" fmla="*/ 0 h 5"/>
                  <a:gd name="T10" fmla="*/ 2 w 3"/>
                  <a:gd name="T11" fmla="*/ 0 h 5"/>
                  <a:gd name="T12" fmla="*/ 1 w 3"/>
                  <a:gd name="T13" fmla="*/ 0 h 5"/>
                  <a:gd name="T14" fmla="*/ 0 w 3"/>
                  <a:gd name="T15" fmla="*/ 0 h 5"/>
                  <a:gd name="T16" fmla="*/ 0 w 3"/>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5">
                    <a:moveTo>
                      <a:pt x="0" y="5"/>
                    </a:moveTo>
                    <a:cubicBezTo>
                      <a:pt x="0" y="5"/>
                      <a:pt x="1" y="5"/>
                      <a:pt x="1" y="5"/>
                    </a:cubicBezTo>
                    <a:cubicBezTo>
                      <a:pt x="2" y="5"/>
                      <a:pt x="2" y="5"/>
                      <a:pt x="2" y="5"/>
                    </a:cubicBezTo>
                    <a:cubicBezTo>
                      <a:pt x="2" y="5"/>
                      <a:pt x="3" y="5"/>
                      <a:pt x="3" y="5"/>
                    </a:cubicBezTo>
                    <a:cubicBezTo>
                      <a:pt x="3" y="0"/>
                      <a:pt x="3" y="0"/>
                      <a:pt x="3" y="0"/>
                    </a:cubicBezTo>
                    <a:cubicBezTo>
                      <a:pt x="3" y="0"/>
                      <a:pt x="2" y="0"/>
                      <a:pt x="2" y="0"/>
                    </a:cubicBezTo>
                    <a:cubicBezTo>
                      <a:pt x="1" y="0"/>
                      <a:pt x="1" y="0"/>
                      <a:pt x="1" y="0"/>
                    </a:cubicBezTo>
                    <a:cubicBezTo>
                      <a:pt x="1" y="0"/>
                      <a:pt x="0" y="0"/>
                      <a:pt x="0" y="0"/>
                    </a:cubicBez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31"/>
              <p:cNvSpPr/>
              <p:nvPr/>
            </p:nvSpPr>
            <p:spPr bwMode="auto">
              <a:xfrm>
                <a:off x="3902" y="1535"/>
                <a:ext cx="4" cy="16"/>
              </a:xfrm>
              <a:custGeom>
                <a:avLst/>
                <a:gdLst>
                  <a:gd name="T0" fmla="*/ 0 w 2"/>
                  <a:gd name="T1" fmla="*/ 7 h 7"/>
                  <a:gd name="T2" fmla="*/ 1 w 2"/>
                  <a:gd name="T3" fmla="*/ 7 h 7"/>
                  <a:gd name="T4" fmla="*/ 1 w 2"/>
                  <a:gd name="T5" fmla="*/ 7 h 7"/>
                  <a:gd name="T6" fmla="*/ 2 w 2"/>
                  <a:gd name="T7" fmla="*/ 7 h 7"/>
                  <a:gd name="T8" fmla="*/ 2 w 2"/>
                  <a:gd name="T9" fmla="*/ 1 h 7"/>
                  <a:gd name="T10" fmla="*/ 1 w 2"/>
                  <a:gd name="T11" fmla="*/ 0 h 7"/>
                  <a:gd name="T12" fmla="*/ 1 w 2"/>
                  <a:gd name="T13" fmla="*/ 0 h 7"/>
                  <a:gd name="T14" fmla="*/ 0 w 2"/>
                  <a:gd name="T15" fmla="*/ 1 h 7"/>
                  <a:gd name="T16" fmla="*/ 0 w 2"/>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7">
                    <a:moveTo>
                      <a:pt x="0" y="7"/>
                    </a:moveTo>
                    <a:cubicBezTo>
                      <a:pt x="0" y="7"/>
                      <a:pt x="0" y="7"/>
                      <a:pt x="1" y="7"/>
                    </a:cubicBezTo>
                    <a:cubicBezTo>
                      <a:pt x="1" y="7"/>
                      <a:pt x="1" y="7"/>
                      <a:pt x="1" y="7"/>
                    </a:cubicBezTo>
                    <a:cubicBezTo>
                      <a:pt x="2" y="7"/>
                      <a:pt x="2" y="7"/>
                      <a:pt x="2" y="7"/>
                    </a:cubicBezTo>
                    <a:cubicBezTo>
                      <a:pt x="2" y="1"/>
                      <a:pt x="2" y="1"/>
                      <a:pt x="2" y="1"/>
                    </a:cubicBezTo>
                    <a:cubicBezTo>
                      <a:pt x="2" y="0"/>
                      <a:pt x="2" y="0"/>
                      <a:pt x="1" y="0"/>
                    </a:cubicBezTo>
                    <a:cubicBezTo>
                      <a:pt x="1" y="0"/>
                      <a:pt x="1" y="0"/>
                      <a:pt x="1" y="0"/>
                    </a:cubicBezTo>
                    <a:cubicBezTo>
                      <a:pt x="0" y="0"/>
                      <a:pt x="0" y="0"/>
                      <a:pt x="0" y="1"/>
                    </a:cubicBez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32"/>
              <p:cNvSpPr/>
              <p:nvPr/>
            </p:nvSpPr>
            <p:spPr bwMode="auto">
              <a:xfrm>
                <a:off x="3892" y="1530"/>
                <a:ext cx="7" cy="21"/>
              </a:xfrm>
              <a:custGeom>
                <a:avLst/>
                <a:gdLst>
                  <a:gd name="T0" fmla="*/ 0 w 3"/>
                  <a:gd name="T1" fmla="*/ 9 h 9"/>
                  <a:gd name="T2" fmla="*/ 1 w 3"/>
                  <a:gd name="T3" fmla="*/ 9 h 9"/>
                  <a:gd name="T4" fmla="*/ 2 w 3"/>
                  <a:gd name="T5" fmla="*/ 9 h 9"/>
                  <a:gd name="T6" fmla="*/ 3 w 3"/>
                  <a:gd name="T7" fmla="*/ 9 h 9"/>
                  <a:gd name="T8" fmla="*/ 3 w 3"/>
                  <a:gd name="T9" fmla="*/ 1 h 9"/>
                  <a:gd name="T10" fmla="*/ 2 w 3"/>
                  <a:gd name="T11" fmla="*/ 0 h 9"/>
                  <a:gd name="T12" fmla="*/ 1 w 3"/>
                  <a:gd name="T13" fmla="*/ 0 h 9"/>
                  <a:gd name="T14" fmla="*/ 0 w 3"/>
                  <a:gd name="T15" fmla="*/ 1 h 9"/>
                  <a:gd name="T16" fmla="*/ 0 w 3"/>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9">
                    <a:moveTo>
                      <a:pt x="0" y="9"/>
                    </a:moveTo>
                    <a:cubicBezTo>
                      <a:pt x="0" y="9"/>
                      <a:pt x="1" y="9"/>
                      <a:pt x="1" y="9"/>
                    </a:cubicBezTo>
                    <a:cubicBezTo>
                      <a:pt x="2" y="9"/>
                      <a:pt x="2" y="9"/>
                      <a:pt x="2" y="9"/>
                    </a:cubicBezTo>
                    <a:cubicBezTo>
                      <a:pt x="2" y="9"/>
                      <a:pt x="3" y="9"/>
                      <a:pt x="3" y="9"/>
                    </a:cubicBezTo>
                    <a:cubicBezTo>
                      <a:pt x="3" y="1"/>
                      <a:pt x="3" y="1"/>
                      <a:pt x="3" y="1"/>
                    </a:cubicBezTo>
                    <a:cubicBezTo>
                      <a:pt x="3" y="0"/>
                      <a:pt x="2" y="0"/>
                      <a:pt x="2" y="0"/>
                    </a:cubicBezTo>
                    <a:cubicBezTo>
                      <a:pt x="1" y="0"/>
                      <a:pt x="1" y="0"/>
                      <a:pt x="1" y="0"/>
                    </a:cubicBezTo>
                    <a:cubicBezTo>
                      <a:pt x="1" y="0"/>
                      <a:pt x="0" y="0"/>
                      <a:pt x="0" y="1"/>
                    </a:cubicBez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33"/>
              <p:cNvSpPr/>
              <p:nvPr/>
            </p:nvSpPr>
            <p:spPr bwMode="auto">
              <a:xfrm>
                <a:off x="3757" y="2161"/>
                <a:ext cx="17" cy="36"/>
              </a:xfrm>
              <a:custGeom>
                <a:avLst/>
                <a:gdLst>
                  <a:gd name="T0" fmla="*/ 0 w 7"/>
                  <a:gd name="T1" fmla="*/ 13 h 15"/>
                  <a:gd name="T2" fmla="*/ 2 w 7"/>
                  <a:gd name="T3" fmla="*/ 15 h 15"/>
                  <a:gd name="T4" fmla="*/ 5 w 7"/>
                  <a:gd name="T5" fmla="*/ 15 h 15"/>
                  <a:gd name="T6" fmla="*/ 7 w 7"/>
                  <a:gd name="T7" fmla="*/ 13 h 15"/>
                  <a:gd name="T8" fmla="*/ 7 w 7"/>
                  <a:gd name="T9" fmla="*/ 2 h 15"/>
                  <a:gd name="T10" fmla="*/ 5 w 7"/>
                  <a:gd name="T11" fmla="*/ 0 h 15"/>
                  <a:gd name="T12" fmla="*/ 2 w 7"/>
                  <a:gd name="T13" fmla="*/ 0 h 15"/>
                  <a:gd name="T14" fmla="*/ 0 w 7"/>
                  <a:gd name="T15" fmla="*/ 2 h 15"/>
                  <a:gd name="T16" fmla="*/ 0 w 7"/>
                  <a:gd name="T1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5">
                    <a:moveTo>
                      <a:pt x="0" y="13"/>
                    </a:moveTo>
                    <a:cubicBezTo>
                      <a:pt x="0" y="14"/>
                      <a:pt x="1" y="15"/>
                      <a:pt x="2" y="15"/>
                    </a:cubicBezTo>
                    <a:cubicBezTo>
                      <a:pt x="5" y="15"/>
                      <a:pt x="5" y="15"/>
                      <a:pt x="5" y="15"/>
                    </a:cubicBezTo>
                    <a:cubicBezTo>
                      <a:pt x="6" y="15"/>
                      <a:pt x="7" y="14"/>
                      <a:pt x="7" y="13"/>
                    </a:cubicBezTo>
                    <a:cubicBezTo>
                      <a:pt x="7" y="2"/>
                      <a:pt x="7" y="2"/>
                      <a:pt x="7" y="2"/>
                    </a:cubicBezTo>
                    <a:cubicBezTo>
                      <a:pt x="7" y="1"/>
                      <a:pt x="6" y="0"/>
                      <a:pt x="5" y="0"/>
                    </a:cubicBezTo>
                    <a:cubicBezTo>
                      <a:pt x="2" y="0"/>
                      <a:pt x="2" y="0"/>
                      <a:pt x="2" y="0"/>
                    </a:cubicBezTo>
                    <a:cubicBezTo>
                      <a:pt x="1" y="0"/>
                      <a:pt x="0" y="1"/>
                      <a:pt x="0" y="2"/>
                    </a:cubicBez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34"/>
              <p:cNvSpPr/>
              <p:nvPr/>
            </p:nvSpPr>
            <p:spPr bwMode="auto">
              <a:xfrm>
                <a:off x="3736" y="2152"/>
                <a:ext cx="14" cy="45"/>
              </a:xfrm>
              <a:custGeom>
                <a:avLst/>
                <a:gdLst>
                  <a:gd name="T0" fmla="*/ 0 w 6"/>
                  <a:gd name="T1" fmla="*/ 17 h 19"/>
                  <a:gd name="T2" fmla="*/ 2 w 6"/>
                  <a:gd name="T3" fmla="*/ 19 h 19"/>
                  <a:gd name="T4" fmla="*/ 4 w 6"/>
                  <a:gd name="T5" fmla="*/ 19 h 19"/>
                  <a:gd name="T6" fmla="*/ 6 w 6"/>
                  <a:gd name="T7" fmla="*/ 17 h 19"/>
                  <a:gd name="T8" fmla="*/ 6 w 6"/>
                  <a:gd name="T9" fmla="*/ 2 h 19"/>
                  <a:gd name="T10" fmla="*/ 4 w 6"/>
                  <a:gd name="T11" fmla="*/ 0 h 19"/>
                  <a:gd name="T12" fmla="*/ 2 w 6"/>
                  <a:gd name="T13" fmla="*/ 0 h 19"/>
                  <a:gd name="T14" fmla="*/ 0 w 6"/>
                  <a:gd name="T15" fmla="*/ 2 h 19"/>
                  <a:gd name="T16" fmla="*/ 0 w 6"/>
                  <a:gd name="T17"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9">
                    <a:moveTo>
                      <a:pt x="0" y="17"/>
                    </a:moveTo>
                    <a:cubicBezTo>
                      <a:pt x="0" y="18"/>
                      <a:pt x="1" y="19"/>
                      <a:pt x="2" y="19"/>
                    </a:cubicBezTo>
                    <a:cubicBezTo>
                      <a:pt x="4" y="19"/>
                      <a:pt x="4" y="19"/>
                      <a:pt x="4" y="19"/>
                    </a:cubicBezTo>
                    <a:cubicBezTo>
                      <a:pt x="6" y="19"/>
                      <a:pt x="6" y="18"/>
                      <a:pt x="6" y="17"/>
                    </a:cubicBezTo>
                    <a:cubicBezTo>
                      <a:pt x="6" y="2"/>
                      <a:pt x="6" y="2"/>
                      <a:pt x="6" y="2"/>
                    </a:cubicBezTo>
                    <a:cubicBezTo>
                      <a:pt x="6" y="0"/>
                      <a:pt x="6" y="0"/>
                      <a:pt x="4" y="0"/>
                    </a:cubicBezTo>
                    <a:cubicBezTo>
                      <a:pt x="2" y="0"/>
                      <a:pt x="2" y="0"/>
                      <a:pt x="2" y="0"/>
                    </a:cubicBezTo>
                    <a:cubicBezTo>
                      <a:pt x="1" y="0"/>
                      <a:pt x="0" y="0"/>
                      <a:pt x="0" y="2"/>
                    </a:cubicBezTo>
                    <a:lnTo>
                      <a:pt x="0"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35"/>
              <p:cNvSpPr/>
              <p:nvPr/>
            </p:nvSpPr>
            <p:spPr bwMode="auto">
              <a:xfrm>
                <a:off x="3712" y="2137"/>
                <a:ext cx="17" cy="60"/>
              </a:xfrm>
              <a:custGeom>
                <a:avLst/>
                <a:gdLst>
                  <a:gd name="T0" fmla="*/ 1 w 7"/>
                  <a:gd name="T1" fmla="*/ 23 h 25"/>
                  <a:gd name="T2" fmla="*/ 3 w 7"/>
                  <a:gd name="T3" fmla="*/ 25 h 25"/>
                  <a:gd name="T4" fmla="*/ 5 w 7"/>
                  <a:gd name="T5" fmla="*/ 25 h 25"/>
                  <a:gd name="T6" fmla="*/ 7 w 7"/>
                  <a:gd name="T7" fmla="*/ 23 h 25"/>
                  <a:gd name="T8" fmla="*/ 7 w 7"/>
                  <a:gd name="T9" fmla="*/ 2 h 25"/>
                  <a:gd name="T10" fmla="*/ 5 w 7"/>
                  <a:gd name="T11" fmla="*/ 0 h 25"/>
                  <a:gd name="T12" fmla="*/ 3 w 7"/>
                  <a:gd name="T13" fmla="*/ 0 h 25"/>
                  <a:gd name="T14" fmla="*/ 0 w 7"/>
                  <a:gd name="T15" fmla="*/ 2 h 25"/>
                  <a:gd name="T16" fmla="*/ 1 w 7"/>
                  <a:gd name="T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25">
                    <a:moveTo>
                      <a:pt x="1" y="23"/>
                    </a:moveTo>
                    <a:cubicBezTo>
                      <a:pt x="1" y="24"/>
                      <a:pt x="1" y="25"/>
                      <a:pt x="3" y="25"/>
                    </a:cubicBezTo>
                    <a:cubicBezTo>
                      <a:pt x="5" y="25"/>
                      <a:pt x="5" y="25"/>
                      <a:pt x="5" y="25"/>
                    </a:cubicBezTo>
                    <a:cubicBezTo>
                      <a:pt x="6" y="25"/>
                      <a:pt x="7" y="24"/>
                      <a:pt x="7" y="23"/>
                    </a:cubicBezTo>
                    <a:cubicBezTo>
                      <a:pt x="7" y="2"/>
                      <a:pt x="7" y="2"/>
                      <a:pt x="7" y="2"/>
                    </a:cubicBezTo>
                    <a:cubicBezTo>
                      <a:pt x="7" y="1"/>
                      <a:pt x="6" y="0"/>
                      <a:pt x="5" y="0"/>
                    </a:cubicBezTo>
                    <a:cubicBezTo>
                      <a:pt x="3" y="0"/>
                      <a:pt x="3" y="0"/>
                      <a:pt x="3" y="0"/>
                    </a:cubicBezTo>
                    <a:cubicBezTo>
                      <a:pt x="1" y="0"/>
                      <a:pt x="0" y="1"/>
                      <a:pt x="0" y="2"/>
                    </a:cubicBezTo>
                    <a:lnTo>
                      <a:pt x="1"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36"/>
              <p:cNvSpPr>
                <a:spLocks noEditPoints="1"/>
              </p:cNvSpPr>
              <p:nvPr/>
            </p:nvSpPr>
            <p:spPr bwMode="auto">
              <a:xfrm>
                <a:off x="4089" y="2612"/>
                <a:ext cx="78" cy="78"/>
              </a:xfrm>
              <a:custGeom>
                <a:avLst/>
                <a:gdLst>
                  <a:gd name="T0" fmla="*/ 16 w 33"/>
                  <a:gd name="T1" fmla="*/ 0 h 33"/>
                  <a:gd name="T2" fmla="*/ 0 w 33"/>
                  <a:gd name="T3" fmla="*/ 17 h 33"/>
                  <a:gd name="T4" fmla="*/ 17 w 33"/>
                  <a:gd name="T5" fmla="*/ 33 h 33"/>
                  <a:gd name="T6" fmla="*/ 32 w 33"/>
                  <a:gd name="T7" fmla="*/ 16 h 33"/>
                  <a:gd name="T8" fmla="*/ 16 w 33"/>
                  <a:gd name="T9" fmla="*/ 0 h 33"/>
                  <a:gd name="T10" fmla="*/ 17 w 33"/>
                  <a:gd name="T11" fmla="*/ 29 h 33"/>
                  <a:gd name="T12" fmla="*/ 3 w 33"/>
                  <a:gd name="T13" fmla="*/ 17 h 33"/>
                  <a:gd name="T14" fmla="*/ 16 w 33"/>
                  <a:gd name="T15" fmla="*/ 4 h 33"/>
                  <a:gd name="T16" fmla="*/ 29 w 33"/>
                  <a:gd name="T17" fmla="*/ 16 h 33"/>
                  <a:gd name="T18" fmla="*/ 17 w 33"/>
                  <a:gd name="T19"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3">
                    <a:moveTo>
                      <a:pt x="16" y="0"/>
                    </a:moveTo>
                    <a:cubicBezTo>
                      <a:pt x="7" y="1"/>
                      <a:pt x="0" y="8"/>
                      <a:pt x="0" y="17"/>
                    </a:cubicBezTo>
                    <a:cubicBezTo>
                      <a:pt x="0" y="26"/>
                      <a:pt x="8" y="33"/>
                      <a:pt x="17" y="33"/>
                    </a:cubicBezTo>
                    <a:cubicBezTo>
                      <a:pt x="26" y="32"/>
                      <a:pt x="33" y="25"/>
                      <a:pt x="32" y="16"/>
                    </a:cubicBezTo>
                    <a:cubicBezTo>
                      <a:pt x="32" y="7"/>
                      <a:pt x="25" y="0"/>
                      <a:pt x="16" y="0"/>
                    </a:cubicBezTo>
                    <a:close/>
                    <a:moveTo>
                      <a:pt x="17" y="29"/>
                    </a:moveTo>
                    <a:cubicBezTo>
                      <a:pt x="10" y="30"/>
                      <a:pt x="4" y="24"/>
                      <a:pt x="3" y="17"/>
                    </a:cubicBezTo>
                    <a:cubicBezTo>
                      <a:pt x="3" y="10"/>
                      <a:pt x="9" y="4"/>
                      <a:pt x="16" y="4"/>
                    </a:cubicBezTo>
                    <a:cubicBezTo>
                      <a:pt x="23" y="3"/>
                      <a:pt x="29" y="9"/>
                      <a:pt x="29" y="16"/>
                    </a:cubicBezTo>
                    <a:cubicBezTo>
                      <a:pt x="29" y="23"/>
                      <a:pt x="24" y="29"/>
                      <a:pt x="17"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37"/>
              <p:cNvSpPr/>
              <p:nvPr/>
            </p:nvSpPr>
            <p:spPr bwMode="auto">
              <a:xfrm>
                <a:off x="4108" y="2633"/>
                <a:ext cx="40" cy="36"/>
              </a:xfrm>
              <a:custGeom>
                <a:avLst/>
                <a:gdLst>
                  <a:gd name="T0" fmla="*/ 11 w 17"/>
                  <a:gd name="T1" fmla="*/ 13 h 15"/>
                  <a:gd name="T2" fmla="*/ 6 w 17"/>
                  <a:gd name="T3" fmla="*/ 10 h 15"/>
                  <a:gd name="T4" fmla="*/ 10 w 17"/>
                  <a:gd name="T5" fmla="*/ 10 h 15"/>
                  <a:gd name="T6" fmla="*/ 11 w 17"/>
                  <a:gd name="T7" fmla="*/ 9 h 15"/>
                  <a:gd name="T8" fmla="*/ 10 w 17"/>
                  <a:gd name="T9" fmla="*/ 8 h 15"/>
                  <a:gd name="T10" fmla="*/ 5 w 17"/>
                  <a:gd name="T11" fmla="*/ 8 h 15"/>
                  <a:gd name="T12" fmla="*/ 5 w 17"/>
                  <a:gd name="T13" fmla="*/ 8 h 15"/>
                  <a:gd name="T14" fmla="*/ 5 w 17"/>
                  <a:gd name="T15" fmla="*/ 7 h 15"/>
                  <a:gd name="T16" fmla="*/ 10 w 17"/>
                  <a:gd name="T17" fmla="*/ 7 h 15"/>
                  <a:gd name="T18" fmla="*/ 11 w 17"/>
                  <a:gd name="T19" fmla="*/ 6 h 15"/>
                  <a:gd name="T20" fmla="*/ 10 w 17"/>
                  <a:gd name="T21" fmla="*/ 5 h 15"/>
                  <a:gd name="T22" fmla="*/ 6 w 17"/>
                  <a:gd name="T23" fmla="*/ 5 h 15"/>
                  <a:gd name="T24" fmla="*/ 10 w 17"/>
                  <a:gd name="T25" fmla="*/ 2 h 15"/>
                  <a:gd name="T26" fmla="*/ 14 w 17"/>
                  <a:gd name="T27" fmla="*/ 3 h 15"/>
                  <a:gd name="T28" fmla="*/ 17 w 17"/>
                  <a:gd name="T29" fmla="*/ 3 h 15"/>
                  <a:gd name="T30" fmla="*/ 10 w 17"/>
                  <a:gd name="T31" fmla="*/ 0 h 15"/>
                  <a:gd name="T32" fmla="*/ 3 w 17"/>
                  <a:gd name="T33" fmla="*/ 5 h 15"/>
                  <a:gd name="T34" fmla="*/ 1 w 17"/>
                  <a:gd name="T35" fmla="*/ 5 h 15"/>
                  <a:gd name="T36" fmla="*/ 0 w 17"/>
                  <a:gd name="T37" fmla="*/ 6 h 15"/>
                  <a:gd name="T38" fmla="*/ 1 w 17"/>
                  <a:gd name="T39" fmla="*/ 7 h 15"/>
                  <a:gd name="T40" fmla="*/ 3 w 17"/>
                  <a:gd name="T41" fmla="*/ 7 h 15"/>
                  <a:gd name="T42" fmla="*/ 3 w 17"/>
                  <a:gd name="T43" fmla="*/ 8 h 15"/>
                  <a:gd name="T44" fmla="*/ 3 w 17"/>
                  <a:gd name="T45" fmla="*/ 8 h 15"/>
                  <a:gd name="T46" fmla="*/ 1 w 17"/>
                  <a:gd name="T47" fmla="*/ 8 h 15"/>
                  <a:gd name="T48" fmla="*/ 0 w 17"/>
                  <a:gd name="T49" fmla="*/ 9 h 15"/>
                  <a:gd name="T50" fmla="*/ 1 w 17"/>
                  <a:gd name="T51" fmla="*/ 10 h 15"/>
                  <a:gd name="T52" fmla="*/ 4 w 17"/>
                  <a:gd name="T53" fmla="*/ 10 h 15"/>
                  <a:gd name="T54" fmla="*/ 11 w 17"/>
                  <a:gd name="T55" fmla="*/ 15 h 15"/>
                  <a:gd name="T56" fmla="*/ 17 w 17"/>
                  <a:gd name="T57" fmla="*/ 11 h 15"/>
                  <a:gd name="T58" fmla="*/ 14 w 17"/>
                  <a:gd name="T59" fmla="*/ 11 h 15"/>
                  <a:gd name="T60" fmla="*/ 11 w 17"/>
                  <a:gd name="T61"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15">
                    <a:moveTo>
                      <a:pt x="11" y="13"/>
                    </a:moveTo>
                    <a:cubicBezTo>
                      <a:pt x="9" y="13"/>
                      <a:pt x="7" y="12"/>
                      <a:pt x="6" y="10"/>
                    </a:cubicBezTo>
                    <a:cubicBezTo>
                      <a:pt x="10" y="10"/>
                      <a:pt x="10" y="10"/>
                      <a:pt x="10" y="10"/>
                    </a:cubicBezTo>
                    <a:cubicBezTo>
                      <a:pt x="10" y="10"/>
                      <a:pt x="11" y="10"/>
                      <a:pt x="11" y="9"/>
                    </a:cubicBezTo>
                    <a:cubicBezTo>
                      <a:pt x="11" y="9"/>
                      <a:pt x="10" y="8"/>
                      <a:pt x="10" y="8"/>
                    </a:cubicBezTo>
                    <a:cubicBezTo>
                      <a:pt x="5" y="8"/>
                      <a:pt x="5" y="8"/>
                      <a:pt x="5" y="8"/>
                    </a:cubicBezTo>
                    <a:cubicBezTo>
                      <a:pt x="5" y="8"/>
                      <a:pt x="5" y="8"/>
                      <a:pt x="5" y="8"/>
                    </a:cubicBezTo>
                    <a:cubicBezTo>
                      <a:pt x="5" y="7"/>
                      <a:pt x="5" y="7"/>
                      <a:pt x="5" y="7"/>
                    </a:cubicBezTo>
                    <a:cubicBezTo>
                      <a:pt x="10" y="7"/>
                      <a:pt x="10" y="7"/>
                      <a:pt x="10" y="7"/>
                    </a:cubicBezTo>
                    <a:cubicBezTo>
                      <a:pt x="10" y="7"/>
                      <a:pt x="11" y="6"/>
                      <a:pt x="11" y="6"/>
                    </a:cubicBezTo>
                    <a:cubicBezTo>
                      <a:pt x="11" y="5"/>
                      <a:pt x="10" y="5"/>
                      <a:pt x="10" y="5"/>
                    </a:cubicBezTo>
                    <a:cubicBezTo>
                      <a:pt x="6" y="5"/>
                      <a:pt x="6" y="5"/>
                      <a:pt x="6" y="5"/>
                    </a:cubicBezTo>
                    <a:cubicBezTo>
                      <a:pt x="7" y="3"/>
                      <a:pt x="9" y="2"/>
                      <a:pt x="10" y="2"/>
                    </a:cubicBezTo>
                    <a:cubicBezTo>
                      <a:pt x="12" y="2"/>
                      <a:pt x="13" y="3"/>
                      <a:pt x="14" y="3"/>
                    </a:cubicBezTo>
                    <a:cubicBezTo>
                      <a:pt x="17" y="3"/>
                      <a:pt x="17" y="3"/>
                      <a:pt x="17" y="3"/>
                    </a:cubicBezTo>
                    <a:cubicBezTo>
                      <a:pt x="15" y="1"/>
                      <a:pt x="13" y="0"/>
                      <a:pt x="10" y="0"/>
                    </a:cubicBezTo>
                    <a:cubicBezTo>
                      <a:pt x="7" y="0"/>
                      <a:pt x="4" y="2"/>
                      <a:pt x="3" y="5"/>
                    </a:cubicBezTo>
                    <a:cubicBezTo>
                      <a:pt x="1" y="5"/>
                      <a:pt x="1" y="5"/>
                      <a:pt x="1" y="5"/>
                    </a:cubicBezTo>
                    <a:cubicBezTo>
                      <a:pt x="0" y="5"/>
                      <a:pt x="0" y="5"/>
                      <a:pt x="0" y="6"/>
                    </a:cubicBezTo>
                    <a:cubicBezTo>
                      <a:pt x="0" y="6"/>
                      <a:pt x="0" y="7"/>
                      <a:pt x="1" y="7"/>
                    </a:cubicBezTo>
                    <a:cubicBezTo>
                      <a:pt x="3" y="7"/>
                      <a:pt x="3" y="7"/>
                      <a:pt x="3" y="7"/>
                    </a:cubicBezTo>
                    <a:cubicBezTo>
                      <a:pt x="3" y="7"/>
                      <a:pt x="3" y="7"/>
                      <a:pt x="3" y="8"/>
                    </a:cubicBezTo>
                    <a:cubicBezTo>
                      <a:pt x="3" y="8"/>
                      <a:pt x="3" y="8"/>
                      <a:pt x="3" y="8"/>
                    </a:cubicBezTo>
                    <a:cubicBezTo>
                      <a:pt x="1" y="8"/>
                      <a:pt x="1" y="8"/>
                      <a:pt x="1" y="8"/>
                    </a:cubicBezTo>
                    <a:cubicBezTo>
                      <a:pt x="0" y="8"/>
                      <a:pt x="0" y="9"/>
                      <a:pt x="0" y="9"/>
                    </a:cubicBezTo>
                    <a:cubicBezTo>
                      <a:pt x="0" y="10"/>
                      <a:pt x="0" y="11"/>
                      <a:pt x="1" y="10"/>
                    </a:cubicBezTo>
                    <a:cubicBezTo>
                      <a:pt x="4" y="10"/>
                      <a:pt x="4" y="10"/>
                      <a:pt x="4" y="10"/>
                    </a:cubicBezTo>
                    <a:cubicBezTo>
                      <a:pt x="5" y="13"/>
                      <a:pt x="7" y="15"/>
                      <a:pt x="11" y="15"/>
                    </a:cubicBezTo>
                    <a:cubicBezTo>
                      <a:pt x="13" y="15"/>
                      <a:pt x="16" y="14"/>
                      <a:pt x="17" y="11"/>
                    </a:cubicBezTo>
                    <a:cubicBezTo>
                      <a:pt x="14" y="11"/>
                      <a:pt x="14" y="11"/>
                      <a:pt x="14" y="11"/>
                    </a:cubicBezTo>
                    <a:cubicBezTo>
                      <a:pt x="13" y="12"/>
                      <a:pt x="12" y="13"/>
                      <a:pt x="1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38"/>
              <p:cNvSpPr>
                <a:spLocks noEditPoints="1"/>
              </p:cNvSpPr>
              <p:nvPr/>
            </p:nvSpPr>
            <p:spPr bwMode="auto">
              <a:xfrm>
                <a:off x="3767" y="2199"/>
                <a:ext cx="35" cy="36"/>
              </a:xfrm>
              <a:custGeom>
                <a:avLst/>
                <a:gdLst>
                  <a:gd name="T0" fmla="*/ 7 w 15"/>
                  <a:gd name="T1" fmla="*/ 0 h 15"/>
                  <a:gd name="T2" fmla="*/ 0 w 15"/>
                  <a:gd name="T3" fmla="*/ 7 h 15"/>
                  <a:gd name="T4" fmla="*/ 8 w 15"/>
                  <a:gd name="T5" fmla="*/ 15 h 15"/>
                  <a:gd name="T6" fmla="*/ 15 w 15"/>
                  <a:gd name="T7" fmla="*/ 7 h 15"/>
                  <a:gd name="T8" fmla="*/ 7 w 15"/>
                  <a:gd name="T9" fmla="*/ 0 h 15"/>
                  <a:gd name="T10" fmla="*/ 8 w 15"/>
                  <a:gd name="T11" fmla="*/ 13 h 15"/>
                  <a:gd name="T12" fmla="*/ 2 w 15"/>
                  <a:gd name="T13" fmla="*/ 7 h 15"/>
                  <a:gd name="T14" fmla="*/ 7 w 15"/>
                  <a:gd name="T15" fmla="*/ 1 h 15"/>
                  <a:gd name="T16" fmla="*/ 13 w 15"/>
                  <a:gd name="T17" fmla="*/ 7 h 15"/>
                  <a:gd name="T18" fmla="*/ 8 w 15"/>
                  <a:gd name="T19"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5">
                    <a:moveTo>
                      <a:pt x="7" y="0"/>
                    </a:moveTo>
                    <a:cubicBezTo>
                      <a:pt x="3" y="0"/>
                      <a:pt x="0" y="3"/>
                      <a:pt x="0" y="7"/>
                    </a:cubicBezTo>
                    <a:cubicBezTo>
                      <a:pt x="0" y="11"/>
                      <a:pt x="4" y="15"/>
                      <a:pt x="8" y="15"/>
                    </a:cubicBezTo>
                    <a:cubicBezTo>
                      <a:pt x="12" y="14"/>
                      <a:pt x="15" y="11"/>
                      <a:pt x="15" y="7"/>
                    </a:cubicBezTo>
                    <a:cubicBezTo>
                      <a:pt x="15" y="3"/>
                      <a:pt x="11" y="0"/>
                      <a:pt x="7" y="0"/>
                    </a:cubicBezTo>
                    <a:close/>
                    <a:moveTo>
                      <a:pt x="8" y="13"/>
                    </a:moveTo>
                    <a:cubicBezTo>
                      <a:pt x="4" y="13"/>
                      <a:pt x="2" y="11"/>
                      <a:pt x="2" y="7"/>
                    </a:cubicBezTo>
                    <a:cubicBezTo>
                      <a:pt x="2" y="4"/>
                      <a:pt x="4" y="2"/>
                      <a:pt x="7" y="1"/>
                    </a:cubicBezTo>
                    <a:cubicBezTo>
                      <a:pt x="11" y="1"/>
                      <a:pt x="13" y="4"/>
                      <a:pt x="13" y="7"/>
                    </a:cubicBezTo>
                    <a:cubicBezTo>
                      <a:pt x="13" y="10"/>
                      <a:pt x="11" y="13"/>
                      <a:pt x="8"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39"/>
              <p:cNvSpPr/>
              <p:nvPr/>
            </p:nvSpPr>
            <p:spPr bwMode="auto">
              <a:xfrm>
                <a:off x="3776" y="2209"/>
                <a:ext cx="17" cy="16"/>
              </a:xfrm>
              <a:custGeom>
                <a:avLst/>
                <a:gdLst>
                  <a:gd name="T0" fmla="*/ 4 w 7"/>
                  <a:gd name="T1" fmla="*/ 6 h 7"/>
                  <a:gd name="T2" fmla="*/ 3 w 7"/>
                  <a:gd name="T3" fmla="*/ 5 h 7"/>
                  <a:gd name="T4" fmla="*/ 4 w 7"/>
                  <a:gd name="T5" fmla="*/ 5 h 7"/>
                  <a:gd name="T6" fmla="*/ 5 w 7"/>
                  <a:gd name="T7" fmla="*/ 4 h 7"/>
                  <a:gd name="T8" fmla="*/ 4 w 7"/>
                  <a:gd name="T9" fmla="*/ 4 h 7"/>
                  <a:gd name="T10" fmla="*/ 2 w 7"/>
                  <a:gd name="T11" fmla="*/ 4 h 7"/>
                  <a:gd name="T12" fmla="*/ 2 w 7"/>
                  <a:gd name="T13" fmla="*/ 3 h 7"/>
                  <a:gd name="T14" fmla="*/ 2 w 7"/>
                  <a:gd name="T15" fmla="*/ 3 h 7"/>
                  <a:gd name="T16" fmla="*/ 4 w 7"/>
                  <a:gd name="T17" fmla="*/ 3 h 7"/>
                  <a:gd name="T18" fmla="*/ 5 w 7"/>
                  <a:gd name="T19" fmla="*/ 2 h 7"/>
                  <a:gd name="T20" fmla="*/ 4 w 7"/>
                  <a:gd name="T21" fmla="*/ 2 h 7"/>
                  <a:gd name="T22" fmla="*/ 2 w 7"/>
                  <a:gd name="T23" fmla="*/ 2 h 7"/>
                  <a:gd name="T24" fmla="*/ 4 w 7"/>
                  <a:gd name="T25" fmla="*/ 1 h 7"/>
                  <a:gd name="T26" fmla="*/ 6 w 7"/>
                  <a:gd name="T27" fmla="*/ 1 h 7"/>
                  <a:gd name="T28" fmla="*/ 7 w 7"/>
                  <a:gd name="T29" fmla="*/ 1 h 7"/>
                  <a:gd name="T30" fmla="*/ 4 w 7"/>
                  <a:gd name="T31" fmla="*/ 0 h 7"/>
                  <a:gd name="T32" fmla="*/ 1 w 7"/>
                  <a:gd name="T33" fmla="*/ 2 h 7"/>
                  <a:gd name="T34" fmla="*/ 0 w 7"/>
                  <a:gd name="T35" fmla="*/ 2 h 7"/>
                  <a:gd name="T36" fmla="*/ 0 w 7"/>
                  <a:gd name="T37" fmla="*/ 3 h 7"/>
                  <a:gd name="T38" fmla="*/ 0 w 7"/>
                  <a:gd name="T39" fmla="*/ 3 h 7"/>
                  <a:gd name="T40" fmla="*/ 1 w 7"/>
                  <a:gd name="T41" fmla="*/ 3 h 7"/>
                  <a:gd name="T42" fmla="*/ 1 w 7"/>
                  <a:gd name="T43" fmla="*/ 3 h 7"/>
                  <a:gd name="T44" fmla="*/ 1 w 7"/>
                  <a:gd name="T45" fmla="*/ 4 h 7"/>
                  <a:gd name="T46" fmla="*/ 0 w 7"/>
                  <a:gd name="T47" fmla="*/ 4 h 7"/>
                  <a:gd name="T48" fmla="*/ 0 w 7"/>
                  <a:gd name="T49" fmla="*/ 4 h 7"/>
                  <a:gd name="T50" fmla="*/ 0 w 7"/>
                  <a:gd name="T51" fmla="*/ 5 h 7"/>
                  <a:gd name="T52" fmla="*/ 1 w 7"/>
                  <a:gd name="T53" fmla="*/ 5 h 7"/>
                  <a:gd name="T54" fmla="*/ 5 w 7"/>
                  <a:gd name="T55" fmla="*/ 7 h 7"/>
                  <a:gd name="T56" fmla="*/ 7 w 7"/>
                  <a:gd name="T57" fmla="*/ 5 h 7"/>
                  <a:gd name="T58" fmla="*/ 6 w 7"/>
                  <a:gd name="T59" fmla="*/ 5 h 7"/>
                  <a:gd name="T60" fmla="*/ 4 w 7"/>
                  <a:gd name="T61"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 h="7">
                    <a:moveTo>
                      <a:pt x="4" y="6"/>
                    </a:moveTo>
                    <a:cubicBezTo>
                      <a:pt x="4" y="6"/>
                      <a:pt x="3" y="5"/>
                      <a:pt x="3" y="5"/>
                    </a:cubicBezTo>
                    <a:cubicBezTo>
                      <a:pt x="4" y="5"/>
                      <a:pt x="4" y="5"/>
                      <a:pt x="4" y="5"/>
                    </a:cubicBezTo>
                    <a:cubicBezTo>
                      <a:pt x="4" y="5"/>
                      <a:pt x="5" y="4"/>
                      <a:pt x="5" y="4"/>
                    </a:cubicBezTo>
                    <a:cubicBezTo>
                      <a:pt x="5" y="4"/>
                      <a:pt x="4" y="4"/>
                      <a:pt x="4" y="4"/>
                    </a:cubicBezTo>
                    <a:cubicBezTo>
                      <a:pt x="2" y="4"/>
                      <a:pt x="2" y="4"/>
                      <a:pt x="2" y="4"/>
                    </a:cubicBezTo>
                    <a:cubicBezTo>
                      <a:pt x="2" y="4"/>
                      <a:pt x="2" y="3"/>
                      <a:pt x="2" y="3"/>
                    </a:cubicBezTo>
                    <a:cubicBezTo>
                      <a:pt x="2" y="3"/>
                      <a:pt x="2" y="3"/>
                      <a:pt x="2" y="3"/>
                    </a:cubicBezTo>
                    <a:cubicBezTo>
                      <a:pt x="4" y="3"/>
                      <a:pt x="4" y="3"/>
                      <a:pt x="4" y="3"/>
                    </a:cubicBezTo>
                    <a:cubicBezTo>
                      <a:pt x="4" y="3"/>
                      <a:pt x="5" y="3"/>
                      <a:pt x="5" y="2"/>
                    </a:cubicBezTo>
                    <a:cubicBezTo>
                      <a:pt x="5" y="2"/>
                      <a:pt x="4" y="2"/>
                      <a:pt x="4" y="2"/>
                    </a:cubicBezTo>
                    <a:cubicBezTo>
                      <a:pt x="2" y="2"/>
                      <a:pt x="2" y="2"/>
                      <a:pt x="2" y="2"/>
                    </a:cubicBezTo>
                    <a:cubicBezTo>
                      <a:pt x="3" y="1"/>
                      <a:pt x="4" y="1"/>
                      <a:pt x="4" y="1"/>
                    </a:cubicBezTo>
                    <a:cubicBezTo>
                      <a:pt x="5" y="1"/>
                      <a:pt x="5" y="1"/>
                      <a:pt x="6" y="1"/>
                    </a:cubicBezTo>
                    <a:cubicBezTo>
                      <a:pt x="7" y="1"/>
                      <a:pt x="7" y="1"/>
                      <a:pt x="7" y="1"/>
                    </a:cubicBezTo>
                    <a:cubicBezTo>
                      <a:pt x="7" y="0"/>
                      <a:pt x="6" y="0"/>
                      <a:pt x="4" y="0"/>
                    </a:cubicBezTo>
                    <a:cubicBezTo>
                      <a:pt x="3" y="0"/>
                      <a:pt x="2" y="1"/>
                      <a:pt x="1" y="2"/>
                    </a:cubicBezTo>
                    <a:cubicBezTo>
                      <a:pt x="0" y="2"/>
                      <a:pt x="0" y="2"/>
                      <a:pt x="0" y="2"/>
                    </a:cubicBezTo>
                    <a:cubicBezTo>
                      <a:pt x="0" y="2"/>
                      <a:pt x="0" y="2"/>
                      <a:pt x="0" y="3"/>
                    </a:cubicBezTo>
                    <a:cubicBezTo>
                      <a:pt x="0" y="3"/>
                      <a:pt x="0" y="3"/>
                      <a:pt x="0" y="3"/>
                    </a:cubicBezTo>
                    <a:cubicBezTo>
                      <a:pt x="1" y="3"/>
                      <a:pt x="1" y="3"/>
                      <a:pt x="1" y="3"/>
                    </a:cubicBezTo>
                    <a:cubicBezTo>
                      <a:pt x="1" y="3"/>
                      <a:pt x="1" y="3"/>
                      <a:pt x="1" y="3"/>
                    </a:cubicBezTo>
                    <a:cubicBezTo>
                      <a:pt x="1" y="3"/>
                      <a:pt x="1" y="4"/>
                      <a:pt x="1" y="4"/>
                    </a:cubicBezTo>
                    <a:cubicBezTo>
                      <a:pt x="0" y="4"/>
                      <a:pt x="0" y="4"/>
                      <a:pt x="0" y="4"/>
                    </a:cubicBezTo>
                    <a:cubicBezTo>
                      <a:pt x="0" y="4"/>
                      <a:pt x="0" y="4"/>
                      <a:pt x="0" y="4"/>
                    </a:cubicBezTo>
                    <a:cubicBezTo>
                      <a:pt x="0" y="4"/>
                      <a:pt x="0" y="5"/>
                      <a:pt x="0" y="5"/>
                    </a:cubicBezTo>
                    <a:cubicBezTo>
                      <a:pt x="1" y="5"/>
                      <a:pt x="1" y="5"/>
                      <a:pt x="1" y="5"/>
                    </a:cubicBezTo>
                    <a:cubicBezTo>
                      <a:pt x="2" y="6"/>
                      <a:pt x="3" y="7"/>
                      <a:pt x="5" y="7"/>
                    </a:cubicBezTo>
                    <a:cubicBezTo>
                      <a:pt x="6" y="7"/>
                      <a:pt x="7" y="6"/>
                      <a:pt x="7" y="5"/>
                    </a:cubicBezTo>
                    <a:cubicBezTo>
                      <a:pt x="6" y="5"/>
                      <a:pt x="6" y="5"/>
                      <a:pt x="6" y="5"/>
                    </a:cubicBezTo>
                    <a:cubicBezTo>
                      <a:pt x="6" y="5"/>
                      <a:pt x="5" y="6"/>
                      <a:pt x="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40"/>
              <p:cNvSpPr>
                <a:spLocks noEditPoints="1"/>
              </p:cNvSpPr>
              <p:nvPr/>
            </p:nvSpPr>
            <p:spPr bwMode="auto">
              <a:xfrm>
                <a:off x="4129" y="2007"/>
                <a:ext cx="36" cy="35"/>
              </a:xfrm>
              <a:custGeom>
                <a:avLst/>
                <a:gdLst>
                  <a:gd name="T0" fmla="*/ 7 w 15"/>
                  <a:gd name="T1" fmla="*/ 0 h 15"/>
                  <a:gd name="T2" fmla="*/ 0 w 15"/>
                  <a:gd name="T3" fmla="*/ 8 h 15"/>
                  <a:gd name="T4" fmla="*/ 8 w 15"/>
                  <a:gd name="T5" fmla="*/ 15 h 15"/>
                  <a:gd name="T6" fmla="*/ 15 w 15"/>
                  <a:gd name="T7" fmla="*/ 7 h 15"/>
                  <a:gd name="T8" fmla="*/ 7 w 15"/>
                  <a:gd name="T9" fmla="*/ 0 h 15"/>
                  <a:gd name="T10" fmla="*/ 8 w 15"/>
                  <a:gd name="T11" fmla="*/ 13 h 15"/>
                  <a:gd name="T12" fmla="*/ 2 w 15"/>
                  <a:gd name="T13" fmla="*/ 8 h 15"/>
                  <a:gd name="T14" fmla="*/ 7 w 15"/>
                  <a:gd name="T15" fmla="*/ 2 h 15"/>
                  <a:gd name="T16" fmla="*/ 13 w 15"/>
                  <a:gd name="T17" fmla="*/ 7 h 15"/>
                  <a:gd name="T18" fmla="*/ 8 w 15"/>
                  <a:gd name="T19"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5">
                    <a:moveTo>
                      <a:pt x="7" y="0"/>
                    </a:moveTo>
                    <a:cubicBezTo>
                      <a:pt x="3" y="0"/>
                      <a:pt x="0" y="4"/>
                      <a:pt x="0" y="8"/>
                    </a:cubicBezTo>
                    <a:cubicBezTo>
                      <a:pt x="0" y="12"/>
                      <a:pt x="4" y="15"/>
                      <a:pt x="8" y="15"/>
                    </a:cubicBezTo>
                    <a:cubicBezTo>
                      <a:pt x="12" y="15"/>
                      <a:pt x="15" y="11"/>
                      <a:pt x="15" y="7"/>
                    </a:cubicBezTo>
                    <a:cubicBezTo>
                      <a:pt x="15" y="3"/>
                      <a:pt x="11" y="0"/>
                      <a:pt x="7" y="0"/>
                    </a:cubicBezTo>
                    <a:close/>
                    <a:moveTo>
                      <a:pt x="8" y="13"/>
                    </a:moveTo>
                    <a:cubicBezTo>
                      <a:pt x="4" y="13"/>
                      <a:pt x="2" y="11"/>
                      <a:pt x="2" y="8"/>
                    </a:cubicBezTo>
                    <a:cubicBezTo>
                      <a:pt x="2" y="4"/>
                      <a:pt x="4" y="2"/>
                      <a:pt x="7" y="2"/>
                    </a:cubicBezTo>
                    <a:cubicBezTo>
                      <a:pt x="11" y="2"/>
                      <a:pt x="13" y="4"/>
                      <a:pt x="13" y="7"/>
                    </a:cubicBezTo>
                    <a:cubicBezTo>
                      <a:pt x="13" y="11"/>
                      <a:pt x="11" y="13"/>
                      <a:pt x="8"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41"/>
              <p:cNvSpPr/>
              <p:nvPr/>
            </p:nvSpPr>
            <p:spPr bwMode="auto">
              <a:xfrm>
                <a:off x="4139" y="2016"/>
                <a:ext cx="16" cy="17"/>
              </a:xfrm>
              <a:custGeom>
                <a:avLst/>
                <a:gdLst>
                  <a:gd name="T0" fmla="*/ 5 w 7"/>
                  <a:gd name="T1" fmla="*/ 6 h 7"/>
                  <a:gd name="T2" fmla="*/ 3 w 7"/>
                  <a:gd name="T3" fmla="*/ 5 h 7"/>
                  <a:gd name="T4" fmla="*/ 4 w 7"/>
                  <a:gd name="T5" fmla="*/ 5 h 7"/>
                  <a:gd name="T6" fmla="*/ 5 w 7"/>
                  <a:gd name="T7" fmla="*/ 4 h 7"/>
                  <a:gd name="T8" fmla="*/ 4 w 7"/>
                  <a:gd name="T9" fmla="*/ 4 h 7"/>
                  <a:gd name="T10" fmla="*/ 2 w 7"/>
                  <a:gd name="T11" fmla="*/ 4 h 7"/>
                  <a:gd name="T12" fmla="*/ 2 w 7"/>
                  <a:gd name="T13" fmla="*/ 4 h 7"/>
                  <a:gd name="T14" fmla="*/ 2 w 7"/>
                  <a:gd name="T15" fmla="*/ 3 h 7"/>
                  <a:gd name="T16" fmla="*/ 4 w 7"/>
                  <a:gd name="T17" fmla="*/ 3 h 7"/>
                  <a:gd name="T18" fmla="*/ 5 w 7"/>
                  <a:gd name="T19" fmla="*/ 3 h 7"/>
                  <a:gd name="T20" fmla="*/ 4 w 7"/>
                  <a:gd name="T21" fmla="*/ 2 h 7"/>
                  <a:gd name="T22" fmla="*/ 3 w 7"/>
                  <a:gd name="T23" fmla="*/ 2 h 7"/>
                  <a:gd name="T24" fmla="*/ 4 w 7"/>
                  <a:gd name="T25" fmla="*/ 1 h 7"/>
                  <a:gd name="T26" fmla="*/ 6 w 7"/>
                  <a:gd name="T27" fmla="*/ 2 h 7"/>
                  <a:gd name="T28" fmla="*/ 7 w 7"/>
                  <a:gd name="T29" fmla="*/ 2 h 7"/>
                  <a:gd name="T30" fmla="*/ 4 w 7"/>
                  <a:gd name="T31" fmla="*/ 0 h 7"/>
                  <a:gd name="T32" fmla="*/ 1 w 7"/>
                  <a:gd name="T33" fmla="*/ 2 h 7"/>
                  <a:gd name="T34" fmla="*/ 0 w 7"/>
                  <a:gd name="T35" fmla="*/ 2 h 7"/>
                  <a:gd name="T36" fmla="*/ 0 w 7"/>
                  <a:gd name="T37" fmla="*/ 3 h 7"/>
                  <a:gd name="T38" fmla="*/ 0 w 7"/>
                  <a:gd name="T39" fmla="*/ 3 h 7"/>
                  <a:gd name="T40" fmla="*/ 1 w 7"/>
                  <a:gd name="T41" fmla="*/ 3 h 7"/>
                  <a:gd name="T42" fmla="*/ 1 w 7"/>
                  <a:gd name="T43" fmla="*/ 4 h 7"/>
                  <a:gd name="T44" fmla="*/ 1 w 7"/>
                  <a:gd name="T45" fmla="*/ 4 h 7"/>
                  <a:gd name="T46" fmla="*/ 0 w 7"/>
                  <a:gd name="T47" fmla="*/ 4 h 7"/>
                  <a:gd name="T48" fmla="*/ 0 w 7"/>
                  <a:gd name="T49" fmla="*/ 4 h 7"/>
                  <a:gd name="T50" fmla="*/ 0 w 7"/>
                  <a:gd name="T51" fmla="*/ 5 h 7"/>
                  <a:gd name="T52" fmla="*/ 1 w 7"/>
                  <a:gd name="T53" fmla="*/ 5 h 7"/>
                  <a:gd name="T54" fmla="*/ 5 w 7"/>
                  <a:gd name="T55" fmla="*/ 7 h 7"/>
                  <a:gd name="T56" fmla="*/ 7 w 7"/>
                  <a:gd name="T57" fmla="*/ 5 h 7"/>
                  <a:gd name="T58" fmla="*/ 6 w 7"/>
                  <a:gd name="T59" fmla="*/ 5 h 7"/>
                  <a:gd name="T60" fmla="*/ 5 w 7"/>
                  <a:gd name="T61"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 h="7">
                    <a:moveTo>
                      <a:pt x="5" y="6"/>
                    </a:moveTo>
                    <a:cubicBezTo>
                      <a:pt x="4" y="6"/>
                      <a:pt x="3" y="5"/>
                      <a:pt x="3" y="5"/>
                    </a:cubicBezTo>
                    <a:cubicBezTo>
                      <a:pt x="4" y="5"/>
                      <a:pt x="4" y="5"/>
                      <a:pt x="4" y="5"/>
                    </a:cubicBezTo>
                    <a:cubicBezTo>
                      <a:pt x="4" y="5"/>
                      <a:pt x="5" y="5"/>
                      <a:pt x="5" y="4"/>
                    </a:cubicBezTo>
                    <a:cubicBezTo>
                      <a:pt x="5" y="4"/>
                      <a:pt x="4" y="4"/>
                      <a:pt x="4" y="4"/>
                    </a:cubicBezTo>
                    <a:cubicBezTo>
                      <a:pt x="2" y="4"/>
                      <a:pt x="2" y="4"/>
                      <a:pt x="2" y="4"/>
                    </a:cubicBezTo>
                    <a:cubicBezTo>
                      <a:pt x="2" y="4"/>
                      <a:pt x="2" y="4"/>
                      <a:pt x="2" y="4"/>
                    </a:cubicBezTo>
                    <a:cubicBezTo>
                      <a:pt x="2" y="3"/>
                      <a:pt x="2" y="3"/>
                      <a:pt x="2" y="3"/>
                    </a:cubicBezTo>
                    <a:cubicBezTo>
                      <a:pt x="4" y="3"/>
                      <a:pt x="4" y="3"/>
                      <a:pt x="4" y="3"/>
                    </a:cubicBezTo>
                    <a:cubicBezTo>
                      <a:pt x="4" y="3"/>
                      <a:pt x="5" y="3"/>
                      <a:pt x="5" y="3"/>
                    </a:cubicBezTo>
                    <a:cubicBezTo>
                      <a:pt x="5" y="2"/>
                      <a:pt x="4" y="2"/>
                      <a:pt x="4" y="2"/>
                    </a:cubicBezTo>
                    <a:cubicBezTo>
                      <a:pt x="3" y="2"/>
                      <a:pt x="3" y="2"/>
                      <a:pt x="3" y="2"/>
                    </a:cubicBezTo>
                    <a:cubicBezTo>
                      <a:pt x="3" y="2"/>
                      <a:pt x="4" y="1"/>
                      <a:pt x="4" y="1"/>
                    </a:cubicBezTo>
                    <a:cubicBezTo>
                      <a:pt x="5" y="1"/>
                      <a:pt x="6" y="1"/>
                      <a:pt x="6" y="2"/>
                    </a:cubicBezTo>
                    <a:cubicBezTo>
                      <a:pt x="7" y="2"/>
                      <a:pt x="7" y="2"/>
                      <a:pt x="7" y="2"/>
                    </a:cubicBezTo>
                    <a:cubicBezTo>
                      <a:pt x="7" y="1"/>
                      <a:pt x="6" y="0"/>
                      <a:pt x="4" y="0"/>
                    </a:cubicBezTo>
                    <a:cubicBezTo>
                      <a:pt x="3" y="0"/>
                      <a:pt x="2" y="1"/>
                      <a:pt x="1" y="2"/>
                    </a:cubicBezTo>
                    <a:cubicBezTo>
                      <a:pt x="0" y="2"/>
                      <a:pt x="0" y="2"/>
                      <a:pt x="0" y="2"/>
                    </a:cubicBezTo>
                    <a:cubicBezTo>
                      <a:pt x="0" y="2"/>
                      <a:pt x="0" y="3"/>
                      <a:pt x="0" y="3"/>
                    </a:cubicBezTo>
                    <a:cubicBezTo>
                      <a:pt x="0" y="3"/>
                      <a:pt x="0" y="3"/>
                      <a:pt x="0" y="3"/>
                    </a:cubicBezTo>
                    <a:cubicBezTo>
                      <a:pt x="1" y="3"/>
                      <a:pt x="1" y="3"/>
                      <a:pt x="1" y="3"/>
                    </a:cubicBezTo>
                    <a:cubicBezTo>
                      <a:pt x="1" y="3"/>
                      <a:pt x="1" y="3"/>
                      <a:pt x="1" y="4"/>
                    </a:cubicBezTo>
                    <a:cubicBezTo>
                      <a:pt x="1" y="4"/>
                      <a:pt x="1" y="4"/>
                      <a:pt x="1" y="4"/>
                    </a:cubicBezTo>
                    <a:cubicBezTo>
                      <a:pt x="0" y="4"/>
                      <a:pt x="0" y="4"/>
                      <a:pt x="0" y="4"/>
                    </a:cubicBezTo>
                    <a:cubicBezTo>
                      <a:pt x="0" y="4"/>
                      <a:pt x="0" y="4"/>
                      <a:pt x="0" y="4"/>
                    </a:cubicBezTo>
                    <a:cubicBezTo>
                      <a:pt x="0" y="5"/>
                      <a:pt x="0" y="5"/>
                      <a:pt x="0" y="5"/>
                    </a:cubicBezTo>
                    <a:cubicBezTo>
                      <a:pt x="1" y="5"/>
                      <a:pt x="1" y="5"/>
                      <a:pt x="1" y="5"/>
                    </a:cubicBezTo>
                    <a:cubicBezTo>
                      <a:pt x="2" y="6"/>
                      <a:pt x="3" y="7"/>
                      <a:pt x="5" y="7"/>
                    </a:cubicBezTo>
                    <a:cubicBezTo>
                      <a:pt x="6" y="7"/>
                      <a:pt x="7" y="6"/>
                      <a:pt x="7" y="5"/>
                    </a:cubicBezTo>
                    <a:cubicBezTo>
                      <a:pt x="6" y="5"/>
                      <a:pt x="6" y="5"/>
                      <a:pt x="6" y="5"/>
                    </a:cubicBezTo>
                    <a:cubicBezTo>
                      <a:pt x="6" y="6"/>
                      <a:pt x="5" y="6"/>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42"/>
              <p:cNvSpPr>
                <a:spLocks noEditPoints="1"/>
              </p:cNvSpPr>
              <p:nvPr/>
            </p:nvSpPr>
            <p:spPr bwMode="auto">
              <a:xfrm>
                <a:off x="3764" y="2289"/>
                <a:ext cx="45" cy="76"/>
              </a:xfrm>
              <a:custGeom>
                <a:avLst/>
                <a:gdLst>
                  <a:gd name="T0" fmla="*/ 9 w 19"/>
                  <a:gd name="T1" fmla="*/ 0 h 32"/>
                  <a:gd name="T2" fmla="*/ 1 w 19"/>
                  <a:gd name="T3" fmla="*/ 23 h 32"/>
                  <a:gd name="T4" fmla="*/ 10 w 19"/>
                  <a:gd name="T5" fmla="*/ 32 h 32"/>
                  <a:gd name="T6" fmla="*/ 19 w 19"/>
                  <a:gd name="T7" fmla="*/ 23 h 32"/>
                  <a:gd name="T8" fmla="*/ 9 w 19"/>
                  <a:gd name="T9" fmla="*/ 0 h 32"/>
                  <a:gd name="T10" fmla="*/ 10 w 19"/>
                  <a:gd name="T11" fmla="*/ 28 h 32"/>
                  <a:gd name="T12" fmla="*/ 15 w 19"/>
                  <a:gd name="T13" fmla="*/ 21 h 32"/>
                  <a:gd name="T14" fmla="*/ 10 w 19"/>
                  <a:gd name="T15" fmla="*/ 28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2">
                    <a:moveTo>
                      <a:pt x="9" y="0"/>
                    </a:moveTo>
                    <a:cubicBezTo>
                      <a:pt x="9" y="0"/>
                      <a:pt x="0" y="14"/>
                      <a:pt x="1" y="23"/>
                    </a:cubicBezTo>
                    <a:cubicBezTo>
                      <a:pt x="1" y="28"/>
                      <a:pt x="5" y="32"/>
                      <a:pt x="10" y="32"/>
                    </a:cubicBezTo>
                    <a:cubicBezTo>
                      <a:pt x="15" y="32"/>
                      <a:pt x="19" y="28"/>
                      <a:pt x="19" y="23"/>
                    </a:cubicBezTo>
                    <a:cubicBezTo>
                      <a:pt x="19" y="13"/>
                      <a:pt x="9" y="0"/>
                      <a:pt x="9" y="0"/>
                    </a:cubicBezTo>
                    <a:close/>
                    <a:moveTo>
                      <a:pt x="10" y="28"/>
                    </a:moveTo>
                    <a:cubicBezTo>
                      <a:pt x="15" y="21"/>
                      <a:pt x="15" y="21"/>
                      <a:pt x="15" y="21"/>
                    </a:cubicBezTo>
                    <a:cubicBezTo>
                      <a:pt x="15" y="21"/>
                      <a:pt x="16" y="28"/>
                      <a:pt x="1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43"/>
              <p:cNvSpPr>
                <a:spLocks noEditPoints="1"/>
              </p:cNvSpPr>
              <p:nvPr/>
            </p:nvSpPr>
            <p:spPr bwMode="auto">
              <a:xfrm>
                <a:off x="3778" y="1371"/>
                <a:ext cx="19" cy="33"/>
              </a:xfrm>
              <a:custGeom>
                <a:avLst/>
                <a:gdLst>
                  <a:gd name="T0" fmla="*/ 5 w 8"/>
                  <a:gd name="T1" fmla="*/ 0 h 14"/>
                  <a:gd name="T2" fmla="*/ 0 w 8"/>
                  <a:gd name="T3" fmla="*/ 9 h 14"/>
                  <a:gd name="T4" fmla="*/ 3 w 8"/>
                  <a:gd name="T5" fmla="*/ 13 h 14"/>
                  <a:gd name="T6" fmla="*/ 8 w 8"/>
                  <a:gd name="T7" fmla="*/ 10 h 14"/>
                  <a:gd name="T8" fmla="*/ 5 w 8"/>
                  <a:gd name="T9" fmla="*/ 0 h 14"/>
                  <a:gd name="T10" fmla="*/ 3 w 8"/>
                  <a:gd name="T11" fmla="*/ 12 h 14"/>
                  <a:gd name="T12" fmla="*/ 6 w 8"/>
                  <a:gd name="T13" fmla="*/ 9 h 14"/>
                  <a:gd name="T14" fmla="*/ 3 w 8"/>
                  <a:gd name="T15" fmla="*/ 1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4">
                    <a:moveTo>
                      <a:pt x="5" y="0"/>
                    </a:moveTo>
                    <a:cubicBezTo>
                      <a:pt x="5" y="0"/>
                      <a:pt x="1" y="5"/>
                      <a:pt x="0" y="9"/>
                    </a:cubicBezTo>
                    <a:cubicBezTo>
                      <a:pt x="0" y="11"/>
                      <a:pt x="1" y="13"/>
                      <a:pt x="3" y="13"/>
                    </a:cubicBezTo>
                    <a:cubicBezTo>
                      <a:pt x="5" y="14"/>
                      <a:pt x="7" y="12"/>
                      <a:pt x="8" y="10"/>
                    </a:cubicBezTo>
                    <a:cubicBezTo>
                      <a:pt x="8" y="6"/>
                      <a:pt x="5" y="0"/>
                      <a:pt x="5" y="0"/>
                    </a:cubicBezTo>
                    <a:close/>
                    <a:moveTo>
                      <a:pt x="3" y="12"/>
                    </a:moveTo>
                    <a:cubicBezTo>
                      <a:pt x="6" y="9"/>
                      <a:pt x="6" y="9"/>
                      <a:pt x="6" y="9"/>
                    </a:cubicBezTo>
                    <a:cubicBezTo>
                      <a:pt x="6" y="9"/>
                      <a:pt x="6" y="12"/>
                      <a:pt x="3"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144"/>
              <p:cNvSpPr>
                <a:spLocks noEditPoints="1"/>
              </p:cNvSpPr>
              <p:nvPr/>
            </p:nvSpPr>
            <p:spPr bwMode="auto">
              <a:xfrm>
                <a:off x="3921" y="1511"/>
                <a:ext cx="28" cy="50"/>
              </a:xfrm>
              <a:custGeom>
                <a:avLst/>
                <a:gdLst>
                  <a:gd name="T0" fmla="*/ 5 w 12"/>
                  <a:gd name="T1" fmla="*/ 0 h 21"/>
                  <a:gd name="T2" fmla="*/ 0 w 12"/>
                  <a:gd name="T3" fmla="*/ 15 h 21"/>
                  <a:gd name="T4" fmla="*/ 6 w 12"/>
                  <a:gd name="T5" fmla="*/ 20 h 21"/>
                  <a:gd name="T6" fmla="*/ 12 w 12"/>
                  <a:gd name="T7" fmla="*/ 15 h 21"/>
                  <a:gd name="T8" fmla="*/ 5 w 12"/>
                  <a:gd name="T9" fmla="*/ 0 h 21"/>
                  <a:gd name="T10" fmla="*/ 6 w 12"/>
                  <a:gd name="T11" fmla="*/ 18 h 21"/>
                  <a:gd name="T12" fmla="*/ 9 w 12"/>
                  <a:gd name="T13" fmla="*/ 13 h 21"/>
                  <a:gd name="T14" fmla="*/ 6 w 12"/>
                  <a:gd name="T15" fmla="*/ 1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5" y="0"/>
                    </a:moveTo>
                    <a:cubicBezTo>
                      <a:pt x="5" y="0"/>
                      <a:pt x="0" y="9"/>
                      <a:pt x="0" y="15"/>
                    </a:cubicBezTo>
                    <a:cubicBezTo>
                      <a:pt x="0" y="18"/>
                      <a:pt x="3" y="21"/>
                      <a:pt x="6" y="20"/>
                    </a:cubicBezTo>
                    <a:cubicBezTo>
                      <a:pt x="9" y="20"/>
                      <a:pt x="12" y="18"/>
                      <a:pt x="12" y="15"/>
                    </a:cubicBezTo>
                    <a:cubicBezTo>
                      <a:pt x="11" y="8"/>
                      <a:pt x="5" y="0"/>
                      <a:pt x="5" y="0"/>
                    </a:cubicBezTo>
                    <a:close/>
                    <a:moveTo>
                      <a:pt x="6" y="18"/>
                    </a:moveTo>
                    <a:cubicBezTo>
                      <a:pt x="9" y="13"/>
                      <a:pt x="9" y="13"/>
                      <a:pt x="9" y="13"/>
                    </a:cubicBezTo>
                    <a:cubicBezTo>
                      <a:pt x="9" y="13"/>
                      <a:pt x="10" y="18"/>
                      <a:pt x="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145"/>
              <p:cNvSpPr/>
              <p:nvPr/>
            </p:nvSpPr>
            <p:spPr bwMode="auto">
              <a:xfrm>
                <a:off x="3823" y="1520"/>
                <a:ext cx="43" cy="91"/>
              </a:xfrm>
              <a:custGeom>
                <a:avLst/>
                <a:gdLst>
                  <a:gd name="T0" fmla="*/ 18 w 18"/>
                  <a:gd name="T1" fmla="*/ 4 h 38"/>
                  <a:gd name="T2" fmla="*/ 18 w 18"/>
                  <a:gd name="T3" fmla="*/ 4 h 38"/>
                  <a:gd name="T4" fmla="*/ 18 w 18"/>
                  <a:gd name="T5" fmla="*/ 4 h 38"/>
                  <a:gd name="T6" fmla="*/ 11 w 18"/>
                  <a:gd name="T7" fmla="*/ 0 h 38"/>
                  <a:gd name="T8" fmla="*/ 10 w 18"/>
                  <a:gd name="T9" fmla="*/ 0 h 38"/>
                  <a:gd name="T10" fmla="*/ 8 w 18"/>
                  <a:gd name="T11" fmla="*/ 0 h 38"/>
                  <a:gd name="T12" fmla="*/ 0 w 18"/>
                  <a:gd name="T13" fmla="*/ 5 h 38"/>
                  <a:gd name="T14" fmla="*/ 0 w 18"/>
                  <a:gd name="T15" fmla="*/ 17 h 38"/>
                  <a:gd name="T16" fmla="*/ 2 w 18"/>
                  <a:gd name="T17" fmla="*/ 19 h 38"/>
                  <a:gd name="T18" fmla="*/ 4 w 18"/>
                  <a:gd name="T19" fmla="*/ 17 h 38"/>
                  <a:gd name="T20" fmla="*/ 3 w 18"/>
                  <a:gd name="T21" fmla="*/ 8 h 38"/>
                  <a:gd name="T22" fmla="*/ 4 w 18"/>
                  <a:gd name="T23" fmla="*/ 8 h 38"/>
                  <a:gd name="T24" fmla="*/ 4 w 18"/>
                  <a:gd name="T25" fmla="*/ 13 h 38"/>
                  <a:gd name="T26" fmla="*/ 4 w 18"/>
                  <a:gd name="T27" fmla="*/ 18 h 38"/>
                  <a:gd name="T28" fmla="*/ 5 w 18"/>
                  <a:gd name="T29" fmla="*/ 36 h 38"/>
                  <a:gd name="T30" fmla="*/ 7 w 18"/>
                  <a:gd name="T31" fmla="*/ 38 h 38"/>
                  <a:gd name="T32" fmla="*/ 9 w 18"/>
                  <a:gd name="T33" fmla="*/ 36 h 38"/>
                  <a:gd name="T34" fmla="*/ 9 w 18"/>
                  <a:gd name="T35" fmla="*/ 19 h 38"/>
                  <a:gd name="T36" fmla="*/ 9 w 18"/>
                  <a:gd name="T37" fmla="*/ 19 h 38"/>
                  <a:gd name="T38" fmla="*/ 10 w 18"/>
                  <a:gd name="T39" fmla="*/ 36 h 38"/>
                  <a:gd name="T40" fmla="*/ 12 w 18"/>
                  <a:gd name="T41" fmla="*/ 38 h 38"/>
                  <a:gd name="T42" fmla="*/ 14 w 18"/>
                  <a:gd name="T43" fmla="*/ 36 h 38"/>
                  <a:gd name="T44" fmla="*/ 14 w 18"/>
                  <a:gd name="T45" fmla="*/ 18 h 38"/>
                  <a:gd name="T46" fmla="*/ 14 w 18"/>
                  <a:gd name="T47" fmla="*/ 13 h 38"/>
                  <a:gd name="T48" fmla="*/ 13 w 18"/>
                  <a:gd name="T49" fmla="*/ 7 h 38"/>
                  <a:gd name="T50" fmla="*/ 14 w 18"/>
                  <a:gd name="T51" fmla="*/ 7 h 38"/>
                  <a:gd name="T52" fmla="*/ 14 w 18"/>
                  <a:gd name="T53" fmla="*/ 16 h 38"/>
                  <a:gd name="T54" fmla="*/ 16 w 18"/>
                  <a:gd name="T55" fmla="*/ 18 h 38"/>
                  <a:gd name="T56" fmla="*/ 18 w 18"/>
                  <a:gd name="T57" fmla="*/ 16 h 38"/>
                  <a:gd name="T58" fmla="*/ 18 w 18"/>
                  <a:gd name="T59" fmla="*/ 5 h 38"/>
                  <a:gd name="T60" fmla="*/ 18 w 18"/>
                  <a:gd name="T61"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8">
                    <a:moveTo>
                      <a:pt x="18" y="4"/>
                    </a:moveTo>
                    <a:cubicBezTo>
                      <a:pt x="18" y="4"/>
                      <a:pt x="18" y="4"/>
                      <a:pt x="18" y="4"/>
                    </a:cubicBezTo>
                    <a:cubicBezTo>
                      <a:pt x="18" y="4"/>
                      <a:pt x="18" y="4"/>
                      <a:pt x="18" y="4"/>
                    </a:cubicBezTo>
                    <a:cubicBezTo>
                      <a:pt x="17" y="1"/>
                      <a:pt x="13" y="1"/>
                      <a:pt x="11" y="0"/>
                    </a:cubicBezTo>
                    <a:cubicBezTo>
                      <a:pt x="11" y="0"/>
                      <a:pt x="10" y="0"/>
                      <a:pt x="10" y="0"/>
                    </a:cubicBezTo>
                    <a:cubicBezTo>
                      <a:pt x="8" y="0"/>
                      <a:pt x="8" y="0"/>
                      <a:pt x="8" y="0"/>
                    </a:cubicBezTo>
                    <a:cubicBezTo>
                      <a:pt x="8" y="0"/>
                      <a:pt x="0" y="0"/>
                      <a:pt x="0" y="5"/>
                    </a:cubicBezTo>
                    <a:cubicBezTo>
                      <a:pt x="0" y="17"/>
                      <a:pt x="0" y="17"/>
                      <a:pt x="0" y="17"/>
                    </a:cubicBezTo>
                    <a:cubicBezTo>
                      <a:pt x="0" y="18"/>
                      <a:pt x="1" y="19"/>
                      <a:pt x="2" y="19"/>
                    </a:cubicBezTo>
                    <a:cubicBezTo>
                      <a:pt x="3" y="19"/>
                      <a:pt x="4" y="18"/>
                      <a:pt x="4" y="17"/>
                    </a:cubicBezTo>
                    <a:cubicBezTo>
                      <a:pt x="3" y="8"/>
                      <a:pt x="3" y="8"/>
                      <a:pt x="3" y="8"/>
                    </a:cubicBezTo>
                    <a:cubicBezTo>
                      <a:pt x="4" y="8"/>
                      <a:pt x="4" y="8"/>
                      <a:pt x="4" y="8"/>
                    </a:cubicBezTo>
                    <a:cubicBezTo>
                      <a:pt x="4" y="13"/>
                      <a:pt x="4" y="13"/>
                      <a:pt x="4" y="13"/>
                    </a:cubicBezTo>
                    <a:cubicBezTo>
                      <a:pt x="4" y="18"/>
                      <a:pt x="4" y="18"/>
                      <a:pt x="4" y="18"/>
                    </a:cubicBezTo>
                    <a:cubicBezTo>
                      <a:pt x="5" y="36"/>
                      <a:pt x="5" y="36"/>
                      <a:pt x="5" y="36"/>
                    </a:cubicBezTo>
                    <a:cubicBezTo>
                      <a:pt x="5" y="37"/>
                      <a:pt x="6" y="38"/>
                      <a:pt x="7" y="38"/>
                    </a:cubicBezTo>
                    <a:cubicBezTo>
                      <a:pt x="8" y="38"/>
                      <a:pt x="9" y="37"/>
                      <a:pt x="9" y="36"/>
                    </a:cubicBezTo>
                    <a:cubicBezTo>
                      <a:pt x="9" y="19"/>
                      <a:pt x="9" y="19"/>
                      <a:pt x="9" y="19"/>
                    </a:cubicBezTo>
                    <a:cubicBezTo>
                      <a:pt x="9" y="19"/>
                      <a:pt x="9" y="19"/>
                      <a:pt x="9" y="19"/>
                    </a:cubicBezTo>
                    <a:cubicBezTo>
                      <a:pt x="10" y="36"/>
                      <a:pt x="10" y="36"/>
                      <a:pt x="10" y="36"/>
                    </a:cubicBezTo>
                    <a:cubicBezTo>
                      <a:pt x="10" y="37"/>
                      <a:pt x="11" y="38"/>
                      <a:pt x="12" y="38"/>
                    </a:cubicBezTo>
                    <a:cubicBezTo>
                      <a:pt x="13" y="38"/>
                      <a:pt x="14" y="37"/>
                      <a:pt x="14" y="36"/>
                    </a:cubicBezTo>
                    <a:cubicBezTo>
                      <a:pt x="14" y="18"/>
                      <a:pt x="14" y="18"/>
                      <a:pt x="14" y="18"/>
                    </a:cubicBezTo>
                    <a:cubicBezTo>
                      <a:pt x="14" y="13"/>
                      <a:pt x="14" y="13"/>
                      <a:pt x="14" y="13"/>
                    </a:cubicBezTo>
                    <a:cubicBezTo>
                      <a:pt x="13" y="7"/>
                      <a:pt x="13" y="7"/>
                      <a:pt x="13" y="7"/>
                    </a:cubicBezTo>
                    <a:cubicBezTo>
                      <a:pt x="14" y="7"/>
                      <a:pt x="14" y="7"/>
                      <a:pt x="14" y="7"/>
                    </a:cubicBezTo>
                    <a:cubicBezTo>
                      <a:pt x="14" y="16"/>
                      <a:pt x="14" y="16"/>
                      <a:pt x="14" y="16"/>
                    </a:cubicBezTo>
                    <a:cubicBezTo>
                      <a:pt x="14" y="17"/>
                      <a:pt x="15" y="18"/>
                      <a:pt x="16" y="18"/>
                    </a:cubicBezTo>
                    <a:cubicBezTo>
                      <a:pt x="17" y="18"/>
                      <a:pt x="18" y="17"/>
                      <a:pt x="18" y="16"/>
                    </a:cubicBezTo>
                    <a:cubicBezTo>
                      <a:pt x="18" y="5"/>
                      <a:pt x="18" y="5"/>
                      <a:pt x="18" y="5"/>
                    </a:cubicBezTo>
                    <a:cubicBezTo>
                      <a:pt x="18" y="5"/>
                      <a:pt x="18" y="5"/>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146"/>
              <p:cNvSpPr/>
              <p:nvPr/>
            </p:nvSpPr>
            <p:spPr bwMode="auto">
              <a:xfrm>
                <a:off x="3833" y="1501"/>
                <a:ext cx="21" cy="19"/>
              </a:xfrm>
              <a:custGeom>
                <a:avLst/>
                <a:gdLst>
                  <a:gd name="T0" fmla="*/ 5 w 9"/>
                  <a:gd name="T1" fmla="*/ 8 h 8"/>
                  <a:gd name="T2" fmla="*/ 9 w 9"/>
                  <a:gd name="T3" fmla="*/ 4 h 8"/>
                  <a:gd name="T4" fmla="*/ 4 w 9"/>
                  <a:gd name="T5" fmla="*/ 0 h 8"/>
                  <a:gd name="T6" fmla="*/ 0 w 9"/>
                  <a:gd name="T7" fmla="*/ 4 h 8"/>
                  <a:gd name="T8" fmla="*/ 5 w 9"/>
                  <a:gd name="T9" fmla="*/ 8 h 8"/>
                </a:gdLst>
                <a:ahLst/>
                <a:cxnLst>
                  <a:cxn ang="0">
                    <a:pos x="T0" y="T1"/>
                  </a:cxn>
                  <a:cxn ang="0">
                    <a:pos x="T2" y="T3"/>
                  </a:cxn>
                  <a:cxn ang="0">
                    <a:pos x="T4" y="T5"/>
                  </a:cxn>
                  <a:cxn ang="0">
                    <a:pos x="T6" y="T7"/>
                  </a:cxn>
                  <a:cxn ang="0">
                    <a:pos x="T8" y="T9"/>
                  </a:cxn>
                </a:cxnLst>
                <a:rect l="0" t="0" r="r" b="b"/>
                <a:pathLst>
                  <a:path w="9" h="8">
                    <a:moveTo>
                      <a:pt x="5" y="8"/>
                    </a:moveTo>
                    <a:cubicBezTo>
                      <a:pt x="7" y="8"/>
                      <a:pt x="9" y="6"/>
                      <a:pt x="9" y="4"/>
                    </a:cubicBezTo>
                    <a:cubicBezTo>
                      <a:pt x="9" y="1"/>
                      <a:pt x="7" y="0"/>
                      <a:pt x="4" y="0"/>
                    </a:cubicBezTo>
                    <a:cubicBezTo>
                      <a:pt x="2" y="0"/>
                      <a:pt x="0" y="2"/>
                      <a:pt x="0" y="4"/>
                    </a:cubicBezTo>
                    <a:cubicBezTo>
                      <a:pt x="1" y="6"/>
                      <a:pt x="2" y="8"/>
                      <a:pt x="5"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147"/>
              <p:cNvSpPr/>
              <p:nvPr/>
            </p:nvSpPr>
            <p:spPr bwMode="auto">
              <a:xfrm>
                <a:off x="3819" y="2040"/>
                <a:ext cx="42" cy="90"/>
              </a:xfrm>
              <a:custGeom>
                <a:avLst/>
                <a:gdLst>
                  <a:gd name="T0" fmla="*/ 18 w 18"/>
                  <a:gd name="T1" fmla="*/ 5 h 38"/>
                  <a:gd name="T2" fmla="*/ 18 w 18"/>
                  <a:gd name="T3" fmla="*/ 4 h 38"/>
                  <a:gd name="T4" fmla="*/ 18 w 18"/>
                  <a:gd name="T5" fmla="*/ 4 h 38"/>
                  <a:gd name="T6" fmla="*/ 11 w 18"/>
                  <a:gd name="T7" fmla="*/ 1 h 38"/>
                  <a:gd name="T8" fmla="*/ 10 w 18"/>
                  <a:gd name="T9" fmla="*/ 1 h 38"/>
                  <a:gd name="T10" fmla="*/ 8 w 18"/>
                  <a:gd name="T11" fmla="*/ 1 h 38"/>
                  <a:gd name="T12" fmla="*/ 0 w 18"/>
                  <a:gd name="T13" fmla="*/ 5 h 38"/>
                  <a:gd name="T14" fmla="*/ 0 w 18"/>
                  <a:gd name="T15" fmla="*/ 17 h 38"/>
                  <a:gd name="T16" fmla="*/ 2 w 18"/>
                  <a:gd name="T17" fmla="*/ 18 h 38"/>
                  <a:gd name="T18" fmla="*/ 4 w 18"/>
                  <a:gd name="T19" fmla="*/ 17 h 38"/>
                  <a:gd name="T20" fmla="*/ 4 w 18"/>
                  <a:gd name="T21" fmla="*/ 8 h 38"/>
                  <a:gd name="T22" fmla="*/ 4 w 18"/>
                  <a:gd name="T23" fmla="*/ 8 h 38"/>
                  <a:gd name="T24" fmla="*/ 5 w 18"/>
                  <a:gd name="T25" fmla="*/ 13 h 38"/>
                  <a:gd name="T26" fmla="*/ 5 w 18"/>
                  <a:gd name="T27" fmla="*/ 18 h 38"/>
                  <a:gd name="T28" fmla="*/ 5 w 18"/>
                  <a:gd name="T29" fmla="*/ 35 h 38"/>
                  <a:gd name="T30" fmla="*/ 7 w 18"/>
                  <a:gd name="T31" fmla="*/ 37 h 38"/>
                  <a:gd name="T32" fmla="*/ 9 w 18"/>
                  <a:gd name="T33" fmla="*/ 35 h 38"/>
                  <a:gd name="T34" fmla="*/ 9 w 18"/>
                  <a:gd name="T35" fmla="*/ 19 h 38"/>
                  <a:gd name="T36" fmla="*/ 10 w 18"/>
                  <a:gd name="T37" fmla="*/ 19 h 38"/>
                  <a:gd name="T38" fmla="*/ 10 w 18"/>
                  <a:gd name="T39" fmla="*/ 35 h 38"/>
                  <a:gd name="T40" fmla="*/ 12 w 18"/>
                  <a:gd name="T41" fmla="*/ 37 h 38"/>
                  <a:gd name="T42" fmla="*/ 14 w 18"/>
                  <a:gd name="T43" fmla="*/ 35 h 38"/>
                  <a:gd name="T44" fmla="*/ 14 w 18"/>
                  <a:gd name="T45" fmla="*/ 18 h 38"/>
                  <a:gd name="T46" fmla="*/ 14 w 18"/>
                  <a:gd name="T47" fmla="*/ 13 h 38"/>
                  <a:gd name="T48" fmla="*/ 14 w 18"/>
                  <a:gd name="T49" fmla="*/ 7 h 38"/>
                  <a:gd name="T50" fmla="*/ 14 w 18"/>
                  <a:gd name="T51" fmla="*/ 7 h 38"/>
                  <a:gd name="T52" fmla="*/ 14 w 18"/>
                  <a:gd name="T53" fmla="*/ 16 h 38"/>
                  <a:gd name="T54" fmla="*/ 16 w 18"/>
                  <a:gd name="T55" fmla="*/ 18 h 38"/>
                  <a:gd name="T56" fmla="*/ 18 w 18"/>
                  <a:gd name="T57" fmla="*/ 16 h 38"/>
                  <a:gd name="T58" fmla="*/ 18 w 18"/>
                  <a:gd name="T59" fmla="*/ 5 h 38"/>
                  <a:gd name="T60" fmla="*/ 18 w 18"/>
                  <a:gd name="T6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8">
                    <a:moveTo>
                      <a:pt x="18" y="5"/>
                    </a:moveTo>
                    <a:cubicBezTo>
                      <a:pt x="18" y="5"/>
                      <a:pt x="18" y="4"/>
                      <a:pt x="18" y="4"/>
                    </a:cubicBezTo>
                    <a:cubicBezTo>
                      <a:pt x="18" y="4"/>
                      <a:pt x="18" y="4"/>
                      <a:pt x="18" y="4"/>
                    </a:cubicBezTo>
                    <a:cubicBezTo>
                      <a:pt x="17" y="1"/>
                      <a:pt x="13" y="1"/>
                      <a:pt x="11" y="1"/>
                    </a:cubicBezTo>
                    <a:cubicBezTo>
                      <a:pt x="11" y="1"/>
                      <a:pt x="11" y="1"/>
                      <a:pt x="10" y="1"/>
                    </a:cubicBezTo>
                    <a:cubicBezTo>
                      <a:pt x="8" y="1"/>
                      <a:pt x="8" y="1"/>
                      <a:pt x="8" y="1"/>
                    </a:cubicBezTo>
                    <a:cubicBezTo>
                      <a:pt x="8" y="1"/>
                      <a:pt x="0" y="0"/>
                      <a:pt x="0" y="5"/>
                    </a:cubicBezTo>
                    <a:cubicBezTo>
                      <a:pt x="0" y="17"/>
                      <a:pt x="0" y="17"/>
                      <a:pt x="0" y="17"/>
                    </a:cubicBezTo>
                    <a:cubicBezTo>
                      <a:pt x="0" y="18"/>
                      <a:pt x="1" y="18"/>
                      <a:pt x="2" y="18"/>
                    </a:cubicBezTo>
                    <a:cubicBezTo>
                      <a:pt x="3" y="18"/>
                      <a:pt x="4" y="18"/>
                      <a:pt x="4" y="17"/>
                    </a:cubicBezTo>
                    <a:cubicBezTo>
                      <a:pt x="4" y="8"/>
                      <a:pt x="4" y="8"/>
                      <a:pt x="4" y="8"/>
                    </a:cubicBezTo>
                    <a:cubicBezTo>
                      <a:pt x="4" y="8"/>
                      <a:pt x="4" y="8"/>
                      <a:pt x="4" y="8"/>
                    </a:cubicBezTo>
                    <a:cubicBezTo>
                      <a:pt x="5" y="13"/>
                      <a:pt x="5" y="13"/>
                      <a:pt x="5" y="13"/>
                    </a:cubicBezTo>
                    <a:cubicBezTo>
                      <a:pt x="5" y="18"/>
                      <a:pt x="5" y="18"/>
                      <a:pt x="5" y="18"/>
                    </a:cubicBezTo>
                    <a:cubicBezTo>
                      <a:pt x="5" y="35"/>
                      <a:pt x="5" y="35"/>
                      <a:pt x="5" y="35"/>
                    </a:cubicBezTo>
                    <a:cubicBezTo>
                      <a:pt x="5" y="37"/>
                      <a:pt x="6" y="38"/>
                      <a:pt x="7" y="37"/>
                    </a:cubicBezTo>
                    <a:cubicBezTo>
                      <a:pt x="8" y="37"/>
                      <a:pt x="9" y="36"/>
                      <a:pt x="9" y="35"/>
                    </a:cubicBezTo>
                    <a:cubicBezTo>
                      <a:pt x="9" y="19"/>
                      <a:pt x="9" y="19"/>
                      <a:pt x="9" y="19"/>
                    </a:cubicBezTo>
                    <a:cubicBezTo>
                      <a:pt x="10" y="19"/>
                      <a:pt x="10" y="19"/>
                      <a:pt x="10" y="19"/>
                    </a:cubicBezTo>
                    <a:cubicBezTo>
                      <a:pt x="10" y="35"/>
                      <a:pt x="10" y="35"/>
                      <a:pt x="10" y="35"/>
                    </a:cubicBezTo>
                    <a:cubicBezTo>
                      <a:pt x="10" y="36"/>
                      <a:pt x="11" y="37"/>
                      <a:pt x="12" y="37"/>
                    </a:cubicBezTo>
                    <a:cubicBezTo>
                      <a:pt x="13" y="37"/>
                      <a:pt x="14" y="36"/>
                      <a:pt x="14" y="35"/>
                    </a:cubicBezTo>
                    <a:cubicBezTo>
                      <a:pt x="14" y="18"/>
                      <a:pt x="14" y="18"/>
                      <a:pt x="14" y="18"/>
                    </a:cubicBezTo>
                    <a:cubicBezTo>
                      <a:pt x="14" y="13"/>
                      <a:pt x="14" y="13"/>
                      <a:pt x="14" y="13"/>
                    </a:cubicBezTo>
                    <a:cubicBezTo>
                      <a:pt x="14" y="7"/>
                      <a:pt x="14" y="7"/>
                      <a:pt x="14" y="7"/>
                    </a:cubicBezTo>
                    <a:cubicBezTo>
                      <a:pt x="14" y="7"/>
                      <a:pt x="14" y="7"/>
                      <a:pt x="14" y="7"/>
                    </a:cubicBezTo>
                    <a:cubicBezTo>
                      <a:pt x="14" y="16"/>
                      <a:pt x="14" y="16"/>
                      <a:pt x="14" y="16"/>
                    </a:cubicBezTo>
                    <a:cubicBezTo>
                      <a:pt x="14" y="17"/>
                      <a:pt x="15" y="18"/>
                      <a:pt x="16" y="18"/>
                    </a:cubicBezTo>
                    <a:cubicBezTo>
                      <a:pt x="17" y="18"/>
                      <a:pt x="18" y="17"/>
                      <a:pt x="18" y="16"/>
                    </a:cubicBezTo>
                    <a:cubicBezTo>
                      <a:pt x="18" y="5"/>
                      <a:pt x="18" y="5"/>
                      <a:pt x="18" y="5"/>
                    </a:cubicBezTo>
                    <a:cubicBezTo>
                      <a:pt x="18" y="5"/>
                      <a:pt x="18" y="5"/>
                      <a:pt x="18"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148"/>
              <p:cNvSpPr/>
              <p:nvPr/>
            </p:nvSpPr>
            <p:spPr bwMode="auto">
              <a:xfrm>
                <a:off x="3831" y="2021"/>
                <a:ext cx="18" cy="19"/>
              </a:xfrm>
              <a:custGeom>
                <a:avLst/>
                <a:gdLst>
                  <a:gd name="T0" fmla="*/ 4 w 8"/>
                  <a:gd name="T1" fmla="*/ 8 h 8"/>
                  <a:gd name="T2" fmla="*/ 8 w 8"/>
                  <a:gd name="T3" fmla="*/ 4 h 8"/>
                  <a:gd name="T4" fmla="*/ 4 w 8"/>
                  <a:gd name="T5" fmla="*/ 0 h 8"/>
                  <a:gd name="T6" fmla="*/ 0 w 8"/>
                  <a:gd name="T7" fmla="*/ 4 h 8"/>
                  <a:gd name="T8" fmla="*/ 4 w 8"/>
                  <a:gd name="T9" fmla="*/ 8 h 8"/>
                </a:gdLst>
                <a:ahLst/>
                <a:cxnLst>
                  <a:cxn ang="0">
                    <a:pos x="T0" y="T1"/>
                  </a:cxn>
                  <a:cxn ang="0">
                    <a:pos x="T2" y="T3"/>
                  </a:cxn>
                  <a:cxn ang="0">
                    <a:pos x="T4" y="T5"/>
                  </a:cxn>
                  <a:cxn ang="0">
                    <a:pos x="T6" y="T7"/>
                  </a:cxn>
                  <a:cxn ang="0">
                    <a:pos x="T8" y="T9"/>
                  </a:cxn>
                </a:cxnLst>
                <a:rect l="0" t="0" r="r" b="b"/>
                <a:pathLst>
                  <a:path w="8" h="8">
                    <a:moveTo>
                      <a:pt x="4" y="8"/>
                    </a:moveTo>
                    <a:cubicBezTo>
                      <a:pt x="6" y="8"/>
                      <a:pt x="8" y="6"/>
                      <a:pt x="8" y="4"/>
                    </a:cubicBezTo>
                    <a:cubicBezTo>
                      <a:pt x="8" y="2"/>
                      <a:pt x="6" y="0"/>
                      <a:pt x="4" y="0"/>
                    </a:cubicBezTo>
                    <a:cubicBezTo>
                      <a:pt x="1" y="0"/>
                      <a:pt x="0" y="2"/>
                      <a:pt x="0" y="4"/>
                    </a:cubicBezTo>
                    <a:cubicBezTo>
                      <a:pt x="0" y="6"/>
                      <a:pt x="2" y="8"/>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149"/>
              <p:cNvSpPr/>
              <p:nvPr/>
            </p:nvSpPr>
            <p:spPr bwMode="auto">
              <a:xfrm>
                <a:off x="3935" y="2154"/>
                <a:ext cx="47" cy="100"/>
              </a:xfrm>
              <a:custGeom>
                <a:avLst/>
                <a:gdLst>
                  <a:gd name="T0" fmla="*/ 20 w 20"/>
                  <a:gd name="T1" fmla="*/ 5 h 42"/>
                  <a:gd name="T2" fmla="*/ 20 w 20"/>
                  <a:gd name="T3" fmla="*/ 5 h 42"/>
                  <a:gd name="T4" fmla="*/ 20 w 20"/>
                  <a:gd name="T5" fmla="*/ 5 h 42"/>
                  <a:gd name="T6" fmla="*/ 13 w 20"/>
                  <a:gd name="T7" fmla="*/ 1 h 42"/>
                  <a:gd name="T8" fmla="*/ 12 w 20"/>
                  <a:gd name="T9" fmla="*/ 1 h 42"/>
                  <a:gd name="T10" fmla="*/ 9 w 20"/>
                  <a:gd name="T11" fmla="*/ 1 h 42"/>
                  <a:gd name="T12" fmla="*/ 1 w 20"/>
                  <a:gd name="T13" fmla="*/ 5 h 42"/>
                  <a:gd name="T14" fmla="*/ 0 w 20"/>
                  <a:gd name="T15" fmla="*/ 18 h 42"/>
                  <a:gd name="T16" fmla="*/ 2 w 20"/>
                  <a:gd name="T17" fmla="*/ 20 h 42"/>
                  <a:gd name="T18" fmla="*/ 4 w 20"/>
                  <a:gd name="T19" fmla="*/ 18 h 42"/>
                  <a:gd name="T20" fmla="*/ 5 w 20"/>
                  <a:gd name="T21" fmla="*/ 8 h 42"/>
                  <a:gd name="T22" fmla="*/ 5 w 20"/>
                  <a:gd name="T23" fmla="*/ 8 h 42"/>
                  <a:gd name="T24" fmla="*/ 5 w 20"/>
                  <a:gd name="T25" fmla="*/ 14 h 42"/>
                  <a:gd name="T26" fmla="*/ 5 w 20"/>
                  <a:gd name="T27" fmla="*/ 20 h 42"/>
                  <a:gd name="T28" fmla="*/ 5 w 20"/>
                  <a:gd name="T29" fmla="*/ 40 h 42"/>
                  <a:gd name="T30" fmla="*/ 7 w 20"/>
                  <a:gd name="T31" fmla="*/ 42 h 42"/>
                  <a:gd name="T32" fmla="*/ 10 w 20"/>
                  <a:gd name="T33" fmla="*/ 40 h 42"/>
                  <a:gd name="T34" fmla="*/ 10 w 20"/>
                  <a:gd name="T35" fmla="*/ 22 h 42"/>
                  <a:gd name="T36" fmla="*/ 11 w 20"/>
                  <a:gd name="T37" fmla="*/ 22 h 42"/>
                  <a:gd name="T38" fmla="*/ 10 w 20"/>
                  <a:gd name="T39" fmla="*/ 40 h 42"/>
                  <a:gd name="T40" fmla="*/ 13 w 20"/>
                  <a:gd name="T41" fmla="*/ 42 h 42"/>
                  <a:gd name="T42" fmla="*/ 15 w 20"/>
                  <a:gd name="T43" fmla="*/ 40 h 42"/>
                  <a:gd name="T44" fmla="*/ 15 w 20"/>
                  <a:gd name="T45" fmla="*/ 20 h 42"/>
                  <a:gd name="T46" fmla="*/ 16 w 20"/>
                  <a:gd name="T47" fmla="*/ 15 h 42"/>
                  <a:gd name="T48" fmla="*/ 16 w 20"/>
                  <a:gd name="T49" fmla="*/ 9 h 42"/>
                  <a:gd name="T50" fmla="*/ 16 w 20"/>
                  <a:gd name="T51" fmla="*/ 9 h 42"/>
                  <a:gd name="T52" fmla="*/ 16 w 20"/>
                  <a:gd name="T53" fmla="*/ 18 h 42"/>
                  <a:gd name="T54" fmla="*/ 18 w 20"/>
                  <a:gd name="T55" fmla="*/ 20 h 42"/>
                  <a:gd name="T56" fmla="*/ 20 w 20"/>
                  <a:gd name="T57" fmla="*/ 18 h 42"/>
                  <a:gd name="T58" fmla="*/ 20 w 20"/>
                  <a:gd name="T59" fmla="*/ 6 h 42"/>
                  <a:gd name="T60" fmla="*/ 20 w 20"/>
                  <a:gd name="T61"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 h="42">
                    <a:moveTo>
                      <a:pt x="20" y="5"/>
                    </a:moveTo>
                    <a:cubicBezTo>
                      <a:pt x="20" y="5"/>
                      <a:pt x="20" y="5"/>
                      <a:pt x="20" y="5"/>
                    </a:cubicBezTo>
                    <a:cubicBezTo>
                      <a:pt x="20" y="5"/>
                      <a:pt x="20" y="5"/>
                      <a:pt x="20" y="5"/>
                    </a:cubicBezTo>
                    <a:cubicBezTo>
                      <a:pt x="20" y="2"/>
                      <a:pt x="15" y="1"/>
                      <a:pt x="13" y="1"/>
                    </a:cubicBezTo>
                    <a:cubicBezTo>
                      <a:pt x="13" y="1"/>
                      <a:pt x="13" y="1"/>
                      <a:pt x="12" y="1"/>
                    </a:cubicBezTo>
                    <a:cubicBezTo>
                      <a:pt x="9" y="1"/>
                      <a:pt x="9" y="1"/>
                      <a:pt x="9" y="1"/>
                    </a:cubicBezTo>
                    <a:cubicBezTo>
                      <a:pt x="9" y="1"/>
                      <a:pt x="1" y="0"/>
                      <a:pt x="1" y="5"/>
                    </a:cubicBezTo>
                    <a:cubicBezTo>
                      <a:pt x="0" y="18"/>
                      <a:pt x="0" y="18"/>
                      <a:pt x="0" y="18"/>
                    </a:cubicBezTo>
                    <a:cubicBezTo>
                      <a:pt x="0" y="19"/>
                      <a:pt x="1" y="20"/>
                      <a:pt x="2" y="20"/>
                    </a:cubicBezTo>
                    <a:cubicBezTo>
                      <a:pt x="3" y="20"/>
                      <a:pt x="4" y="19"/>
                      <a:pt x="4" y="18"/>
                    </a:cubicBezTo>
                    <a:cubicBezTo>
                      <a:pt x="5" y="8"/>
                      <a:pt x="5" y="8"/>
                      <a:pt x="5" y="8"/>
                    </a:cubicBezTo>
                    <a:cubicBezTo>
                      <a:pt x="5" y="8"/>
                      <a:pt x="5" y="8"/>
                      <a:pt x="5" y="8"/>
                    </a:cubicBezTo>
                    <a:cubicBezTo>
                      <a:pt x="5" y="14"/>
                      <a:pt x="5" y="14"/>
                      <a:pt x="5" y="14"/>
                    </a:cubicBezTo>
                    <a:cubicBezTo>
                      <a:pt x="5" y="20"/>
                      <a:pt x="5" y="20"/>
                      <a:pt x="5" y="20"/>
                    </a:cubicBezTo>
                    <a:cubicBezTo>
                      <a:pt x="5" y="40"/>
                      <a:pt x="5" y="40"/>
                      <a:pt x="5" y="40"/>
                    </a:cubicBezTo>
                    <a:cubicBezTo>
                      <a:pt x="5" y="41"/>
                      <a:pt x="6" y="42"/>
                      <a:pt x="7" y="42"/>
                    </a:cubicBezTo>
                    <a:cubicBezTo>
                      <a:pt x="8" y="42"/>
                      <a:pt x="10" y="41"/>
                      <a:pt x="10" y="40"/>
                    </a:cubicBezTo>
                    <a:cubicBezTo>
                      <a:pt x="10" y="22"/>
                      <a:pt x="10" y="22"/>
                      <a:pt x="10" y="22"/>
                    </a:cubicBezTo>
                    <a:cubicBezTo>
                      <a:pt x="11" y="22"/>
                      <a:pt x="11" y="22"/>
                      <a:pt x="11" y="22"/>
                    </a:cubicBezTo>
                    <a:cubicBezTo>
                      <a:pt x="10" y="40"/>
                      <a:pt x="10" y="40"/>
                      <a:pt x="10" y="40"/>
                    </a:cubicBezTo>
                    <a:cubicBezTo>
                      <a:pt x="10" y="41"/>
                      <a:pt x="11" y="42"/>
                      <a:pt x="13" y="42"/>
                    </a:cubicBezTo>
                    <a:cubicBezTo>
                      <a:pt x="14" y="42"/>
                      <a:pt x="15" y="41"/>
                      <a:pt x="15" y="40"/>
                    </a:cubicBezTo>
                    <a:cubicBezTo>
                      <a:pt x="15" y="20"/>
                      <a:pt x="15" y="20"/>
                      <a:pt x="15" y="20"/>
                    </a:cubicBezTo>
                    <a:cubicBezTo>
                      <a:pt x="16" y="15"/>
                      <a:pt x="16" y="15"/>
                      <a:pt x="16" y="15"/>
                    </a:cubicBezTo>
                    <a:cubicBezTo>
                      <a:pt x="16" y="9"/>
                      <a:pt x="16" y="9"/>
                      <a:pt x="16" y="9"/>
                    </a:cubicBezTo>
                    <a:cubicBezTo>
                      <a:pt x="16" y="9"/>
                      <a:pt x="16" y="9"/>
                      <a:pt x="16" y="9"/>
                    </a:cubicBezTo>
                    <a:cubicBezTo>
                      <a:pt x="16" y="18"/>
                      <a:pt x="16" y="18"/>
                      <a:pt x="16" y="18"/>
                    </a:cubicBezTo>
                    <a:cubicBezTo>
                      <a:pt x="16" y="19"/>
                      <a:pt x="17" y="20"/>
                      <a:pt x="18" y="20"/>
                    </a:cubicBezTo>
                    <a:cubicBezTo>
                      <a:pt x="19" y="20"/>
                      <a:pt x="20" y="20"/>
                      <a:pt x="20" y="18"/>
                    </a:cubicBezTo>
                    <a:cubicBezTo>
                      <a:pt x="20" y="6"/>
                      <a:pt x="20" y="6"/>
                      <a:pt x="20" y="6"/>
                    </a:cubicBezTo>
                    <a:cubicBezTo>
                      <a:pt x="20" y="6"/>
                      <a:pt x="20" y="5"/>
                      <a:pt x="2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Oval 150"/>
              <p:cNvSpPr>
                <a:spLocks noChangeArrowheads="1"/>
              </p:cNvSpPr>
              <p:nvPr/>
            </p:nvSpPr>
            <p:spPr bwMode="auto">
              <a:xfrm>
                <a:off x="3949" y="2133"/>
                <a:ext cx="21" cy="2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151"/>
              <p:cNvSpPr/>
              <p:nvPr/>
            </p:nvSpPr>
            <p:spPr bwMode="auto">
              <a:xfrm>
                <a:off x="3899" y="1568"/>
                <a:ext cx="22" cy="21"/>
              </a:xfrm>
              <a:custGeom>
                <a:avLst/>
                <a:gdLst>
                  <a:gd name="T0" fmla="*/ 7 w 9"/>
                  <a:gd name="T1" fmla="*/ 8 h 9"/>
                  <a:gd name="T2" fmla="*/ 7 w 9"/>
                  <a:gd name="T3" fmla="*/ 6 h 9"/>
                  <a:gd name="T4" fmla="*/ 7 w 9"/>
                  <a:gd name="T5" fmla="*/ 3 h 9"/>
                  <a:gd name="T6" fmla="*/ 8 w 9"/>
                  <a:gd name="T7" fmla="*/ 3 h 9"/>
                  <a:gd name="T8" fmla="*/ 8 w 9"/>
                  <a:gd name="T9" fmla="*/ 7 h 9"/>
                  <a:gd name="T10" fmla="*/ 9 w 9"/>
                  <a:gd name="T11" fmla="*/ 8 h 9"/>
                  <a:gd name="T12" fmla="*/ 9 w 9"/>
                  <a:gd name="T13" fmla="*/ 7 h 9"/>
                  <a:gd name="T14" fmla="*/ 9 w 9"/>
                  <a:gd name="T15" fmla="*/ 2 h 9"/>
                  <a:gd name="T16" fmla="*/ 9 w 9"/>
                  <a:gd name="T17" fmla="*/ 2 h 9"/>
                  <a:gd name="T18" fmla="*/ 9 w 9"/>
                  <a:gd name="T19" fmla="*/ 2 h 9"/>
                  <a:gd name="T20" fmla="*/ 9 w 9"/>
                  <a:gd name="T21" fmla="*/ 2 h 9"/>
                  <a:gd name="T22" fmla="*/ 6 w 9"/>
                  <a:gd name="T23" fmla="*/ 0 h 9"/>
                  <a:gd name="T24" fmla="*/ 6 w 9"/>
                  <a:gd name="T25" fmla="*/ 0 h 9"/>
                  <a:gd name="T26" fmla="*/ 4 w 9"/>
                  <a:gd name="T27" fmla="*/ 0 h 9"/>
                  <a:gd name="T28" fmla="*/ 0 w 9"/>
                  <a:gd name="T29" fmla="*/ 2 h 9"/>
                  <a:gd name="T30" fmla="*/ 0 w 9"/>
                  <a:gd name="T31" fmla="*/ 8 h 9"/>
                  <a:gd name="T32" fmla="*/ 1 w 9"/>
                  <a:gd name="T33" fmla="*/ 9 h 9"/>
                  <a:gd name="T34" fmla="*/ 2 w 9"/>
                  <a:gd name="T35" fmla="*/ 8 h 9"/>
                  <a:gd name="T36" fmla="*/ 2 w 9"/>
                  <a:gd name="T37" fmla="*/ 3 h 9"/>
                  <a:gd name="T38" fmla="*/ 3 w 9"/>
                  <a:gd name="T39" fmla="*/ 3 h 9"/>
                  <a:gd name="T40" fmla="*/ 3 w 9"/>
                  <a:gd name="T41" fmla="*/ 6 h 9"/>
                  <a:gd name="T42" fmla="*/ 3 w 9"/>
                  <a:gd name="T43" fmla="*/ 9 h 9"/>
                  <a:gd name="T44" fmla="*/ 7 w 9"/>
                  <a:gd name="T45"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9">
                    <a:moveTo>
                      <a:pt x="7" y="8"/>
                    </a:moveTo>
                    <a:cubicBezTo>
                      <a:pt x="7" y="6"/>
                      <a:pt x="7" y="6"/>
                      <a:pt x="7" y="6"/>
                    </a:cubicBezTo>
                    <a:cubicBezTo>
                      <a:pt x="7" y="3"/>
                      <a:pt x="7" y="3"/>
                      <a:pt x="7" y="3"/>
                    </a:cubicBezTo>
                    <a:cubicBezTo>
                      <a:pt x="8" y="3"/>
                      <a:pt x="8" y="3"/>
                      <a:pt x="8" y="3"/>
                    </a:cubicBezTo>
                    <a:cubicBezTo>
                      <a:pt x="8" y="7"/>
                      <a:pt x="8" y="7"/>
                      <a:pt x="8" y="7"/>
                    </a:cubicBezTo>
                    <a:cubicBezTo>
                      <a:pt x="8" y="8"/>
                      <a:pt x="8" y="8"/>
                      <a:pt x="9" y="8"/>
                    </a:cubicBezTo>
                    <a:cubicBezTo>
                      <a:pt x="9" y="8"/>
                      <a:pt x="9" y="8"/>
                      <a:pt x="9" y="7"/>
                    </a:cubicBezTo>
                    <a:cubicBezTo>
                      <a:pt x="9" y="2"/>
                      <a:pt x="9" y="2"/>
                      <a:pt x="9" y="2"/>
                    </a:cubicBezTo>
                    <a:cubicBezTo>
                      <a:pt x="9" y="2"/>
                      <a:pt x="9" y="2"/>
                      <a:pt x="9" y="2"/>
                    </a:cubicBezTo>
                    <a:cubicBezTo>
                      <a:pt x="9" y="2"/>
                      <a:pt x="9" y="2"/>
                      <a:pt x="9" y="2"/>
                    </a:cubicBezTo>
                    <a:cubicBezTo>
                      <a:pt x="9" y="2"/>
                      <a:pt x="9" y="2"/>
                      <a:pt x="9" y="2"/>
                    </a:cubicBezTo>
                    <a:cubicBezTo>
                      <a:pt x="9" y="0"/>
                      <a:pt x="7" y="0"/>
                      <a:pt x="6" y="0"/>
                    </a:cubicBezTo>
                    <a:cubicBezTo>
                      <a:pt x="6" y="0"/>
                      <a:pt x="6" y="0"/>
                      <a:pt x="6" y="0"/>
                    </a:cubicBezTo>
                    <a:cubicBezTo>
                      <a:pt x="4" y="0"/>
                      <a:pt x="4" y="0"/>
                      <a:pt x="4" y="0"/>
                    </a:cubicBezTo>
                    <a:cubicBezTo>
                      <a:pt x="4" y="0"/>
                      <a:pt x="0" y="0"/>
                      <a:pt x="0" y="2"/>
                    </a:cubicBezTo>
                    <a:cubicBezTo>
                      <a:pt x="0" y="8"/>
                      <a:pt x="0" y="8"/>
                      <a:pt x="0" y="8"/>
                    </a:cubicBezTo>
                    <a:cubicBezTo>
                      <a:pt x="0" y="8"/>
                      <a:pt x="1" y="9"/>
                      <a:pt x="1" y="9"/>
                    </a:cubicBezTo>
                    <a:cubicBezTo>
                      <a:pt x="2" y="9"/>
                      <a:pt x="2" y="8"/>
                      <a:pt x="2" y="8"/>
                    </a:cubicBezTo>
                    <a:cubicBezTo>
                      <a:pt x="2" y="3"/>
                      <a:pt x="2" y="3"/>
                      <a:pt x="2" y="3"/>
                    </a:cubicBezTo>
                    <a:cubicBezTo>
                      <a:pt x="3" y="3"/>
                      <a:pt x="3" y="3"/>
                      <a:pt x="3" y="3"/>
                    </a:cubicBezTo>
                    <a:cubicBezTo>
                      <a:pt x="3" y="6"/>
                      <a:pt x="3" y="6"/>
                      <a:pt x="3" y="6"/>
                    </a:cubicBezTo>
                    <a:cubicBezTo>
                      <a:pt x="3" y="9"/>
                      <a:pt x="3" y="9"/>
                      <a:pt x="3" y="9"/>
                    </a:cubicBezTo>
                    <a:lnTo>
                      <a:pt x="7"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Oval 152"/>
              <p:cNvSpPr>
                <a:spLocks noChangeArrowheads="1"/>
              </p:cNvSpPr>
              <p:nvPr/>
            </p:nvSpPr>
            <p:spPr bwMode="auto">
              <a:xfrm>
                <a:off x="3906" y="1558"/>
                <a:ext cx="10" cy="1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153"/>
              <p:cNvSpPr>
                <a:spLocks noEditPoints="1"/>
              </p:cNvSpPr>
              <p:nvPr/>
            </p:nvSpPr>
            <p:spPr bwMode="auto">
              <a:xfrm>
                <a:off x="3700" y="1786"/>
                <a:ext cx="50" cy="90"/>
              </a:xfrm>
              <a:custGeom>
                <a:avLst/>
                <a:gdLst>
                  <a:gd name="T0" fmla="*/ 14 w 21"/>
                  <a:gd name="T1" fmla="*/ 3 h 38"/>
                  <a:gd name="T2" fmla="*/ 11 w 21"/>
                  <a:gd name="T3" fmla="*/ 0 h 38"/>
                  <a:gd name="T4" fmla="*/ 8 w 21"/>
                  <a:gd name="T5" fmla="*/ 3 h 38"/>
                  <a:gd name="T6" fmla="*/ 11 w 21"/>
                  <a:gd name="T7" fmla="*/ 6 h 38"/>
                  <a:gd name="T8" fmla="*/ 14 w 21"/>
                  <a:gd name="T9" fmla="*/ 3 h 38"/>
                  <a:gd name="T10" fmla="*/ 4 w 21"/>
                  <a:gd name="T11" fmla="*/ 11 h 38"/>
                  <a:gd name="T12" fmla="*/ 5 w 21"/>
                  <a:gd name="T13" fmla="*/ 10 h 38"/>
                  <a:gd name="T14" fmla="*/ 4 w 21"/>
                  <a:gd name="T15" fmla="*/ 17 h 38"/>
                  <a:gd name="T16" fmla="*/ 4 w 21"/>
                  <a:gd name="T17" fmla="*/ 19 h 38"/>
                  <a:gd name="T18" fmla="*/ 0 w 21"/>
                  <a:gd name="T19" fmla="*/ 35 h 38"/>
                  <a:gd name="T20" fmla="*/ 2 w 21"/>
                  <a:gd name="T21" fmla="*/ 38 h 38"/>
                  <a:gd name="T22" fmla="*/ 4 w 21"/>
                  <a:gd name="T23" fmla="*/ 36 h 38"/>
                  <a:gd name="T24" fmla="*/ 7 w 21"/>
                  <a:gd name="T25" fmla="*/ 24 h 38"/>
                  <a:gd name="T26" fmla="*/ 10 w 21"/>
                  <a:gd name="T27" fmla="*/ 28 h 38"/>
                  <a:gd name="T28" fmla="*/ 11 w 21"/>
                  <a:gd name="T29" fmla="*/ 36 h 38"/>
                  <a:gd name="T30" fmla="*/ 13 w 21"/>
                  <a:gd name="T31" fmla="*/ 38 h 38"/>
                  <a:gd name="T32" fmla="*/ 15 w 21"/>
                  <a:gd name="T33" fmla="*/ 36 h 38"/>
                  <a:gd name="T34" fmla="*/ 14 w 21"/>
                  <a:gd name="T35" fmla="*/ 28 h 38"/>
                  <a:gd name="T36" fmla="*/ 14 w 21"/>
                  <a:gd name="T37" fmla="*/ 27 h 38"/>
                  <a:gd name="T38" fmla="*/ 14 w 21"/>
                  <a:gd name="T39" fmla="*/ 27 h 38"/>
                  <a:gd name="T40" fmla="*/ 14 w 21"/>
                  <a:gd name="T41" fmla="*/ 27 h 38"/>
                  <a:gd name="T42" fmla="*/ 11 w 21"/>
                  <a:gd name="T43" fmla="*/ 20 h 38"/>
                  <a:gd name="T44" fmla="*/ 11 w 21"/>
                  <a:gd name="T45" fmla="*/ 18 h 38"/>
                  <a:gd name="T46" fmla="*/ 12 w 21"/>
                  <a:gd name="T47" fmla="*/ 14 h 38"/>
                  <a:gd name="T48" fmla="*/ 13 w 21"/>
                  <a:gd name="T49" fmla="*/ 15 h 38"/>
                  <a:gd name="T50" fmla="*/ 13 w 21"/>
                  <a:gd name="T51" fmla="*/ 15 h 38"/>
                  <a:gd name="T52" fmla="*/ 14 w 21"/>
                  <a:gd name="T53" fmla="*/ 16 h 38"/>
                  <a:gd name="T54" fmla="*/ 18 w 21"/>
                  <a:gd name="T55" fmla="*/ 20 h 38"/>
                  <a:gd name="T56" fmla="*/ 21 w 21"/>
                  <a:gd name="T57" fmla="*/ 20 h 38"/>
                  <a:gd name="T58" fmla="*/ 20 w 21"/>
                  <a:gd name="T59" fmla="*/ 17 h 38"/>
                  <a:gd name="T60" fmla="*/ 16 w 21"/>
                  <a:gd name="T61" fmla="*/ 13 h 38"/>
                  <a:gd name="T62" fmla="*/ 15 w 21"/>
                  <a:gd name="T63" fmla="*/ 13 h 38"/>
                  <a:gd name="T64" fmla="*/ 12 w 21"/>
                  <a:gd name="T65" fmla="*/ 8 h 38"/>
                  <a:gd name="T66" fmla="*/ 12 w 21"/>
                  <a:gd name="T67" fmla="*/ 7 h 38"/>
                  <a:gd name="T68" fmla="*/ 12 w 21"/>
                  <a:gd name="T69" fmla="*/ 7 h 38"/>
                  <a:gd name="T70" fmla="*/ 12 w 21"/>
                  <a:gd name="T71" fmla="*/ 7 h 38"/>
                  <a:gd name="T72" fmla="*/ 10 w 21"/>
                  <a:gd name="T73" fmla="*/ 6 h 38"/>
                  <a:gd name="T74" fmla="*/ 7 w 21"/>
                  <a:gd name="T75" fmla="*/ 7 h 38"/>
                  <a:gd name="T76" fmla="*/ 3 w 21"/>
                  <a:gd name="T77" fmla="*/ 8 h 38"/>
                  <a:gd name="T78" fmla="*/ 1 w 21"/>
                  <a:gd name="T79" fmla="*/ 9 h 38"/>
                  <a:gd name="T80" fmla="*/ 0 w 21"/>
                  <a:gd name="T81" fmla="*/ 15 h 38"/>
                  <a:gd name="T82" fmla="*/ 1 w 21"/>
                  <a:gd name="T83" fmla="*/ 17 h 38"/>
                  <a:gd name="T84" fmla="*/ 3 w 21"/>
                  <a:gd name="T85" fmla="*/ 16 h 38"/>
                  <a:gd name="T86" fmla="*/ 4 w 21"/>
                  <a:gd name="T87"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 h="38">
                    <a:moveTo>
                      <a:pt x="14" y="3"/>
                    </a:moveTo>
                    <a:cubicBezTo>
                      <a:pt x="14" y="1"/>
                      <a:pt x="13" y="0"/>
                      <a:pt x="11" y="0"/>
                    </a:cubicBezTo>
                    <a:cubicBezTo>
                      <a:pt x="9" y="0"/>
                      <a:pt x="8" y="1"/>
                      <a:pt x="8" y="3"/>
                    </a:cubicBezTo>
                    <a:cubicBezTo>
                      <a:pt x="8" y="4"/>
                      <a:pt x="9" y="6"/>
                      <a:pt x="11" y="6"/>
                    </a:cubicBezTo>
                    <a:cubicBezTo>
                      <a:pt x="12" y="6"/>
                      <a:pt x="14" y="4"/>
                      <a:pt x="14" y="3"/>
                    </a:cubicBezTo>
                    <a:close/>
                    <a:moveTo>
                      <a:pt x="4" y="11"/>
                    </a:moveTo>
                    <a:cubicBezTo>
                      <a:pt x="5" y="10"/>
                      <a:pt x="5" y="10"/>
                      <a:pt x="5" y="10"/>
                    </a:cubicBezTo>
                    <a:cubicBezTo>
                      <a:pt x="4" y="17"/>
                      <a:pt x="4" y="17"/>
                      <a:pt x="4" y="17"/>
                    </a:cubicBezTo>
                    <a:cubicBezTo>
                      <a:pt x="4" y="18"/>
                      <a:pt x="4" y="18"/>
                      <a:pt x="4" y="19"/>
                    </a:cubicBezTo>
                    <a:cubicBezTo>
                      <a:pt x="0" y="35"/>
                      <a:pt x="0" y="35"/>
                      <a:pt x="0" y="35"/>
                    </a:cubicBezTo>
                    <a:cubicBezTo>
                      <a:pt x="0" y="37"/>
                      <a:pt x="1" y="38"/>
                      <a:pt x="2" y="38"/>
                    </a:cubicBezTo>
                    <a:cubicBezTo>
                      <a:pt x="3" y="38"/>
                      <a:pt x="4" y="37"/>
                      <a:pt x="4" y="36"/>
                    </a:cubicBezTo>
                    <a:cubicBezTo>
                      <a:pt x="7" y="24"/>
                      <a:pt x="7" y="24"/>
                      <a:pt x="7" y="24"/>
                    </a:cubicBezTo>
                    <a:cubicBezTo>
                      <a:pt x="10" y="28"/>
                      <a:pt x="10" y="28"/>
                      <a:pt x="10" y="28"/>
                    </a:cubicBezTo>
                    <a:cubicBezTo>
                      <a:pt x="11" y="36"/>
                      <a:pt x="11" y="36"/>
                      <a:pt x="11" y="36"/>
                    </a:cubicBezTo>
                    <a:cubicBezTo>
                      <a:pt x="11" y="37"/>
                      <a:pt x="12" y="38"/>
                      <a:pt x="13" y="38"/>
                    </a:cubicBezTo>
                    <a:cubicBezTo>
                      <a:pt x="14" y="38"/>
                      <a:pt x="15" y="37"/>
                      <a:pt x="15" y="36"/>
                    </a:cubicBezTo>
                    <a:cubicBezTo>
                      <a:pt x="14" y="28"/>
                      <a:pt x="14" y="28"/>
                      <a:pt x="14" y="28"/>
                    </a:cubicBezTo>
                    <a:cubicBezTo>
                      <a:pt x="14" y="28"/>
                      <a:pt x="14" y="27"/>
                      <a:pt x="14" y="27"/>
                    </a:cubicBezTo>
                    <a:cubicBezTo>
                      <a:pt x="14" y="27"/>
                      <a:pt x="14" y="27"/>
                      <a:pt x="14" y="27"/>
                    </a:cubicBezTo>
                    <a:cubicBezTo>
                      <a:pt x="14" y="27"/>
                      <a:pt x="14" y="27"/>
                      <a:pt x="14" y="27"/>
                    </a:cubicBezTo>
                    <a:cubicBezTo>
                      <a:pt x="11" y="20"/>
                      <a:pt x="11" y="20"/>
                      <a:pt x="11" y="20"/>
                    </a:cubicBezTo>
                    <a:cubicBezTo>
                      <a:pt x="11" y="19"/>
                      <a:pt x="11" y="19"/>
                      <a:pt x="11" y="18"/>
                    </a:cubicBezTo>
                    <a:cubicBezTo>
                      <a:pt x="12" y="14"/>
                      <a:pt x="12" y="14"/>
                      <a:pt x="12" y="14"/>
                    </a:cubicBezTo>
                    <a:cubicBezTo>
                      <a:pt x="13" y="15"/>
                      <a:pt x="13" y="15"/>
                      <a:pt x="13" y="15"/>
                    </a:cubicBezTo>
                    <a:cubicBezTo>
                      <a:pt x="13" y="15"/>
                      <a:pt x="13" y="15"/>
                      <a:pt x="13" y="15"/>
                    </a:cubicBezTo>
                    <a:cubicBezTo>
                      <a:pt x="13" y="15"/>
                      <a:pt x="13" y="15"/>
                      <a:pt x="14" y="16"/>
                    </a:cubicBezTo>
                    <a:cubicBezTo>
                      <a:pt x="18" y="20"/>
                      <a:pt x="18" y="20"/>
                      <a:pt x="18" y="20"/>
                    </a:cubicBezTo>
                    <a:cubicBezTo>
                      <a:pt x="19" y="20"/>
                      <a:pt x="20" y="20"/>
                      <a:pt x="21" y="20"/>
                    </a:cubicBezTo>
                    <a:cubicBezTo>
                      <a:pt x="21" y="19"/>
                      <a:pt x="21" y="18"/>
                      <a:pt x="20" y="17"/>
                    </a:cubicBezTo>
                    <a:cubicBezTo>
                      <a:pt x="16" y="13"/>
                      <a:pt x="16" y="13"/>
                      <a:pt x="16" y="13"/>
                    </a:cubicBezTo>
                    <a:cubicBezTo>
                      <a:pt x="16" y="13"/>
                      <a:pt x="15" y="13"/>
                      <a:pt x="15" y="13"/>
                    </a:cubicBezTo>
                    <a:cubicBezTo>
                      <a:pt x="12" y="8"/>
                      <a:pt x="12" y="8"/>
                      <a:pt x="12" y="8"/>
                    </a:cubicBezTo>
                    <a:cubicBezTo>
                      <a:pt x="12" y="8"/>
                      <a:pt x="12" y="8"/>
                      <a:pt x="12" y="7"/>
                    </a:cubicBezTo>
                    <a:cubicBezTo>
                      <a:pt x="12" y="7"/>
                      <a:pt x="12" y="7"/>
                      <a:pt x="12" y="7"/>
                    </a:cubicBezTo>
                    <a:cubicBezTo>
                      <a:pt x="12" y="7"/>
                      <a:pt x="12" y="7"/>
                      <a:pt x="12" y="7"/>
                    </a:cubicBezTo>
                    <a:cubicBezTo>
                      <a:pt x="12" y="7"/>
                      <a:pt x="11" y="6"/>
                      <a:pt x="10" y="6"/>
                    </a:cubicBezTo>
                    <a:cubicBezTo>
                      <a:pt x="9" y="6"/>
                      <a:pt x="7" y="6"/>
                      <a:pt x="7" y="7"/>
                    </a:cubicBezTo>
                    <a:cubicBezTo>
                      <a:pt x="3" y="8"/>
                      <a:pt x="3" y="8"/>
                      <a:pt x="3" y="8"/>
                    </a:cubicBezTo>
                    <a:cubicBezTo>
                      <a:pt x="2" y="8"/>
                      <a:pt x="1" y="8"/>
                      <a:pt x="1" y="9"/>
                    </a:cubicBezTo>
                    <a:cubicBezTo>
                      <a:pt x="0" y="15"/>
                      <a:pt x="0" y="15"/>
                      <a:pt x="0" y="15"/>
                    </a:cubicBezTo>
                    <a:cubicBezTo>
                      <a:pt x="0" y="16"/>
                      <a:pt x="0" y="17"/>
                      <a:pt x="1" y="17"/>
                    </a:cubicBezTo>
                    <a:cubicBezTo>
                      <a:pt x="2" y="17"/>
                      <a:pt x="3" y="17"/>
                      <a:pt x="3" y="16"/>
                    </a:cubicBezTo>
                    <a:lnTo>
                      <a:pt x="4"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154"/>
              <p:cNvSpPr>
                <a:spLocks noEditPoints="1"/>
              </p:cNvSpPr>
              <p:nvPr/>
            </p:nvSpPr>
            <p:spPr bwMode="auto">
              <a:xfrm>
                <a:off x="4037" y="2398"/>
                <a:ext cx="64" cy="119"/>
              </a:xfrm>
              <a:custGeom>
                <a:avLst/>
                <a:gdLst>
                  <a:gd name="T0" fmla="*/ 15 w 27"/>
                  <a:gd name="T1" fmla="*/ 4 h 50"/>
                  <a:gd name="T2" fmla="*/ 11 w 27"/>
                  <a:gd name="T3" fmla="*/ 0 h 50"/>
                  <a:gd name="T4" fmla="*/ 8 w 27"/>
                  <a:gd name="T5" fmla="*/ 5 h 50"/>
                  <a:gd name="T6" fmla="*/ 12 w 27"/>
                  <a:gd name="T7" fmla="*/ 8 h 50"/>
                  <a:gd name="T8" fmla="*/ 15 w 27"/>
                  <a:gd name="T9" fmla="*/ 4 h 50"/>
                  <a:gd name="T10" fmla="*/ 4 w 27"/>
                  <a:gd name="T11" fmla="*/ 16 h 50"/>
                  <a:gd name="T12" fmla="*/ 5 w 27"/>
                  <a:gd name="T13" fmla="*/ 15 h 50"/>
                  <a:gd name="T14" fmla="*/ 5 w 27"/>
                  <a:gd name="T15" fmla="*/ 23 h 50"/>
                  <a:gd name="T16" fmla="*/ 6 w 27"/>
                  <a:gd name="T17" fmla="*/ 26 h 50"/>
                  <a:gd name="T18" fmla="*/ 3 w 27"/>
                  <a:gd name="T19" fmla="*/ 48 h 50"/>
                  <a:gd name="T20" fmla="*/ 6 w 27"/>
                  <a:gd name="T21" fmla="*/ 50 h 50"/>
                  <a:gd name="T22" fmla="*/ 8 w 27"/>
                  <a:gd name="T23" fmla="*/ 48 h 50"/>
                  <a:gd name="T24" fmla="*/ 11 w 27"/>
                  <a:gd name="T25" fmla="*/ 32 h 50"/>
                  <a:gd name="T26" fmla="*/ 15 w 27"/>
                  <a:gd name="T27" fmla="*/ 37 h 50"/>
                  <a:gd name="T28" fmla="*/ 18 w 27"/>
                  <a:gd name="T29" fmla="*/ 47 h 50"/>
                  <a:gd name="T30" fmla="*/ 21 w 27"/>
                  <a:gd name="T31" fmla="*/ 49 h 50"/>
                  <a:gd name="T32" fmla="*/ 23 w 27"/>
                  <a:gd name="T33" fmla="*/ 46 h 50"/>
                  <a:gd name="T34" fmla="*/ 20 w 27"/>
                  <a:gd name="T35" fmla="*/ 36 h 50"/>
                  <a:gd name="T36" fmla="*/ 19 w 27"/>
                  <a:gd name="T37" fmla="*/ 34 h 50"/>
                  <a:gd name="T38" fmla="*/ 19 w 27"/>
                  <a:gd name="T39" fmla="*/ 34 h 50"/>
                  <a:gd name="T40" fmla="*/ 19 w 27"/>
                  <a:gd name="T41" fmla="*/ 34 h 50"/>
                  <a:gd name="T42" fmla="*/ 14 w 27"/>
                  <a:gd name="T43" fmla="*/ 26 h 50"/>
                  <a:gd name="T44" fmla="*/ 15 w 27"/>
                  <a:gd name="T45" fmla="*/ 24 h 50"/>
                  <a:gd name="T46" fmla="*/ 15 w 27"/>
                  <a:gd name="T47" fmla="*/ 18 h 50"/>
                  <a:gd name="T48" fmla="*/ 16 w 27"/>
                  <a:gd name="T49" fmla="*/ 19 h 50"/>
                  <a:gd name="T50" fmla="*/ 17 w 27"/>
                  <a:gd name="T51" fmla="*/ 20 h 50"/>
                  <a:gd name="T52" fmla="*/ 17 w 27"/>
                  <a:gd name="T53" fmla="*/ 20 h 50"/>
                  <a:gd name="T54" fmla="*/ 24 w 27"/>
                  <a:gd name="T55" fmla="*/ 25 h 50"/>
                  <a:gd name="T56" fmla="*/ 27 w 27"/>
                  <a:gd name="T57" fmla="*/ 24 h 50"/>
                  <a:gd name="T58" fmla="*/ 26 w 27"/>
                  <a:gd name="T59" fmla="*/ 21 h 50"/>
                  <a:gd name="T60" fmla="*/ 19 w 27"/>
                  <a:gd name="T61" fmla="*/ 17 h 50"/>
                  <a:gd name="T62" fmla="*/ 19 w 27"/>
                  <a:gd name="T63" fmla="*/ 17 h 50"/>
                  <a:gd name="T64" fmla="*/ 14 w 27"/>
                  <a:gd name="T65" fmla="*/ 10 h 50"/>
                  <a:gd name="T66" fmla="*/ 14 w 27"/>
                  <a:gd name="T67" fmla="*/ 10 h 50"/>
                  <a:gd name="T68" fmla="*/ 14 w 27"/>
                  <a:gd name="T69" fmla="*/ 10 h 50"/>
                  <a:gd name="T70" fmla="*/ 14 w 27"/>
                  <a:gd name="T71" fmla="*/ 10 h 50"/>
                  <a:gd name="T72" fmla="*/ 11 w 27"/>
                  <a:gd name="T73" fmla="*/ 9 h 50"/>
                  <a:gd name="T74" fmla="*/ 7 w 27"/>
                  <a:gd name="T75" fmla="*/ 10 h 50"/>
                  <a:gd name="T76" fmla="*/ 2 w 27"/>
                  <a:gd name="T77" fmla="*/ 12 h 50"/>
                  <a:gd name="T78" fmla="*/ 1 w 27"/>
                  <a:gd name="T79" fmla="*/ 14 h 50"/>
                  <a:gd name="T80" fmla="*/ 0 w 27"/>
                  <a:gd name="T81" fmla="*/ 22 h 50"/>
                  <a:gd name="T82" fmla="*/ 1 w 27"/>
                  <a:gd name="T83" fmla="*/ 24 h 50"/>
                  <a:gd name="T84" fmla="*/ 4 w 27"/>
                  <a:gd name="T85" fmla="*/ 23 h 50"/>
                  <a:gd name="T86" fmla="*/ 4 w 27"/>
                  <a:gd name="T87"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 h="50">
                    <a:moveTo>
                      <a:pt x="15" y="4"/>
                    </a:moveTo>
                    <a:cubicBezTo>
                      <a:pt x="15" y="2"/>
                      <a:pt x="13" y="0"/>
                      <a:pt x="11" y="0"/>
                    </a:cubicBezTo>
                    <a:cubicBezTo>
                      <a:pt x="9" y="1"/>
                      <a:pt x="7" y="2"/>
                      <a:pt x="8" y="5"/>
                    </a:cubicBezTo>
                    <a:cubicBezTo>
                      <a:pt x="8" y="7"/>
                      <a:pt x="10" y="8"/>
                      <a:pt x="12" y="8"/>
                    </a:cubicBezTo>
                    <a:cubicBezTo>
                      <a:pt x="14" y="8"/>
                      <a:pt x="16" y="6"/>
                      <a:pt x="15" y="4"/>
                    </a:cubicBezTo>
                    <a:close/>
                    <a:moveTo>
                      <a:pt x="4" y="16"/>
                    </a:moveTo>
                    <a:cubicBezTo>
                      <a:pt x="5" y="15"/>
                      <a:pt x="5" y="15"/>
                      <a:pt x="5" y="15"/>
                    </a:cubicBezTo>
                    <a:cubicBezTo>
                      <a:pt x="5" y="23"/>
                      <a:pt x="5" y="23"/>
                      <a:pt x="5" y="23"/>
                    </a:cubicBezTo>
                    <a:cubicBezTo>
                      <a:pt x="5" y="24"/>
                      <a:pt x="5" y="25"/>
                      <a:pt x="6" y="26"/>
                    </a:cubicBezTo>
                    <a:cubicBezTo>
                      <a:pt x="3" y="48"/>
                      <a:pt x="3" y="48"/>
                      <a:pt x="3" y="48"/>
                    </a:cubicBezTo>
                    <a:cubicBezTo>
                      <a:pt x="3" y="49"/>
                      <a:pt x="4" y="50"/>
                      <a:pt x="6" y="50"/>
                    </a:cubicBezTo>
                    <a:cubicBezTo>
                      <a:pt x="7" y="50"/>
                      <a:pt x="8" y="49"/>
                      <a:pt x="8" y="48"/>
                    </a:cubicBezTo>
                    <a:cubicBezTo>
                      <a:pt x="11" y="32"/>
                      <a:pt x="11" y="32"/>
                      <a:pt x="11" y="32"/>
                    </a:cubicBezTo>
                    <a:cubicBezTo>
                      <a:pt x="15" y="37"/>
                      <a:pt x="15" y="37"/>
                      <a:pt x="15" y="37"/>
                    </a:cubicBezTo>
                    <a:cubicBezTo>
                      <a:pt x="18" y="47"/>
                      <a:pt x="18" y="47"/>
                      <a:pt x="18" y="47"/>
                    </a:cubicBezTo>
                    <a:cubicBezTo>
                      <a:pt x="18" y="48"/>
                      <a:pt x="19" y="49"/>
                      <a:pt x="21" y="49"/>
                    </a:cubicBezTo>
                    <a:cubicBezTo>
                      <a:pt x="22" y="49"/>
                      <a:pt x="23" y="48"/>
                      <a:pt x="23" y="46"/>
                    </a:cubicBezTo>
                    <a:cubicBezTo>
                      <a:pt x="20" y="36"/>
                      <a:pt x="20" y="36"/>
                      <a:pt x="20" y="36"/>
                    </a:cubicBezTo>
                    <a:cubicBezTo>
                      <a:pt x="20" y="35"/>
                      <a:pt x="20" y="35"/>
                      <a:pt x="19" y="34"/>
                    </a:cubicBezTo>
                    <a:cubicBezTo>
                      <a:pt x="19" y="34"/>
                      <a:pt x="19" y="34"/>
                      <a:pt x="19" y="34"/>
                    </a:cubicBezTo>
                    <a:cubicBezTo>
                      <a:pt x="19" y="34"/>
                      <a:pt x="19" y="34"/>
                      <a:pt x="19" y="34"/>
                    </a:cubicBezTo>
                    <a:cubicBezTo>
                      <a:pt x="14" y="26"/>
                      <a:pt x="14" y="26"/>
                      <a:pt x="14" y="26"/>
                    </a:cubicBezTo>
                    <a:cubicBezTo>
                      <a:pt x="15" y="25"/>
                      <a:pt x="15" y="25"/>
                      <a:pt x="15" y="24"/>
                    </a:cubicBezTo>
                    <a:cubicBezTo>
                      <a:pt x="15" y="18"/>
                      <a:pt x="15" y="18"/>
                      <a:pt x="15" y="18"/>
                    </a:cubicBezTo>
                    <a:cubicBezTo>
                      <a:pt x="16" y="19"/>
                      <a:pt x="16" y="19"/>
                      <a:pt x="16" y="19"/>
                    </a:cubicBezTo>
                    <a:cubicBezTo>
                      <a:pt x="16" y="19"/>
                      <a:pt x="16" y="20"/>
                      <a:pt x="17" y="20"/>
                    </a:cubicBezTo>
                    <a:cubicBezTo>
                      <a:pt x="17" y="20"/>
                      <a:pt x="17" y="20"/>
                      <a:pt x="17" y="20"/>
                    </a:cubicBezTo>
                    <a:cubicBezTo>
                      <a:pt x="24" y="25"/>
                      <a:pt x="24" y="25"/>
                      <a:pt x="24" y="25"/>
                    </a:cubicBezTo>
                    <a:cubicBezTo>
                      <a:pt x="25" y="25"/>
                      <a:pt x="26" y="25"/>
                      <a:pt x="27" y="24"/>
                    </a:cubicBezTo>
                    <a:cubicBezTo>
                      <a:pt x="27" y="23"/>
                      <a:pt x="27" y="22"/>
                      <a:pt x="26" y="21"/>
                    </a:cubicBezTo>
                    <a:cubicBezTo>
                      <a:pt x="19" y="17"/>
                      <a:pt x="19" y="17"/>
                      <a:pt x="19" y="17"/>
                    </a:cubicBezTo>
                    <a:cubicBezTo>
                      <a:pt x="19" y="17"/>
                      <a:pt x="19" y="17"/>
                      <a:pt x="19" y="17"/>
                    </a:cubicBezTo>
                    <a:cubicBezTo>
                      <a:pt x="14" y="10"/>
                      <a:pt x="14" y="10"/>
                      <a:pt x="14" y="10"/>
                    </a:cubicBezTo>
                    <a:cubicBezTo>
                      <a:pt x="14" y="10"/>
                      <a:pt x="14" y="10"/>
                      <a:pt x="14" y="10"/>
                    </a:cubicBezTo>
                    <a:cubicBezTo>
                      <a:pt x="14" y="10"/>
                      <a:pt x="14" y="10"/>
                      <a:pt x="14" y="10"/>
                    </a:cubicBezTo>
                    <a:cubicBezTo>
                      <a:pt x="14" y="10"/>
                      <a:pt x="14" y="10"/>
                      <a:pt x="14" y="10"/>
                    </a:cubicBezTo>
                    <a:cubicBezTo>
                      <a:pt x="13" y="9"/>
                      <a:pt x="12" y="9"/>
                      <a:pt x="11" y="9"/>
                    </a:cubicBezTo>
                    <a:cubicBezTo>
                      <a:pt x="9" y="8"/>
                      <a:pt x="8" y="9"/>
                      <a:pt x="7" y="10"/>
                    </a:cubicBezTo>
                    <a:cubicBezTo>
                      <a:pt x="2" y="12"/>
                      <a:pt x="2" y="12"/>
                      <a:pt x="2" y="12"/>
                    </a:cubicBezTo>
                    <a:cubicBezTo>
                      <a:pt x="1" y="13"/>
                      <a:pt x="1" y="13"/>
                      <a:pt x="1" y="14"/>
                    </a:cubicBezTo>
                    <a:cubicBezTo>
                      <a:pt x="0" y="22"/>
                      <a:pt x="0" y="22"/>
                      <a:pt x="0" y="22"/>
                    </a:cubicBezTo>
                    <a:cubicBezTo>
                      <a:pt x="0" y="23"/>
                      <a:pt x="0" y="24"/>
                      <a:pt x="1" y="24"/>
                    </a:cubicBezTo>
                    <a:cubicBezTo>
                      <a:pt x="2" y="24"/>
                      <a:pt x="3" y="24"/>
                      <a:pt x="4" y="23"/>
                    </a:cubicBezTo>
                    <a:lnTo>
                      <a:pt x="4"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155"/>
              <p:cNvSpPr/>
              <p:nvPr/>
            </p:nvSpPr>
            <p:spPr bwMode="auto">
              <a:xfrm>
                <a:off x="3485" y="1926"/>
                <a:ext cx="47" cy="33"/>
              </a:xfrm>
              <a:custGeom>
                <a:avLst/>
                <a:gdLst>
                  <a:gd name="T0" fmla="*/ 12 w 20"/>
                  <a:gd name="T1" fmla="*/ 2 h 14"/>
                  <a:gd name="T2" fmla="*/ 19 w 20"/>
                  <a:gd name="T3" fmla="*/ 10 h 14"/>
                  <a:gd name="T4" fmla="*/ 17 w 20"/>
                  <a:gd name="T5" fmla="*/ 14 h 14"/>
                  <a:gd name="T6" fmla="*/ 3 w 20"/>
                  <a:gd name="T7" fmla="*/ 14 h 14"/>
                  <a:gd name="T8" fmla="*/ 1 w 20"/>
                  <a:gd name="T9" fmla="*/ 11 h 14"/>
                  <a:gd name="T10" fmla="*/ 8 w 20"/>
                  <a:gd name="T11" fmla="*/ 2 h 14"/>
                  <a:gd name="T12" fmla="*/ 12 w 20"/>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20" h="14">
                    <a:moveTo>
                      <a:pt x="12" y="2"/>
                    </a:moveTo>
                    <a:cubicBezTo>
                      <a:pt x="19" y="10"/>
                      <a:pt x="19" y="10"/>
                      <a:pt x="19" y="10"/>
                    </a:cubicBezTo>
                    <a:cubicBezTo>
                      <a:pt x="20" y="12"/>
                      <a:pt x="19" y="14"/>
                      <a:pt x="17" y="14"/>
                    </a:cubicBezTo>
                    <a:cubicBezTo>
                      <a:pt x="3" y="14"/>
                      <a:pt x="3" y="14"/>
                      <a:pt x="3" y="14"/>
                    </a:cubicBezTo>
                    <a:cubicBezTo>
                      <a:pt x="1" y="14"/>
                      <a:pt x="0" y="13"/>
                      <a:pt x="1" y="11"/>
                    </a:cubicBezTo>
                    <a:cubicBezTo>
                      <a:pt x="8" y="2"/>
                      <a:pt x="8" y="2"/>
                      <a:pt x="8" y="2"/>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156"/>
              <p:cNvSpPr/>
              <p:nvPr/>
            </p:nvSpPr>
            <p:spPr bwMode="auto">
              <a:xfrm>
                <a:off x="3485" y="1976"/>
                <a:ext cx="47" cy="33"/>
              </a:xfrm>
              <a:custGeom>
                <a:avLst/>
                <a:gdLst>
                  <a:gd name="T0" fmla="*/ 8 w 20"/>
                  <a:gd name="T1" fmla="*/ 12 h 14"/>
                  <a:gd name="T2" fmla="*/ 1 w 20"/>
                  <a:gd name="T3" fmla="*/ 3 h 14"/>
                  <a:gd name="T4" fmla="*/ 3 w 20"/>
                  <a:gd name="T5" fmla="*/ 0 h 14"/>
                  <a:gd name="T6" fmla="*/ 17 w 20"/>
                  <a:gd name="T7" fmla="*/ 0 h 14"/>
                  <a:gd name="T8" fmla="*/ 19 w 20"/>
                  <a:gd name="T9" fmla="*/ 3 h 14"/>
                  <a:gd name="T10" fmla="*/ 12 w 20"/>
                  <a:gd name="T11" fmla="*/ 12 h 14"/>
                  <a:gd name="T12" fmla="*/ 8 w 20"/>
                  <a:gd name="T13" fmla="*/ 12 h 14"/>
                </a:gdLst>
                <a:ahLst/>
                <a:cxnLst>
                  <a:cxn ang="0">
                    <a:pos x="T0" y="T1"/>
                  </a:cxn>
                  <a:cxn ang="0">
                    <a:pos x="T2" y="T3"/>
                  </a:cxn>
                  <a:cxn ang="0">
                    <a:pos x="T4" y="T5"/>
                  </a:cxn>
                  <a:cxn ang="0">
                    <a:pos x="T6" y="T7"/>
                  </a:cxn>
                  <a:cxn ang="0">
                    <a:pos x="T8" y="T9"/>
                  </a:cxn>
                  <a:cxn ang="0">
                    <a:pos x="T10" y="T11"/>
                  </a:cxn>
                  <a:cxn ang="0">
                    <a:pos x="T12" y="T13"/>
                  </a:cxn>
                </a:cxnLst>
                <a:rect l="0" t="0" r="r" b="b"/>
                <a:pathLst>
                  <a:path w="20" h="14">
                    <a:moveTo>
                      <a:pt x="8" y="12"/>
                    </a:moveTo>
                    <a:cubicBezTo>
                      <a:pt x="1" y="3"/>
                      <a:pt x="1" y="3"/>
                      <a:pt x="1" y="3"/>
                    </a:cubicBezTo>
                    <a:cubicBezTo>
                      <a:pt x="0" y="1"/>
                      <a:pt x="1" y="0"/>
                      <a:pt x="3" y="0"/>
                    </a:cubicBezTo>
                    <a:cubicBezTo>
                      <a:pt x="17" y="0"/>
                      <a:pt x="17" y="0"/>
                      <a:pt x="17" y="0"/>
                    </a:cubicBezTo>
                    <a:cubicBezTo>
                      <a:pt x="19" y="0"/>
                      <a:pt x="20" y="1"/>
                      <a:pt x="19" y="3"/>
                    </a:cubicBezTo>
                    <a:cubicBezTo>
                      <a:pt x="12" y="12"/>
                      <a:pt x="12" y="12"/>
                      <a:pt x="12" y="12"/>
                    </a:cubicBezTo>
                    <a:cubicBezTo>
                      <a:pt x="11" y="14"/>
                      <a:pt x="9" y="14"/>
                      <a:pt x="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157"/>
              <p:cNvSpPr/>
              <p:nvPr/>
            </p:nvSpPr>
            <p:spPr bwMode="auto">
              <a:xfrm>
                <a:off x="3904" y="1907"/>
                <a:ext cx="43" cy="62"/>
              </a:xfrm>
              <a:custGeom>
                <a:avLst/>
                <a:gdLst>
                  <a:gd name="T0" fmla="*/ 16 w 18"/>
                  <a:gd name="T1" fmla="*/ 0 h 26"/>
                  <a:gd name="T2" fmla="*/ 2 w 18"/>
                  <a:gd name="T3" fmla="*/ 0 h 26"/>
                  <a:gd name="T4" fmla="*/ 0 w 18"/>
                  <a:gd name="T5" fmla="*/ 2 h 26"/>
                  <a:gd name="T6" fmla="*/ 0 w 18"/>
                  <a:gd name="T7" fmla="*/ 6 h 26"/>
                  <a:gd name="T8" fmla="*/ 2 w 18"/>
                  <a:gd name="T9" fmla="*/ 9 h 26"/>
                  <a:gd name="T10" fmla="*/ 7 w 18"/>
                  <a:gd name="T11" fmla="*/ 9 h 26"/>
                  <a:gd name="T12" fmla="*/ 7 w 18"/>
                  <a:gd name="T13" fmla="*/ 24 h 26"/>
                  <a:gd name="T14" fmla="*/ 9 w 18"/>
                  <a:gd name="T15" fmla="*/ 26 h 26"/>
                  <a:gd name="T16" fmla="*/ 9 w 18"/>
                  <a:gd name="T17" fmla="*/ 26 h 26"/>
                  <a:gd name="T18" fmla="*/ 11 w 18"/>
                  <a:gd name="T19" fmla="*/ 24 h 26"/>
                  <a:gd name="T20" fmla="*/ 11 w 18"/>
                  <a:gd name="T21" fmla="*/ 9 h 26"/>
                  <a:gd name="T22" fmla="*/ 16 w 18"/>
                  <a:gd name="T23" fmla="*/ 9 h 26"/>
                  <a:gd name="T24" fmla="*/ 18 w 18"/>
                  <a:gd name="T25" fmla="*/ 6 h 26"/>
                  <a:gd name="T26" fmla="*/ 18 w 18"/>
                  <a:gd name="T27" fmla="*/ 2 h 26"/>
                  <a:gd name="T28" fmla="*/ 16 w 18"/>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6">
                    <a:moveTo>
                      <a:pt x="16" y="0"/>
                    </a:moveTo>
                    <a:cubicBezTo>
                      <a:pt x="2" y="0"/>
                      <a:pt x="2" y="0"/>
                      <a:pt x="2" y="0"/>
                    </a:cubicBezTo>
                    <a:cubicBezTo>
                      <a:pt x="1" y="0"/>
                      <a:pt x="0" y="1"/>
                      <a:pt x="0" y="2"/>
                    </a:cubicBezTo>
                    <a:cubicBezTo>
                      <a:pt x="0" y="6"/>
                      <a:pt x="0" y="6"/>
                      <a:pt x="0" y="6"/>
                    </a:cubicBezTo>
                    <a:cubicBezTo>
                      <a:pt x="0" y="8"/>
                      <a:pt x="1" y="9"/>
                      <a:pt x="2" y="9"/>
                    </a:cubicBezTo>
                    <a:cubicBezTo>
                      <a:pt x="7" y="9"/>
                      <a:pt x="7" y="9"/>
                      <a:pt x="7" y="9"/>
                    </a:cubicBezTo>
                    <a:cubicBezTo>
                      <a:pt x="7" y="24"/>
                      <a:pt x="7" y="24"/>
                      <a:pt x="7" y="24"/>
                    </a:cubicBezTo>
                    <a:cubicBezTo>
                      <a:pt x="7" y="25"/>
                      <a:pt x="8" y="26"/>
                      <a:pt x="9" y="26"/>
                    </a:cubicBezTo>
                    <a:cubicBezTo>
                      <a:pt x="9" y="26"/>
                      <a:pt x="9" y="26"/>
                      <a:pt x="9" y="26"/>
                    </a:cubicBezTo>
                    <a:cubicBezTo>
                      <a:pt x="10" y="26"/>
                      <a:pt x="11" y="25"/>
                      <a:pt x="11" y="24"/>
                    </a:cubicBezTo>
                    <a:cubicBezTo>
                      <a:pt x="11" y="9"/>
                      <a:pt x="11" y="9"/>
                      <a:pt x="11" y="9"/>
                    </a:cubicBezTo>
                    <a:cubicBezTo>
                      <a:pt x="16" y="9"/>
                      <a:pt x="16" y="9"/>
                      <a:pt x="16" y="9"/>
                    </a:cubicBezTo>
                    <a:cubicBezTo>
                      <a:pt x="17" y="9"/>
                      <a:pt x="18" y="8"/>
                      <a:pt x="18" y="6"/>
                    </a:cubicBezTo>
                    <a:cubicBezTo>
                      <a:pt x="18" y="2"/>
                      <a:pt x="18" y="2"/>
                      <a:pt x="18" y="2"/>
                    </a:cubicBezTo>
                    <a:cubicBezTo>
                      <a:pt x="18" y="1"/>
                      <a:pt x="17"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158"/>
              <p:cNvSpPr/>
              <p:nvPr/>
            </p:nvSpPr>
            <p:spPr bwMode="auto">
              <a:xfrm>
                <a:off x="3530" y="1921"/>
                <a:ext cx="42" cy="62"/>
              </a:xfrm>
              <a:custGeom>
                <a:avLst/>
                <a:gdLst>
                  <a:gd name="T0" fmla="*/ 16 w 18"/>
                  <a:gd name="T1" fmla="*/ 0 h 26"/>
                  <a:gd name="T2" fmla="*/ 2 w 18"/>
                  <a:gd name="T3" fmla="*/ 0 h 26"/>
                  <a:gd name="T4" fmla="*/ 0 w 18"/>
                  <a:gd name="T5" fmla="*/ 2 h 26"/>
                  <a:gd name="T6" fmla="*/ 0 w 18"/>
                  <a:gd name="T7" fmla="*/ 6 h 26"/>
                  <a:gd name="T8" fmla="*/ 2 w 18"/>
                  <a:gd name="T9" fmla="*/ 9 h 26"/>
                  <a:gd name="T10" fmla="*/ 7 w 18"/>
                  <a:gd name="T11" fmla="*/ 9 h 26"/>
                  <a:gd name="T12" fmla="*/ 7 w 18"/>
                  <a:gd name="T13" fmla="*/ 24 h 26"/>
                  <a:gd name="T14" fmla="*/ 9 w 18"/>
                  <a:gd name="T15" fmla="*/ 26 h 26"/>
                  <a:gd name="T16" fmla="*/ 9 w 18"/>
                  <a:gd name="T17" fmla="*/ 26 h 26"/>
                  <a:gd name="T18" fmla="*/ 11 w 18"/>
                  <a:gd name="T19" fmla="*/ 24 h 26"/>
                  <a:gd name="T20" fmla="*/ 11 w 18"/>
                  <a:gd name="T21" fmla="*/ 9 h 26"/>
                  <a:gd name="T22" fmla="*/ 16 w 18"/>
                  <a:gd name="T23" fmla="*/ 9 h 26"/>
                  <a:gd name="T24" fmla="*/ 18 w 18"/>
                  <a:gd name="T25" fmla="*/ 6 h 26"/>
                  <a:gd name="T26" fmla="*/ 18 w 18"/>
                  <a:gd name="T27" fmla="*/ 2 h 26"/>
                  <a:gd name="T28" fmla="*/ 16 w 18"/>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6">
                    <a:moveTo>
                      <a:pt x="16" y="0"/>
                    </a:moveTo>
                    <a:cubicBezTo>
                      <a:pt x="2" y="0"/>
                      <a:pt x="2" y="0"/>
                      <a:pt x="2" y="0"/>
                    </a:cubicBezTo>
                    <a:cubicBezTo>
                      <a:pt x="1" y="0"/>
                      <a:pt x="0" y="1"/>
                      <a:pt x="0" y="2"/>
                    </a:cubicBezTo>
                    <a:cubicBezTo>
                      <a:pt x="0" y="6"/>
                      <a:pt x="0" y="6"/>
                      <a:pt x="0" y="6"/>
                    </a:cubicBezTo>
                    <a:cubicBezTo>
                      <a:pt x="0" y="8"/>
                      <a:pt x="1" y="9"/>
                      <a:pt x="2" y="9"/>
                    </a:cubicBezTo>
                    <a:cubicBezTo>
                      <a:pt x="7" y="9"/>
                      <a:pt x="7" y="9"/>
                      <a:pt x="7" y="9"/>
                    </a:cubicBezTo>
                    <a:cubicBezTo>
                      <a:pt x="7" y="24"/>
                      <a:pt x="7" y="24"/>
                      <a:pt x="7" y="24"/>
                    </a:cubicBezTo>
                    <a:cubicBezTo>
                      <a:pt x="7" y="25"/>
                      <a:pt x="8" y="26"/>
                      <a:pt x="9" y="26"/>
                    </a:cubicBezTo>
                    <a:cubicBezTo>
                      <a:pt x="9" y="26"/>
                      <a:pt x="9" y="26"/>
                      <a:pt x="9" y="26"/>
                    </a:cubicBezTo>
                    <a:cubicBezTo>
                      <a:pt x="10" y="26"/>
                      <a:pt x="11" y="25"/>
                      <a:pt x="11" y="24"/>
                    </a:cubicBezTo>
                    <a:cubicBezTo>
                      <a:pt x="11" y="9"/>
                      <a:pt x="11" y="9"/>
                      <a:pt x="11" y="9"/>
                    </a:cubicBezTo>
                    <a:cubicBezTo>
                      <a:pt x="16" y="9"/>
                      <a:pt x="16" y="9"/>
                      <a:pt x="16" y="9"/>
                    </a:cubicBezTo>
                    <a:cubicBezTo>
                      <a:pt x="17" y="9"/>
                      <a:pt x="18" y="8"/>
                      <a:pt x="18" y="6"/>
                    </a:cubicBezTo>
                    <a:cubicBezTo>
                      <a:pt x="18" y="2"/>
                      <a:pt x="18" y="2"/>
                      <a:pt x="18" y="2"/>
                    </a:cubicBezTo>
                    <a:cubicBezTo>
                      <a:pt x="18" y="1"/>
                      <a:pt x="17"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159"/>
              <p:cNvSpPr/>
              <p:nvPr/>
            </p:nvSpPr>
            <p:spPr bwMode="auto">
              <a:xfrm>
                <a:off x="4150" y="2690"/>
                <a:ext cx="43" cy="62"/>
              </a:xfrm>
              <a:custGeom>
                <a:avLst/>
                <a:gdLst>
                  <a:gd name="T0" fmla="*/ 16 w 18"/>
                  <a:gd name="T1" fmla="*/ 0 h 26"/>
                  <a:gd name="T2" fmla="*/ 2 w 18"/>
                  <a:gd name="T3" fmla="*/ 0 h 26"/>
                  <a:gd name="T4" fmla="*/ 0 w 18"/>
                  <a:gd name="T5" fmla="*/ 2 h 26"/>
                  <a:gd name="T6" fmla="*/ 0 w 18"/>
                  <a:gd name="T7" fmla="*/ 7 h 26"/>
                  <a:gd name="T8" fmla="*/ 2 w 18"/>
                  <a:gd name="T9" fmla="*/ 9 h 26"/>
                  <a:gd name="T10" fmla="*/ 7 w 18"/>
                  <a:gd name="T11" fmla="*/ 9 h 26"/>
                  <a:gd name="T12" fmla="*/ 7 w 18"/>
                  <a:gd name="T13" fmla="*/ 24 h 26"/>
                  <a:gd name="T14" fmla="*/ 8 w 18"/>
                  <a:gd name="T15" fmla="*/ 26 h 26"/>
                  <a:gd name="T16" fmla="*/ 9 w 18"/>
                  <a:gd name="T17" fmla="*/ 26 h 26"/>
                  <a:gd name="T18" fmla="*/ 11 w 18"/>
                  <a:gd name="T19" fmla="*/ 24 h 26"/>
                  <a:gd name="T20" fmla="*/ 11 w 18"/>
                  <a:gd name="T21" fmla="*/ 9 h 26"/>
                  <a:gd name="T22" fmla="*/ 16 w 18"/>
                  <a:gd name="T23" fmla="*/ 9 h 26"/>
                  <a:gd name="T24" fmla="*/ 18 w 18"/>
                  <a:gd name="T25" fmla="*/ 7 h 26"/>
                  <a:gd name="T26" fmla="*/ 18 w 18"/>
                  <a:gd name="T27" fmla="*/ 3 h 26"/>
                  <a:gd name="T28" fmla="*/ 16 w 18"/>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6">
                    <a:moveTo>
                      <a:pt x="16" y="0"/>
                    </a:moveTo>
                    <a:cubicBezTo>
                      <a:pt x="2" y="0"/>
                      <a:pt x="2" y="0"/>
                      <a:pt x="2" y="0"/>
                    </a:cubicBezTo>
                    <a:cubicBezTo>
                      <a:pt x="1" y="0"/>
                      <a:pt x="0" y="1"/>
                      <a:pt x="0" y="2"/>
                    </a:cubicBezTo>
                    <a:cubicBezTo>
                      <a:pt x="0" y="7"/>
                      <a:pt x="0" y="7"/>
                      <a:pt x="0" y="7"/>
                    </a:cubicBezTo>
                    <a:cubicBezTo>
                      <a:pt x="0" y="8"/>
                      <a:pt x="1" y="9"/>
                      <a:pt x="2" y="9"/>
                    </a:cubicBezTo>
                    <a:cubicBezTo>
                      <a:pt x="7" y="9"/>
                      <a:pt x="7" y="9"/>
                      <a:pt x="7" y="9"/>
                    </a:cubicBezTo>
                    <a:cubicBezTo>
                      <a:pt x="7" y="24"/>
                      <a:pt x="7" y="24"/>
                      <a:pt x="7" y="24"/>
                    </a:cubicBezTo>
                    <a:cubicBezTo>
                      <a:pt x="7" y="25"/>
                      <a:pt x="8" y="26"/>
                      <a:pt x="8" y="26"/>
                    </a:cubicBezTo>
                    <a:cubicBezTo>
                      <a:pt x="9" y="26"/>
                      <a:pt x="9" y="26"/>
                      <a:pt x="9" y="26"/>
                    </a:cubicBezTo>
                    <a:cubicBezTo>
                      <a:pt x="10" y="26"/>
                      <a:pt x="11" y="25"/>
                      <a:pt x="11" y="24"/>
                    </a:cubicBezTo>
                    <a:cubicBezTo>
                      <a:pt x="11" y="9"/>
                      <a:pt x="11" y="9"/>
                      <a:pt x="11" y="9"/>
                    </a:cubicBezTo>
                    <a:cubicBezTo>
                      <a:pt x="16" y="9"/>
                      <a:pt x="16" y="9"/>
                      <a:pt x="16" y="9"/>
                    </a:cubicBezTo>
                    <a:cubicBezTo>
                      <a:pt x="17" y="9"/>
                      <a:pt x="18" y="8"/>
                      <a:pt x="18" y="7"/>
                    </a:cubicBezTo>
                    <a:cubicBezTo>
                      <a:pt x="18" y="3"/>
                      <a:pt x="18" y="3"/>
                      <a:pt x="18" y="3"/>
                    </a:cubicBezTo>
                    <a:cubicBezTo>
                      <a:pt x="18" y="1"/>
                      <a:pt x="17"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160"/>
              <p:cNvSpPr>
                <a:spLocks noEditPoints="1"/>
              </p:cNvSpPr>
              <p:nvPr/>
            </p:nvSpPr>
            <p:spPr bwMode="auto">
              <a:xfrm>
                <a:off x="3769" y="1879"/>
                <a:ext cx="135" cy="130"/>
              </a:xfrm>
              <a:custGeom>
                <a:avLst/>
                <a:gdLst>
                  <a:gd name="T0" fmla="*/ 54 w 57"/>
                  <a:gd name="T1" fmla="*/ 22 h 55"/>
                  <a:gd name="T2" fmla="*/ 53 w 57"/>
                  <a:gd name="T3" fmla="*/ 21 h 55"/>
                  <a:gd name="T4" fmla="*/ 53 w 57"/>
                  <a:gd name="T5" fmla="*/ 4 h 55"/>
                  <a:gd name="T6" fmla="*/ 50 w 57"/>
                  <a:gd name="T7" fmla="*/ 1 h 55"/>
                  <a:gd name="T8" fmla="*/ 41 w 57"/>
                  <a:gd name="T9" fmla="*/ 1 h 55"/>
                  <a:gd name="T10" fmla="*/ 38 w 57"/>
                  <a:gd name="T11" fmla="*/ 4 h 55"/>
                  <a:gd name="T12" fmla="*/ 38 w 57"/>
                  <a:gd name="T13" fmla="*/ 7 h 55"/>
                  <a:gd name="T14" fmla="*/ 34 w 57"/>
                  <a:gd name="T15" fmla="*/ 3 h 55"/>
                  <a:gd name="T16" fmla="*/ 23 w 57"/>
                  <a:gd name="T17" fmla="*/ 3 h 55"/>
                  <a:gd name="T18" fmla="*/ 3 w 57"/>
                  <a:gd name="T19" fmla="*/ 22 h 55"/>
                  <a:gd name="T20" fmla="*/ 5 w 57"/>
                  <a:gd name="T21" fmla="*/ 27 h 55"/>
                  <a:gd name="T22" fmla="*/ 5 w 57"/>
                  <a:gd name="T23" fmla="*/ 52 h 55"/>
                  <a:gd name="T24" fmla="*/ 7 w 57"/>
                  <a:gd name="T25" fmla="*/ 55 h 55"/>
                  <a:gd name="T26" fmla="*/ 50 w 57"/>
                  <a:gd name="T27" fmla="*/ 55 h 55"/>
                  <a:gd name="T28" fmla="*/ 53 w 57"/>
                  <a:gd name="T29" fmla="*/ 52 h 55"/>
                  <a:gd name="T30" fmla="*/ 53 w 57"/>
                  <a:gd name="T31" fmla="*/ 27 h 55"/>
                  <a:gd name="T32" fmla="*/ 54 w 57"/>
                  <a:gd name="T33" fmla="*/ 22 h 55"/>
                  <a:gd name="T34" fmla="*/ 25 w 57"/>
                  <a:gd name="T35" fmla="*/ 50 h 55"/>
                  <a:gd name="T36" fmla="*/ 10 w 57"/>
                  <a:gd name="T37" fmla="*/ 50 h 55"/>
                  <a:gd name="T38" fmla="*/ 10 w 57"/>
                  <a:gd name="T39" fmla="*/ 34 h 55"/>
                  <a:gd name="T40" fmla="*/ 13 w 57"/>
                  <a:gd name="T41" fmla="*/ 31 h 55"/>
                  <a:gd name="T42" fmla="*/ 22 w 57"/>
                  <a:gd name="T43" fmla="*/ 31 h 55"/>
                  <a:gd name="T44" fmla="*/ 25 w 57"/>
                  <a:gd name="T45" fmla="*/ 34 h 55"/>
                  <a:gd name="T46" fmla="*/ 25 w 57"/>
                  <a:gd name="T47" fmla="*/ 50 h 55"/>
                  <a:gd name="T48" fmla="*/ 38 w 57"/>
                  <a:gd name="T49" fmla="*/ 45 h 55"/>
                  <a:gd name="T50" fmla="*/ 35 w 57"/>
                  <a:gd name="T51" fmla="*/ 45 h 55"/>
                  <a:gd name="T52" fmla="*/ 32 w 57"/>
                  <a:gd name="T53" fmla="*/ 42 h 55"/>
                  <a:gd name="T54" fmla="*/ 32 w 57"/>
                  <a:gd name="T55" fmla="*/ 40 h 55"/>
                  <a:gd name="T56" fmla="*/ 38 w 57"/>
                  <a:gd name="T57" fmla="*/ 40 h 55"/>
                  <a:gd name="T58" fmla="*/ 38 w 57"/>
                  <a:gd name="T59" fmla="*/ 45 h 55"/>
                  <a:gd name="T60" fmla="*/ 38 w 57"/>
                  <a:gd name="T61" fmla="*/ 37 h 55"/>
                  <a:gd name="T62" fmla="*/ 32 w 57"/>
                  <a:gd name="T63" fmla="*/ 37 h 55"/>
                  <a:gd name="T64" fmla="*/ 32 w 57"/>
                  <a:gd name="T65" fmla="*/ 34 h 55"/>
                  <a:gd name="T66" fmla="*/ 35 w 57"/>
                  <a:gd name="T67" fmla="*/ 31 h 55"/>
                  <a:gd name="T68" fmla="*/ 38 w 57"/>
                  <a:gd name="T69" fmla="*/ 31 h 55"/>
                  <a:gd name="T70" fmla="*/ 38 w 57"/>
                  <a:gd name="T71" fmla="*/ 37 h 55"/>
                  <a:gd name="T72" fmla="*/ 47 w 57"/>
                  <a:gd name="T73" fmla="*/ 42 h 55"/>
                  <a:gd name="T74" fmla="*/ 44 w 57"/>
                  <a:gd name="T75" fmla="*/ 45 h 55"/>
                  <a:gd name="T76" fmla="*/ 41 w 57"/>
                  <a:gd name="T77" fmla="*/ 45 h 55"/>
                  <a:gd name="T78" fmla="*/ 41 w 57"/>
                  <a:gd name="T79" fmla="*/ 40 h 55"/>
                  <a:gd name="T80" fmla="*/ 47 w 57"/>
                  <a:gd name="T81" fmla="*/ 40 h 55"/>
                  <a:gd name="T82" fmla="*/ 47 w 57"/>
                  <a:gd name="T83" fmla="*/ 42 h 55"/>
                  <a:gd name="T84" fmla="*/ 47 w 57"/>
                  <a:gd name="T85" fmla="*/ 37 h 55"/>
                  <a:gd name="T86" fmla="*/ 41 w 57"/>
                  <a:gd name="T87" fmla="*/ 37 h 55"/>
                  <a:gd name="T88" fmla="*/ 41 w 57"/>
                  <a:gd name="T89" fmla="*/ 31 h 55"/>
                  <a:gd name="T90" fmla="*/ 44 w 57"/>
                  <a:gd name="T91" fmla="*/ 31 h 55"/>
                  <a:gd name="T92" fmla="*/ 47 w 57"/>
                  <a:gd name="T93" fmla="*/ 34 h 55"/>
                  <a:gd name="T94" fmla="*/ 47 w 57"/>
                  <a:gd name="T95" fmla="*/ 3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 h="55">
                    <a:moveTo>
                      <a:pt x="54" y="22"/>
                    </a:moveTo>
                    <a:cubicBezTo>
                      <a:pt x="53" y="21"/>
                      <a:pt x="53" y="21"/>
                      <a:pt x="53" y="21"/>
                    </a:cubicBezTo>
                    <a:cubicBezTo>
                      <a:pt x="53" y="4"/>
                      <a:pt x="53" y="4"/>
                      <a:pt x="53" y="4"/>
                    </a:cubicBezTo>
                    <a:cubicBezTo>
                      <a:pt x="53" y="2"/>
                      <a:pt x="51" y="1"/>
                      <a:pt x="50" y="1"/>
                    </a:cubicBezTo>
                    <a:cubicBezTo>
                      <a:pt x="41" y="1"/>
                      <a:pt x="41" y="1"/>
                      <a:pt x="41" y="1"/>
                    </a:cubicBezTo>
                    <a:cubicBezTo>
                      <a:pt x="39" y="1"/>
                      <a:pt x="38" y="2"/>
                      <a:pt x="38" y="4"/>
                    </a:cubicBezTo>
                    <a:cubicBezTo>
                      <a:pt x="38" y="7"/>
                      <a:pt x="38" y="7"/>
                      <a:pt x="38" y="7"/>
                    </a:cubicBezTo>
                    <a:cubicBezTo>
                      <a:pt x="34" y="3"/>
                      <a:pt x="34" y="3"/>
                      <a:pt x="34" y="3"/>
                    </a:cubicBezTo>
                    <a:cubicBezTo>
                      <a:pt x="31" y="0"/>
                      <a:pt x="26" y="0"/>
                      <a:pt x="23" y="3"/>
                    </a:cubicBezTo>
                    <a:cubicBezTo>
                      <a:pt x="3" y="22"/>
                      <a:pt x="3" y="22"/>
                      <a:pt x="3" y="22"/>
                    </a:cubicBezTo>
                    <a:cubicBezTo>
                      <a:pt x="0" y="25"/>
                      <a:pt x="1" y="27"/>
                      <a:pt x="5" y="27"/>
                    </a:cubicBezTo>
                    <a:cubicBezTo>
                      <a:pt x="5" y="52"/>
                      <a:pt x="5" y="52"/>
                      <a:pt x="5" y="52"/>
                    </a:cubicBezTo>
                    <a:cubicBezTo>
                      <a:pt x="5" y="53"/>
                      <a:pt x="6" y="55"/>
                      <a:pt x="7" y="55"/>
                    </a:cubicBezTo>
                    <a:cubicBezTo>
                      <a:pt x="50" y="55"/>
                      <a:pt x="50" y="55"/>
                      <a:pt x="50" y="55"/>
                    </a:cubicBezTo>
                    <a:cubicBezTo>
                      <a:pt x="52" y="55"/>
                      <a:pt x="53" y="53"/>
                      <a:pt x="53" y="52"/>
                    </a:cubicBezTo>
                    <a:cubicBezTo>
                      <a:pt x="53" y="27"/>
                      <a:pt x="53" y="27"/>
                      <a:pt x="53" y="27"/>
                    </a:cubicBezTo>
                    <a:cubicBezTo>
                      <a:pt x="56" y="27"/>
                      <a:pt x="57" y="25"/>
                      <a:pt x="54" y="22"/>
                    </a:cubicBezTo>
                    <a:close/>
                    <a:moveTo>
                      <a:pt x="25" y="50"/>
                    </a:moveTo>
                    <a:cubicBezTo>
                      <a:pt x="10" y="50"/>
                      <a:pt x="10" y="50"/>
                      <a:pt x="10" y="50"/>
                    </a:cubicBezTo>
                    <a:cubicBezTo>
                      <a:pt x="10" y="34"/>
                      <a:pt x="10" y="34"/>
                      <a:pt x="10" y="34"/>
                    </a:cubicBezTo>
                    <a:cubicBezTo>
                      <a:pt x="10" y="33"/>
                      <a:pt x="12" y="31"/>
                      <a:pt x="13" y="31"/>
                    </a:cubicBezTo>
                    <a:cubicBezTo>
                      <a:pt x="22" y="31"/>
                      <a:pt x="22" y="31"/>
                      <a:pt x="22" y="31"/>
                    </a:cubicBezTo>
                    <a:cubicBezTo>
                      <a:pt x="23" y="31"/>
                      <a:pt x="25" y="33"/>
                      <a:pt x="25" y="34"/>
                    </a:cubicBezTo>
                    <a:lnTo>
                      <a:pt x="25" y="50"/>
                    </a:lnTo>
                    <a:close/>
                    <a:moveTo>
                      <a:pt x="38" y="45"/>
                    </a:moveTo>
                    <a:cubicBezTo>
                      <a:pt x="35" y="45"/>
                      <a:pt x="35" y="45"/>
                      <a:pt x="35" y="45"/>
                    </a:cubicBezTo>
                    <a:cubicBezTo>
                      <a:pt x="33" y="45"/>
                      <a:pt x="32" y="44"/>
                      <a:pt x="32" y="42"/>
                    </a:cubicBezTo>
                    <a:cubicBezTo>
                      <a:pt x="32" y="40"/>
                      <a:pt x="32" y="40"/>
                      <a:pt x="32" y="40"/>
                    </a:cubicBezTo>
                    <a:cubicBezTo>
                      <a:pt x="38" y="40"/>
                      <a:pt x="38" y="40"/>
                      <a:pt x="38" y="40"/>
                    </a:cubicBezTo>
                    <a:lnTo>
                      <a:pt x="38" y="45"/>
                    </a:lnTo>
                    <a:close/>
                    <a:moveTo>
                      <a:pt x="38" y="37"/>
                    </a:moveTo>
                    <a:cubicBezTo>
                      <a:pt x="32" y="37"/>
                      <a:pt x="32" y="37"/>
                      <a:pt x="32" y="37"/>
                    </a:cubicBezTo>
                    <a:cubicBezTo>
                      <a:pt x="32" y="34"/>
                      <a:pt x="32" y="34"/>
                      <a:pt x="32" y="34"/>
                    </a:cubicBezTo>
                    <a:cubicBezTo>
                      <a:pt x="32" y="33"/>
                      <a:pt x="33" y="31"/>
                      <a:pt x="35" y="31"/>
                    </a:cubicBezTo>
                    <a:cubicBezTo>
                      <a:pt x="38" y="31"/>
                      <a:pt x="38" y="31"/>
                      <a:pt x="38" y="31"/>
                    </a:cubicBezTo>
                    <a:lnTo>
                      <a:pt x="38" y="37"/>
                    </a:lnTo>
                    <a:close/>
                    <a:moveTo>
                      <a:pt x="47" y="42"/>
                    </a:moveTo>
                    <a:cubicBezTo>
                      <a:pt x="47" y="44"/>
                      <a:pt x="45" y="45"/>
                      <a:pt x="44" y="45"/>
                    </a:cubicBezTo>
                    <a:cubicBezTo>
                      <a:pt x="41" y="45"/>
                      <a:pt x="41" y="45"/>
                      <a:pt x="41" y="45"/>
                    </a:cubicBezTo>
                    <a:cubicBezTo>
                      <a:pt x="41" y="40"/>
                      <a:pt x="41" y="40"/>
                      <a:pt x="41" y="40"/>
                    </a:cubicBezTo>
                    <a:cubicBezTo>
                      <a:pt x="47" y="40"/>
                      <a:pt x="47" y="40"/>
                      <a:pt x="47" y="40"/>
                    </a:cubicBezTo>
                    <a:lnTo>
                      <a:pt x="47" y="42"/>
                    </a:lnTo>
                    <a:close/>
                    <a:moveTo>
                      <a:pt x="47" y="37"/>
                    </a:moveTo>
                    <a:cubicBezTo>
                      <a:pt x="41" y="37"/>
                      <a:pt x="41" y="37"/>
                      <a:pt x="41" y="37"/>
                    </a:cubicBezTo>
                    <a:cubicBezTo>
                      <a:pt x="41" y="31"/>
                      <a:pt x="41" y="31"/>
                      <a:pt x="41" y="31"/>
                    </a:cubicBezTo>
                    <a:cubicBezTo>
                      <a:pt x="44" y="31"/>
                      <a:pt x="44" y="31"/>
                      <a:pt x="44" y="31"/>
                    </a:cubicBezTo>
                    <a:cubicBezTo>
                      <a:pt x="45" y="31"/>
                      <a:pt x="47" y="33"/>
                      <a:pt x="47" y="34"/>
                    </a:cubicBezTo>
                    <a:lnTo>
                      <a:pt x="47"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161"/>
              <p:cNvSpPr>
                <a:spLocks noEditPoints="1"/>
              </p:cNvSpPr>
              <p:nvPr/>
            </p:nvSpPr>
            <p:spPr bwMode="auto">
              <a:xfrm>
                <a:off x="3909" y="1808"/>
                <a:ext cx="16" cy="35"/>
              </a:xfrm>
              <a:custGeom>
                <a:avLst/>
                <a:gdLst>
                  <a:gd name="T0" fmla="*/ 0 w 7"/>
                  <a:gd name="T1" fmla="*/ 6 h 15"/>
                  <a:gd name="T2" fmla="*/ 1 w 7"/>
                  <a:gd name="T3" fmla="*/ 7 h 15"/>
                  <a:gd name="T4" fmla="*/ 2 w 7"/>
                  <a:gd name="T5" fmla="*/ 7 h 15"/>
                  <a:gd name="T6" fmla="*/ 2 w 7"/>
                  <a:gd name="T7" fmla="*/ 7 h 15"/>
                  <a:gd name="T8" fmla="*/ 2 w 7"/>
                  <a:gd name="T9" fmla="*/ 11 h 15"/>
                  <a:gd name="T10" fmla="*/ 1 w 7"/>
                  <a:gd name="T11" fmla="*/ 11 h 15"/>
                  <a:gd name="T12" fmla="*/ 0 w 7"/>
                  <a:gd name="T13" fmla="*/ 10 h 15"/>
                  <a:gd name="T14" fmla="*/ 0 w 7"/>
                  <a:gd name="T15" fmla="*/ 11 h 15"/>
                  <a:gd name="T16" fmla="*/ 0 w 7"/>
                  <a:gd name="T17" fmla="*/ 11 h 15"/>
                  <a:gd name="T18" fmla="*/ 0 w 7"/>
                  <a:gd name="T19" fmla="*/ 12 h 15"/>
                  <a:gd name="T20" fmla="*/ 0 w 7"/>
                  <a:gd name="T21" fmla="*/ 12 h 15"/>
                  <a:gd name="T22" fmla="*/ 1 w 7"/>
                  <a:gd name="T23" fmla="*/ 13 h 15"/>
                  <a:gd name="T24" fmla="*/ 2 w 7"/>
                  <a:gd name="T25" fmla="*/ 13 h 15"/>
                  <a:gd name="T26" fmla="*/ 2 w 7"/>
                  <a:gd name="T27" fmla="*/ 14 h 15"/>
                  <a:gd name="T28" fmla="*/ 3 w 7"/>
                  <a:gd name="T29" fmla="*/ 15 h 15"/>
                  <a:gd name="T30" fmla="*/ 3 w 7"/>
                  <a:gd name="T31" fmla="*/ 14 h 15"/>
                  <a:gd name="T32" fmla="*/ 3 w 7"/>
                  <a:gd name="T33" fmla="*/ 13 h 15"/>
                  <a:gd name="T34" fmla="*/ 4 w 7"/>
                  <a:gd name="T35" fmla="*/ 13 h 15"/>
                  <a:gd name="T36" fmla="*/ 4 w 7"/>
                  <a:gd name="T37" fmla="*/ 14 h 15"/>
                  <a:gd name="T38" fmla="*/ 5 w 7"/>
                  <a:gd name="T39" fmla="*/ 15 h 15"/>
                  <a:gd name="T40" fmla="*/ 5 w 7"/>
                  <a:gd name="T41" fmla="*/ 14 h 15"/>
                  <a:gd name="T42" fmla="*/ 5 w 7"/>
                  <a:gd name="T43" fmla="*/ 12 h 15"/>
                  <a:gd name="T44" fmla="*/ 6 w 7"/>
                  <a:gd name="T45" fmla="*/ 12 h 15"/>
                  <a:gd name="T46" fmla="*/ 7 w 7"/>
                  <a:gd name="T47" fmla="*/ 11 h 15"/>
                  <a:gd name="T48" fmla="*/ 7 w 7"/>
                  <a:gd name="T49" fmla="*/ 10 h 15"/>
                  <a:gd name="T50" fmla="*/ 6 w 7"/>
                  <a:gd name="T51" fmla="*/ 8 h 15"/>
                  <a:gd name="T52" fmla="*/ 5 w 7"/>
                  <a:gd name="T53" fmla="*/ 7 h 15"/>
                  <a:gd name="T54" fmla="*/ 5 w 7"/>
                  <a:gd name="T55" fmla="*/ 3 h 15"/>
                  <a:gd name="T56" fmla="*/ 5 w 7"/>
                  <a:gd name="T57" fmla="*/ 3 h 15"/>
                  <a:gd name="T58" fmla="*/ 6 w 7"/>
                  <a:gd name="T59" fmla="*/ 4 h 15"/>
                  <a:gd name="T60" fmla="*/ 6 w 7"/>
                  <a:gd name="T61" fmla="*/ 3 h 15"/>
                  <a:gd name="T62" fmla="*/ 7 w 7"/>
                  <a:gd name="T63" fmla="*/ 3 h 15"/>
                  <a:gd name="T64" fmla="*/ 7 w 7"/>
                  <a:gd name="T65" fmla="*/ 2 h 15"/>
                  <a:gd name="T66" fmla="*/ 7 w 7"/>
                  <a:gd name="T67" fmla="*/ 2 h 15"/>
                  <a:gd name="T68" fmla="*/ 6 w 7"/>
                  <a:gd name="T69" fmla="*/ 2 h 15"/>
                  <a:gd name="T70" fmla="*/ 6 w 7"/>
                  <a:gd name="T71" fmla="*/ 2 h 15"/>
                  <a:gd name="T72" fmla="*/ 5 w 7"/>
                  <a:gd name="T73" fmla="*/ 2 h 15"/>
                  <a:gd name="T74" fmla="*/ 5 w 7"/>
                  <a:gd name="T75" fmla="*/ 0 h 15"/>
                  <a:gd name="T76" fmla="*/ 5 w 7"/>
                  <a:gd name="T77" fmla="*/ 0 h 15"/>
                  <a:gd name="T78" fmla="*/ 4 w 7"/>
                  <a:gd name="T79" fmla="*/ 0 h 15"/>
                  <a:gd name="T80" fmla="*/ 4 w 7"/>
                  <a:gd name="T81" fmla="*/ 2 h 15"/>
                  <a:gd name="T82" fmla="*/ 4 w 7"/>
                  <a:gd name="T83" fmla="*/ 2 h 15"/>
                  <a:gd name="T84" fmla="*/ 3 w 7"/>
                  <a:gd name="T85" fmla="*/ 2 h 15"/>
                  <a:gd name="T86" fmla="*/ 3 w 7"/>
                  <a:gd name="T87" fmla="*/ 0 h 15"/>
                  <a:gd name="T88" fmla="*/ 3 w 7"/>
                  <a:gd name="T89" fmla="*/ 0 h 15"/>
                  <a:gd name="T90" fmla="*/ 2 w 7"/>
                  <a:gd name="T91" fmla="*/ 0 h 15"/>
                  <a:gd name="T92" fmla="*/ 2 w 7"/>
                  <a:gd name="T93" fmla="*/ 2 h 15"/>
                  <a:gd name="T94" fmla="*/ 1 w 7"/>
                  <a:gd name="T95" fmla="*/ 2 h 15"/>
                  <a:gd name="T96" fmla="*/ 0 w 7"/>
                  <a:gd name="T97" fmla="*/ 3 h 15"/>
                  <a:gd name="T98" fmla="*/ 0 w 7"/>
                  <a:gd name="T99" fmla="*/ 5 h 15"/>
                  <a:gd name="T100" fmla="*/ 0 w 7"/>
                  <a:gd name="T101" fmla="*/ 6 h 15"/>
                  <a:gd name="T102" fmla="*/ 4 w 7"/>
                  <a:gd name="T103" fmla="*/ 8 h 15"/>
                  <a:gd name="T104" fmla="*/ 4 w 7"/>
                  <a:gd name="T105" fmla="*/ 11 h 15"/>
                  <a:gd name="T106" fmla="*/ 3 w 7"/>
                  <a:gd name="T107" fmla="*/ 11 h 15"/>
                  <a:gd name="T108" fmla="*/ 3 w 7"/>
                  <a:gd name="T109" fmla="*/ 8 h 15"/>
                  <a:gd name="T110" fmla="*/ 4 w 7"/>
                  <a:gd name="T111" fmla="*/ 8 h 15"/>
                  <a:gd name="T112" fmla="*/ 4 w 7"/>
                  <a:gd name="T113" fmla="*/ 3 h 15"/>
                  <a:gd name="T114" fmla="*/ 4 w 7"/>
                  <a:gd name="T115" fmla="*/ 6 h 15"/>
                  <a:gd name="T116" fmla="*/ 3 w 7"/>
                  <a:gd name="T117" fmla="*/ 6 h 15"/>
                  <a:gd name="T118" fmla="*/ 3 w 7"/>
                  <a:gd name="T119" fmla="*/ 3 h 15"/>
                  <a:gd name="T120" fmla="*/ 4 w 7"/>
                  <a:gd name="T121"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 h="15">
                    <a:moveTo>
                      <a:pt x="0" y="6"/>
                    </a:moveTo>
                    <a:cubicBezTo>
                      <a:pt x="0" y="6"/>
                      <a:pt x="1" y="6"/>
                      <a:pt x="1" y="7"/>
                    </a:cubicBezTo>
                    <a:cubicBezTo>
                      <a:pt x="1" y="7"/>
                      <a:pt x="2" y="7"/>
                      <a:pt x="2" y="7"/>
                    </a:cubicBezTo>
                    <a:cubicBezTo>
                      <a:pt x="2" y="7"/>
                      <a:pt x="2" y="7"/>
                      <a:pt x="2" y="7"/>
                    </a:cubicBezTo>
                    <a:cubicBezTo>
                      <a:pt x="2" y="11"/>
                      <a:pt x="2" y="11"/>
                      <a:pt x="2" y="11"/>
                    </a:cubicBezTo>
                    <a:cubicBezTo>
                      <a:pt x="2" y="11"/>
                      <a:pt x="2" y="11"/>
                      <a:pt x="1" y="11"/>
                    </a:cubicBezTo>
                    <a:cubicBezTo>
                      <a:pt x="1" y="11"/>
                      <a:pt x="0" y="11"/>
                      <a:pt x="0" y="10"/>
                    </a:cubicBezTo>
                    <a:cubicBezTo>
                      <a:pt x="0" y="10"/>
                      <a:pt x="0" y="10"/>
                      <a:pt x="0" y="11"/>
                    </a:cubicBezTo>
                    <a:cubicBezTo>
                      <a:pt x="0" y="11"/>
                      <a:pt x="0" y="11"/>
                      <a:pt x="0" y="11"/>
                    </a:cubicBezTo>
                    <a:cubicBezTo>
                      <a:pt x="0" y="11"/>
                      <a:pt x="0" y="12"/>
                      <a:pt x="0" y="12"/>
                    </a:cubicBezTo>
                    <a:cubicBezTo>
                      <a:pt x="0" y="12"/>
                      <a:pt x="0" y="12"/>
                      <a:pt x="0" y="12"/>
                    </a:cubicBezTo>
                    <a:cubicBezTo>
                      <a:pt x="0" y="12"/>
                      <a:pt x="0" y="12"/>
                      <a:pt x="1" y="13"/>
                    </a:cubicBezTo>
                    <a:cubicBezTo>
                      <a:pt x="1" y="13"/>
                      <a:pt x="2" y="13"/>
                      <a:pt x="2" y="13"/>
                    </a:cubicBezTo>
                    <a:cubicBezTo>
                      <a:pt x="2" y="14"/>
                      <a:pt x="2" y="14"/>
                      <a:pt x="2" y="14"/>
                    </a:cubicBezTo>
                    <a:cubicBezTo>
                      <a:pt x="2" y="15"/>
                      <a:pt x="2" y="15"/>
                      <a:pt x="3" y="15"/>
                    </a:cubicBezTo>
                    <a:cubicBezTo>
                      <a:pt x="3" y="15"/>
                      <a:pt x="3" y="15"/>
                      <a:pt x="3" y="14"/>
                    </a:cubicBezTo>
                    <a:cubicBezTo>
                      <a:pt x="3" y="13"/>
                      <a:pt x="3" y="13"/>
                      <a:pt x="3" y="13"/>
                    </a:cubicBezTo>
                    <a:cubicBezTo>
                      <a:pt x="3" y="13"/>
                      <a:pt x="4" y="13"/>
                      <a:pt x="4" y="13"/>
                    </a:cubicBezTo>
                    <a:cubicBezTo>
                      <a:pt x="4" y="14"/>
                      <a:pt x="4" y="14"/>
                      <a:pt x="4" y="14"/>
                    </a:cubicBezTo>
                    <a:cubicBezTo>
                      <a:pt x="4" y="15"/>
                      <a:pt x="4" y="15"/>
                      <a:pt x="5" y="15"/>
                    </a:cubicBezTo>
                    <a:cubicBezTo>
                      <a:pt x="5" y="15"/>
                      <a:pt x="5" y="15"/>
                      <a:pt x="5" y="14"/>
                    </a:cubicBezTo>
                    <a:cubicBezTo>
                      <a:pt x="5" y="12"/>
                      <a:pt x="5" y="12"/>
                      <a:pt x="5" y="12"/>
                    </a:cubicBezTo>
                    <a:cubicBezTo>
                      <a:pt x="5" y="12"/>
                      <a:pt x="6" y="12"/>
                      <a:pt x="6" y="12"/>
                    </a:cubicBezTo>
                    <a:cubicBezTo>
                      <a:pt x="6" y="12"/>
                      <a:pt x="7" y="12"/>
                      <a:pt x="7" y="11"/>
                    </a:cubicBezTo>
                    <a:cubicBezTo>
                      <a:pt x="7" y="11"/>
                      <a:pt x="7" y="10"/>
                      <a:pt x="7" y="10"/>
                    </a:cubicBezTo>
                    <a:cubicBezTo>
                      <a:pt x="7" y="9"/>
                      <a:pt x="7" y="8"/>
                      <a:pt x="6" y="8"/>
                    </a:cubicBezTo>
                    <a:cubicBezTo>
                      <a:pt x="6" y="7"/>
                      <a:pt x="6" y="7"/>
                      <a:pt x="5" y="7"/>
                    </a:cubicBezTo>
                    <a:cubicBezTo>
                      <a:pt x="5" y="3"/>
                      <a:pt x="5" y="3"/>
                      <a:pt x="5" y="3"/>
                    </a:cubicBezTo>
                    <a:cubicBezTo>
                      <a:pt x="5" y="3"/>
                      <a:pt x="5" y="3"/>
                      <a:pt x="5" y="3"/>
                    </a:cubicBezTo>
                    <a:cubicBezTo>
                      <a:pt x="6" y="3"/>
                      <a:pt x="6" y="4"/>
                      <a:pt x="6" y="4"/>
                    </a:cubicBezTo>
                    <a:cubicBezTo>
                      <a:pt x="6" y="4"/>
                      <a:pt x="6" y="4"/>
                      <a:pt x="6" y="3"/>
                    </a:cubicBezTo>
                    <a:cubicBezTo>
                      <a:pt x="6" y="3"/>
                      <a:pt x="7" y="3"/>
                      <a:pt x="7" y="3"/>
                    </a:cubicBezTo>
                    <a:cubicBezTo>
                      <a:pt x="7" y="3"/>
                      <a:pt x="7" y="2"/>
                      <a:pt x="7" y="2"/>
                    </a:cubicBezTo>
                    <a:cubicBezTo>
                      <a:pt x="7" y="2"/>
                      <a:pt x="7" y="2"/>
                      <a:pt x="7" y="2"/>
                    </a:cubicBezTo>
                    <a:cubicBezTo>
                      <a:pt x="6" y="2"/>
                      <a:pt x="6" y="2"/>
                      <a:pt x="6" y="2"/>
                    </a:cubicBezTo>
                    <a:cubicBezTo>
                      <a:pt x="6" y="2"/>
                      <a:pt x="6" y="2"/>
                      <a:pt x="6" y="2"/>
                    </a:cubicBezTo>
                    <a:cubicBezTo>
                      <a:pt x="6" y="2"/>
                      <a:pt x="5" y="2"/>
                      <a:pt x="5" y="2"/>
                    </a:cubicBezTo>
                    <a:cubicBezTo>
                      <a:pt x="5" y="0"/>
                      <a:pt x="5" y="0"/>
                      <a:pt x="5" y="0"/>
                    </a:cubicBezTo>
                    <a:cubicBezTo>
                      <a:pt x="5" y="0"/>
                      <a:pt x="5" y="0"/>
                      <a:pt x="5" y="0"/>
                    </a:cubicBezTo>
                    <a:cubicBezTo>
                      <a:pt x="4" y="0"/>
                      <a:pt x="4" y="0"/>
                      <a:pt x="4" y="0"/>
                    </a:cubicBezTo>
                    <a:cubicBezTo>
                      <a:pt x="4" y="2"/>
                      <a:pt x="4" y="2"/>
                      <a:pt x="4" y="2"/>
                    </a:cubicBezTo>
                    <a:cubicBezTo>
                      <a:pt x="4" y="2"/>
                      <a:pt x="4" y="2"/>
                      <a:pt x="4" y="2"/>
                    </a:cubicBezTo>
                    <a:cubicBezTo>
                      <a:pt x="4" y="2"/>
                      <a:pt x="3" y="2"/>
                      <a:pt x="3" y="2"/>
                    </a:cubicBezTo>
                    <a:cubicBezTo>
                      <a:pt x="3" y="0"/>
                      <a:pt x="3" y="0"/>
                      <a:pt x="3" y="0"/>
                    </a:cubicBezTo>
                    <a:cubicBezTo>
                      <a:pt x="3" y="0"/>
                      <a:pt x="3" y="0"/>
                      <a:pt x="3" y="0"/>
                    </a:cubicBezTo>
                    <a:cubicBezTo>
                      <a:pt x="2" y="0"/>
                      <a:pt x="2" y="0"/>
                      <a:pt x="2" y="0"/>
                    </a:cubicBezTo>
                    <a:cubicBezTo>
                      <a:pt x="2" y="2"/>
                      <a:pt x="2" y="2"/>
                      <a:pt x="2" y="2"/>
                    </a:cubicBezTo>
                    <a:cubicBezTo>
                      <a:pt x="2" y="2"/>
                      <a:pt x="1" y="2"/>
                      <a:pt x="1" y="2"/>
                    </a:cubicBezTo>
                    <a:cubicBezTo>
                      <a:pt x="1" y="3"/>
                      <a:pt x="0" y="3"/>
                      <a:pt x="0" y="3"/>
                    </a:cubicBezTo>
                    <a:cubicBezTo>
                      <a:pt x="0" y="4"/>
                      <a:pt x="0" y="4"/>
                      <a:pt x="0" y="5"/>
                    </a:cubicBezTo>
                    <a:cubicBezTo>
                      <a:pt x="0" y="5"/>
                      <a:pt x="0" y="5"/>
                      <a:pt x="0" y="6"/>
                    </a:cubicBezTo>
                    <a:close/>
                    <a:moveTo>
                      <a:pt x="4" y="8"/>
                    </a:moveTo>
                    <a:cubicBezTo>
                      <a:pt x="4" y="11"/>
                      <a:pt x="4" y="11"/>
                      <a:pt x="4" y="11"/>
                    </a:cubicBezTo>
                    <a:cubicBezTo>
                      <a:pt x="4" y="11"/>
                      <a:pt x="3" y="11"/>
                      <a:pt x="3" y="11"/>
                    </a:cubicBezTo>
                    <a:cubicBezTo>
                      <a:pt x="3" y="8"/>
                      <a:pt x="3" y="8"/>
                      <a:pt x="3" y="8"/>
                    </a:cubicBezTo>
                    <a:cubicBezTo>
                      <a:pt x="3" y="8"/>
                      <a:pt x="4" y="8"/>
                      <a:pt x="4" y="8"/>
                    </a:cubicBezTo>
                    <a:close/>
                    <a:moveTo>
                      <a:pt x="4" y="3"/>
                    </a:moveTo>
                    <a:cubicBezTo>
                      <a:pt x="4" y="6"/>
                      <a:pt x="4" y="6"/>
                      <a:pt x="4" y="6"/>
                    </a:cubicBezTo>
                    <a:cubicBezTo>
                      <a:pt x="4" y="6"/>
                      <a:pt x="3" y="6"/>
                      <a:pt x="3" y="6"/>
                    </a:cubicBezTo>
                    <a:cubicBezTo>
                      <a:pt x="3" y="3"/>
                      <a:pt x="3" y="3"/>
                      <a:pt x="3" y="3"/>
                    </a:cubicBezTo>
                    <a:cubicBezTo>
                      <a:pt x="3" y="3"/>
                      <a:pt x="4" y="3"/>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162"/>
              <p:cNvSpPr>
                <a:spLocks noEditPoints="1"/>
              </p:cNvSpPr>
              <p:nvPr/>
            </p:nvSpPr>
            <p:spPr bwMode="auto">
              <a:xfrm>
                <a:off x="3880" y="1789"/>
                <a:ext cx="71" cy="106"/>
              </a:xfrm>
              <a:custGeom>
                <a:avLst/>
                <a:gdLst>
                  <a:gd name="T0" fmla="*/ 11 w 30"/>
                  <a:gd name="T1" fmla="*/ 30 h 45"/>
                  <a:gd name="T2" fmla="*/ 11 w 30"/>
                  <a:gd name="T3" fmla="*/ 43 h 45"/>
                  <a:gd name="T4" fmla="*/ 14 w 30"/>
                  <a:gd name="T5" fmla="*/ 45 h 45"/>
                  <a:gd name="T6" fmla="*/ 17 w 30"/>
                  <a:gd name="T7" fmla="*/ 45 h 45"/>
                  <a:gd name="T8" fmla="*/ 20 w 30"/>
                  <a:gd name="T9" fmla="*/ 43 h 45"/>
                  <a:gd name="T10" fmla="*/ 20 w 30"/>
                  <a:gd name="T11" fmla="*/ 30 h 45"/>
                  <a:gd name="T12" fmla="*/ 30 w 30"/>
                  <a:gd name="T13" fmla="*/ 15 h 45"/>
                  <a:gd name="T14" fmla="*/ 15 w 30"/>
                  <a:gd name="T15" fmla="*/ 0 h 45"/>
                  <a:gd name="T16" fmla="*/ 0 w 30"/>
                  <a:gd name="T17" fmla="*/ 15 h 45"/>
                  <a:gd name="T18" fmla="*/ 11 w 30"/>
                  <a:gd name="T19" fmla="*/ 30 h 45"/>
                  <a:gd name="T20" fmla="*/ 15 w 30"/>
                  <a:gd name="T21" fmla="*/ 5 h 45"/>
                  <a:gd name="T22" fmla="*/ 26 w 30"/>
                  <a:gd name="T23" fmla="*/ 15 h 45"/>
                  <a:gd name="T24" fmla="*/ 16 w 30"/>
                  <a:gd name="T25" fmla="*/ 26 h 45"/>
                  <a:gd name="T26" fmla="*/ 5 w 30"/>
                  <a:gd name="T27" fmla="*/ 15 h 45"/>
                  <a:gd name="T28" fmla="*/ 15 w 30"/>
                  <a:gd name="T29"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45">
                    <a:moveTo>
                      <a:pt x="11" y="30"/>
                    </a:moveTo>
                    <a:cubicBezTo>
                      <a:pt x="11" y="43"/>
                      <a:pt x="11" y="43"/>
                      <a:pt x="11" y="43"/>
                    </a:cubicBezTo>
                    <a:cubicBezTo>
                      <a:pt x="11" y="44"/>
                      <a:pt x="13" y="45"/>
                      <a:pt x="14" y="45"/>
                    </a:cubicBezTo>
                    <a:cubicBezTo>
                      <a:pt x="17" y="45"/>
                      <a:pt x="17" y="45"/>
                      <a:pt x="17" y="45"/>
                    </a:cubicBezTo>
                    <a:cubicBezTo>
                      <a:pt x="19" y="45"/>
                      <a:pt x="20" y="44"/>
                      <a:pt x="20" y="43"/>
                    </a:cubicBezTo>
                    <a:cubicBezTo>
                      <a:pt x="20" y="30"/>
                      <a:pt x="20" y="30"/>
                      <a:pt x="20" y="30"/>
                    </a:cubicBezTo>
                    <a:cubicBezTo>
                      <a:pt x="26" y="28"/>
                      <a:pt x="30" y="22"/>
                      <a:pt x="30" y="15"/>
                    </a:cubicBezTo>
                    <a:cubicBezTo>
                      <a:pt x="30" y="7"/>
                      <a:pt x="24" y="0"/>
                      <a:pt x="15" y="0"/>
                    </a:cubicBezTo>
                    <a:cubicBezTo>
                      <a:pt x="7" y="0"/>
                      <a:pt x="0" y="7"/>
                      <a:pt x="0" y="15"/>
                    </a:cubicBezTo>
                    <a:cubicBezTo>
                      <a:pt x="1" y="22"/>
                      <a:pt x="5" y="28"/>
                      <a:pt x="11" y="30"/>
                    </a:cubicBezTo>
                    <a:close/>
                    <a:moveTo>
                      <a:pt x="15" y="5"/>
                    </a:moveTo>
                    <a:cubicBezTo>
                      <a:pt x="21" y="5"/>
                      <a:pt x="26" y="9"/>
                      <a:pt x="26" y="15"/>
                    </a:cubicBezTo>
                    <a:cubicBezTo>
                      <a:pt x="26" y="21"/>
                      <a:pt x="21" y="26"/>
                      <a:pt x="16" y="26"/>
                    </a:cubicBezTo>
                    <a:cubicBezTo>
                      <a:pt x="10" y="26"/>
                      <a:pt x="5" y="21"/>
                      <a:pt x="5" y="15"/>
                    </a:cubicBezTo>
                    <a:cubicBezTo>
                      <a:pt x="5" y="10"/>
                      <a:pt x="9" y="5"/>
                      <a:pt x="1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63"/>
              <p:cNvSpPr>
                <a:spLocks noEditPoints="1"/>
              </p:cNvSpPr>
              <p:nvPr/>
            </p:nvSpPr>
            <p:spPr bwMode="auto">
              <a:xfrm>
                <a:off x="3705" y="1912"/>
                <a:ext cx="62" cy="95"/>
              </a:xfrm>
              <a:custGeom>
                <a:avLst/>
                <a:gdLst>
                  <a:gd name="T0" fmla="*/ 20 w 26"/>
                  <a:gd name="T1" fmla="*/ 0 h 40"/>
                  <a:gd name="T2" fmla="*/ 6 w 26"/>
                  <a:gd name="T3" fmla="*/ 0 h 40"/>
                  <a:gd name="T4" fmla="*/ 0 w 26"/>
                  <a:gd name="T5" fmla="*/ 6 h 40"/>
                  <a:gd name="T6" fmla="*/ 0 w 26"/>
                  <a:gd name="T7" fmla="*/ 34 h 40"/>
                  <a:gd name="T8" fmla="*/ 6 w 26"/>
                  <a:gd name="T9" fmla="*/ 40 h 40"/>
                  <a:gd name="T10" fmla="*/ 20 w 26"/>
                  <a:gd name="T11" fmla="*/ 40 h 40"/>
                  <a:gd name="T12" fmla="*/ 26 w 26"/>
                  <a:gd name="T13" fmla="*/ 34 h 40"/>
                  <a:gd name="T14" fmla="*/ 26 w 26"/>
                  <a:gd name="T15" fmla="*/ 6 h 40"/>
                  <a:gd name="T16" fmla="*/ 20 w 26"/>
                  <a:gd name="T17" fmla="*/ 0 h 40"/>
                  <a:gd name="T18" fmla="*/ 23 w 26"/>
                  <a:gd name="T19" fmla="*/ 34 h 40"/>
                  <a:gd name="T20" fmla="*/ 20 w 26"/>
                  <a:gd name="T21" fmla="*/ 37 h 40"/>
                  <a:gd name="T22" fmla="*/ 6 w 26"/>
                  <a:gd name="T23" fmla="*/ 37 h 40"/>
                  <a:gd name="T24" fmla="*/ 2 w 26"/>
                  <a:gd name="T25" fmla="*/ 34 h 40"/>
                  <a:gd name="T26" fmla="*/ 2 w 26"/>
                  <a:gd name="T27" fmla="*/ 6 h 40"/>
                  <a:gd name="T28" fmla="*/ 6 w 26"/>
                  <a:gd name="T29" fmla="*/ 2 h 40"/>
                  <a:gd name="T30" fmla="*/ 20 w 26"/>
                  <a:gd name="T31" fmla="*/ 2 h 40"/>
                  <a:gd name="T32" fmla="*/ 23 w 26"/>
                  <a:gd name="T33" fmla="*/ 6 h 40"/>
                  <a:gd name="T34" fmla="*/ 23 w 26"/>
                  <a:gd name="T3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40">
                    <a:moveTo>
                      <a:pt x="20" y="0"/>
                    </a:moveTo>
                    <a:cubicBezTo>
                      <a:pt x="6" y="0"/>
                      <a:pt x="6" y="0"/>
                      <a:pt x="6" y="0"/>
                    </a:cubicBezTo>
                    <a:cubicBezTo>
                      <a:pt x="3" y="0"/>
                      <a:pt x="0" y="2"/>
                      <a:pt x="0" y="6"/>
                    </a:cubicBezTo>
                    <a:cubicBezTo>
                      <a:pt x="0" y="34"/>
                      <a:pt x="0" y="34"/>
                      <a:pt x="0" y="34"/>
                    </a:cubicBezTo>
                    <a:cubicBezTo>
                      <a:pt x="0" y="37"/>
                      <a:pt x="3" y="40"/>
                      <a:pt x="6" y="40"/>
                    </a:cubicBezTo>
                    <a:cubicBezTo>
                      <a:pt x="20" y="40"/>
                      <a:pt x="20" y="40"/>
                      <a:pt x="20" y="40"/>
                    </a:cubicBezTo>
                    <a:cubicBezTo>
                      <a:pt x="23" y="40"/>
                      <a:pt x="26" y="37"/>
                      <a:pt x="26" y="34"/>
                    </a:cubicBezTo>
                    <a:cubicBezTo>
                      <a:pt x="26" y="6"/>
                      <a:pt x="26" y="6"/>
                      <a:pt x="26" y="6"/>
                    </a:cubicBezTo>
                    <a:cubicBezTo>
                      <a:pt x="26" y="2"/>
                      <a:pt x="23" y="0"/>
                      <a:pt x="20" y="0"/>
                    </a:cubicBezTo>
                    <a:close/>
                    <a:moveTo>
                      <a:pt x="23" y="34"/>
                    </a:moveTo>
                    <a:cubicBezTo>
                      <a:pt x="23" y="36"/>
                      <a:pt x="22" y="37"/>
                      <a:pt x="20" y="37"/>
                    </a:cubicBezTo>
                    <a:cubicBezTo>
                      <a:pt x="6" y="37"/>
                      <a:pt x="6" y="37"/>
                      <a:pt x="6" y="37"/>
                    </a:cubicBezTo>
                    <a:cubicBezTo>
                      <a:pt x="4" y="37"/>
                      <a:pt x="2" y="36"/>
                      <a:pt x="2" y="34"/>
                    </a:cubicBezTo>
                    <a:cubicBezTo>
                      <a:pt x="2" y="6"/>
                      <a:pt x="2" y="6"/>
                      <a:pt x="2" y="6"/>
                    </a:cubicBezTo>
                    <a:cubicBezTo>
                      <a:pt x="2" y="4"/>
                      <a:pt x="4" y="2"/>
                      <a:pt x="6" y="2"/>
                    </a:cubicBezTo>
                    <a:cubicBezTo>
                      <a:pt x="20" y="2"/>
                      <a:pt x="20" y="2"/>
                      <a:pt x="20" y="2"/>
                    </a:cubicBezTo>
                    <a:cubicBezTo>
                      <a:pt x="22" y="2"/>
                      <a:pt x="23" y="4"/>
                      <a:pt x="23" y="6"/>
                    </a:cubicBezTo>
                    <a:lnTo>
                      <a:pt x="23"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64"/>
              <p:cNvSpPr/>
              <p:nvPr/>
            </p:nvSpPr>
            <p:spPr bwMode="auto">
              <a:xfrm>
                <a:off x="3729" y="1983"/>
                <a:ext cx="12" cy="12"/>
              </a:xfrm>
              <a:custGeom>
                <a:avLst/>
                <a:gdLst>
                  <a:gd name="T0" fmla="*/ 4 w 5"/>
                  <a:gd name="T1" fmla="*/ 0 h 5"/>
                  <a:gd name="T2" fmla="*/ 1 w 5"/>
                  <a:gd name="T3" fmla="*/ 0 h 5"/>
                  <a:gd name="T4" fmla="*/ 0 w 5"/>
                  <a:gd name="T5" fmla="*/ 1 h 5"/>
                  <a:gd name="T6" fmla="*/ 0 w 5"/>
                  <a:gd name="T7" fmla="*/ 4 h 5"/>
                  <a:gd name="T8" fmla="*/ 1 w 5"/>
                  <a:gd name="T9" fmla="*/ 5 h 5"/>
                  <a:gd name="T10" fmla="*/ 4 w 5"/>
                  <a:gd name="T11" fmla="*/ 5 h 5"/>
                  <a:gd name="T12" fmla="*/ 5 w 5"/>
                  <a:gd name="T13" fmla="*/ 4 h 5"/>
                  <a:gd name="T14" fmla="*/ 5 w 5"/>
                  <a:gd name="T15" fmla="*/ 1 h 5"/>
                  <a:gd name="T16" fmla="*/ 4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4" y="0"/>
                    </a:moveTo>
                    <a:cubicBezTo>
                      <a:pt x="1" y="0"/>
                      <a:pt x="1" y="0"/>
                      <a:pt x="1" y="0"/>
                    </a:cubicBezTo>
                    <a:cubicBezTo>
                      <a:pt x="1" y="0"/>
                      <a:pt x="0" y="1"/>
                      <a:pt x="0" y="1"/>
                    </a:cubicBezTo>
                    <a:cubicBezTo>
                      <a:pt x="0" y="4"/>
                      <a:pt x="0" y="4"/>
                      <a:pt x="0" y="4"/>
                    </a:cubicBezTo>
                    <a:cubicBezTo>
                      <a:pt x="0" y="5"/>
                      <a:pt x="1" y="5"/>
                      <a:pt x="1" y="5"/>
                    </a:cubicBezTo>
                    <a:cubicBezTo>
                      <a:pt x="4" y="5"/>
                      <a:pt x="4" y="5"/>
                      <a:pt x="4" y="5"/>
                    </a:cubicBezTo>
                    <a:cubicBezTo>
                      <a:pt x="5" y="5"/>
                      <a:pt x="5" y="5"/>
                      <a:pt x="5" y="4"/>
                    </a:cubicBezTo>
                    <a:cubicBezTo>
                      <a:pt x="5" y="1"/>
                      <a:pt x="5" y="1"/>
                      <a:pt x="5" y="1"/>
                    </a:cubicBezTo>
                    <a:cubicBezTo>
                      <a:pt x="5" y="1"/>
                      <a:pt x="5"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65"/>
              <p:cNvSpPr/>
              <p:nvPr/>
            </p:nvSpPr>
            <p:spPr bwMode="auto">
              <a:xfrm>
                <a:off x="3714" y="1924"/>
                <a:ext cx="41" cy="57"/>
              </a:xfrm>
              <a:custGeom>
                <a:avLst/>
                <a:gdLst>
                  <a:gd name="T0" fmla="*/ 16 w 17"/>
                  <a:gd name="T1" fmla="*/ 0 h 24"/>
                  <a:gd name="T2" fmla="*/ 1 w 17"/>
                  <a:gd name="T3" fmla="*/ 0 h 24"/>
                  <a:gd name="T4" fmla="*/ 0 w 17"/>
                  <a:gd name="T5" fmla="*/ 1 h 24"/>
                  <a:gd name="T6" fmla="*/ 0 w 17"/>
                  <a:gd name="T7" fmla="*/ 23 h 24"/>
                  <a:gd name="T8" fmla="*/ 1 w 17"/>
                  <a:gd name="T9" fmla="*/ 24 h 24"/>
                  <a:gd name="T10" fmla="*/ 16 w 17"/>
                  <a:gd name="T11" fmla="*/ 24 h 24"/>
                  <a:gd name="T12" fmla="*/ 17 w 17"/>
                  <a:gd name="T13" fmla="*/ 23 h 24"/>
                  <a:gd name="T14" fmla="*/ 17 w 17"/>
                  <a:gd name="T15" fmla="*/ 1 h 24"/>
                  <a:gd name="T16" fmla="*/ 16 w 17"/>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4">
                    <a:moveTo>
                      <a:pt x="16" y="0"/>
                    </a:moveTo>
                    <a:cubicBezTo>
                      <a:pt x="1" y="0"/>
                      <a:pt x="1" y="0"/>
                      <a:pt x="1" y="0"/>
                    </a:cubicBezTo>
                    <a:cubicBezTo>
                      <a:pt x="1" y="0"/>
                      <a:pt x="0" y="0"/>
                      <a:pt x="0" y="1"/>
                    </a:cubicBezTo>
                    <a:cubicBezTo>
                      <a:pt x="0" y="23"/>
                      <a:pt x="0" y="23"/>
                      <a:pt x="0" y="23"/>
                    </a:cubicBezTo>
                    <a:cubicBezTo>
                      <a:pt x="0" y="23"/>
                      <a:pt x="1" y="24"/>
                      <a:pt x="1" y="24"/>
                    </a:cubicBezTo>
                    <a:cubicBezTo>
                      <a:pt x="16" y="24"/>
                      <a:pt x="16" y="24"/>
                      <a:pt x="16" y="24"/>
                    </a:cubicBezTo>
                    <a:cubicBezTo>
                      <a:pt x="17" y="24"/>
                      <a:pt x="17" y="23"/>
                      <a:pt x="17" y="23"/>
                    </a:cubicBezTo>
                    <a:cubicBezTo>
                      <a:pt x="17" y="1"/>
                      <a:pt x="17" y="1"/>
                      <a:pt x="17" y="1"/>
                    </a:cubicBezTo>
                    <a:cubicBezTo>
                      <a:pt x="17" y="0"/>
                      <a:pt x="17"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66"/>
              <p:cNvSpPr>
                <a:spLocks noEditPoints="1"/>
              </p:cNvSpPr>
              <p:nvPr/>
            </p:nvSpPr>
            <p:spPr bwMode="auto">
              <a:xfrm>
                <a:off x="3658" y="1648"/>
                <a:ext cx="101" cy="131"/>
              </a:xfrm>
              <a:custGeom>
                <a:avLst/>
                <a:gdLst>
                  <a:gd name="T0" fmla="*/ 31 w 43"/>
                  <a:gd name="T1" fmla="*/ 0 h 55"/>
                  <a:gd name="T2" fmla="*/ 0 w 43"/>
                  <a:gd name="T3" fmla="*/ 12 h 55"/>
                  <a:gd name="T4" fmla="*/ 12 w 43"/>
                  <a:gd name="T5" fmla="*/ 55 h 55"/>
                  <a:gd name="T6" fmla="*/ 43 w 43"/>
                  <a:gd name="T7" fmla="*/ 43 h 55"/>
                  <a:gd name="T8" fmla="*/ 4 w 43"/>
                  <a:gd name="T9" fmla="*/ 12 h 55"/>
                  <a:gd name="T10" fmla="*/ 31 w 43"/>
                  <a:gd name="T11" fmla="*/ 4 h 55"/>
                  <a:gd name="T12" fmla="*/ 38 w 43"/>
                  <a:gd name="T13" fmla="*/ 14 h 55"/>
                  <a:gd name="T14" fmla="*/ 11 w 43"/>
                  <a:gd name="T15" fmla="*/ 21 h 55"/>
                  <a:gd name="T16" fmla="*/ 4 w 43"/>
                  <a:gd name="T17" fmla="*/ 12 h 55"/>
                  <a:gd name="T18" fmla="*/ 5 w 43"/>
                  <a:gd name="T19" fmla="*/ 25 h 55"/>
                  <a:gd name="T20" fmla="*/ 11 w 43"/>
                  <a:gd name="T21" fmla="*/ 26 h 55"/>
                  <a:gd name="T22" fmla="*/ 10 w 43"/>
                  <a:gd name="T23" fmla="*/ 30 h 55"/>
                  <a:gd name="T24" fmla="*/ 4 w 43"/>
                  <a:gd name="T25" fmla="*/ 29 h 55"/>
                  <a:gd name="T26" fmla="*/ 4 w 43"/>
                  <a:gd name="T27" fmla="*/ 35 h 55"/>
                  <a:gd name="T28" fmla="*/ 10 w 43"/>
                  <a:gd name="T29" fmla="*/ 34 h 55"/>
                  <a:gd name="T30" fmla="*/ 11 w 43"/>
                  <a:gd name="T31" fmla="*/ 38 h 55"/>
                  <a:gd name="T32" fmla="*/ 5 w 43"/>
                  <a:gd name="T33" fmla="*/ 39 h 55"/>
                  <a:gd name="T34" fmla="*/ 4 w 43"/>
                  <a:gd name="T35" fmla="*/ 35 h 55"/>
                  <a:gd name="T36" fmla="*/ 6 w 43"/>
                  <a:gd name="T37" fmla="*/ 48 h 55"/>
                  <a:gd name="T38" fmla="*/ 4 w 43"/>
                  <a:gd name="T39" fmla="*/ 44 h 55"/>
                  <a:gd name="T40" fmla="*/ 10 w 43"/>
                  <a:gd name="T41" fmla="*/ 42 h 55"/>
                  <a:gd name="T42" fmla="*/ 12 w 43"/>
                  <a:gd name="T43" fmla="*/ 47 h 55"/>
                  <a:gd name="T44" fmla="*/ 13 w 43"/>
                  <a:gd name="T45" fmla="*/ 26 h 55"/>
                  <a:gd name="T46" fmla="*/ 19 w 43"/>
                  <a:gd name="T47" fmla="*/ 24 h 55"/>
                  <a:gd name="T48" fmla="*/ 20 w 43"/>
                  <a:gd name="T49" fmla="*/ 29 h 55"/>
                  <a:gd name="T50" fmla="*/ 14 w 43"/>
                  <a:gd name="T51" fmla="*/ 30 h 55"/>
                  <a:gd name="T52" fmla="*/ 13 w 43"/>
                  <a:gd name="T53" fmla="*/ 26 h 55"/>
                  <a:gd name="T54" fmla="*/ 14 w 43"/>
                  <a:gd name="T55" fmla="*/ 33 h 55"/>
                  <a:gd name="T56" fmla="*/ 20 w 43"/>
                  <a:gd name="T57" fmla="*/ 34 h 55"/>
                  <a:gd name="T58" fmla="*/ 19 w 43"/>
                  <a:gd name="T59" fmla="*/ 39 h 55"/>
                  <a:gd name="T60" fmla="*/ 13 w 43"/>
                  <a:gd name="T61" fmla="*/ 38 h 55"/>
                  <a:gd name="T62" fmla="*/ 20 w 43"/>
                  <a:gd name="T63" fmla="*/ 48 h 55"/>
                  <a:gd name="T64" fmla="*/ 14 w 43"/>
                  <a:gd name="T65" fmla="*/ 47 h 55"/>
                  <a:gd name="T66" fmla="*/ 15 w 43"/>
                  <a:gd name="T67" fmla="*/ 42 h 55"/>
                  <a:gd name="T68" fmla="*/ 21 w 43"/>
                  <a:gd name="T69" fmla="*/ 43 h 55"/>
                  <a:gd name="T70" fmla="*/ 20 w 43"/>
                  <a:gd name="T71" fmla="*/ 48 h 55"/>
                  <a:gd name="T72" fmla="*/ 23 w 43"/>
                  <a:gd name="T73" fmla="*/ 24 h 55"/>
                  <a:gd name="T74" fmla="*/ 29 w 43"/>
                  <a:gd name="T75" fmla="*/ 25 h 55"/>
                  <a:gd name="T76" fmla="*/ 28 w 43"/>
                  <a:gd name="T77" fmla="*/ 30 h 55"/>
                  <a:gd name="T78" fmla="*/ 22 w 43"/>
                  <a:gd name="T79" fmla="*/ 29 h 55"/>
                  <a:gd name="T80" fmla="*/ 23 w 43"/>
                  <a:gd name="T81" fmla="*/ 34 h 55"/>
                  <a:gd name="T82" fmla="*/ 28 w 43"/>
                  <a:gd name="T83" fmla="*/ 33 h 55"/>
                  <a:gd name="T84" fmla="*/ 30 w 43"/>
                  <a:gd name="T85" fmla="*/ 37 h 55"/>
                  <a:gd name="T86" fmla="*/ 24 w 43"/>
                  <a:gd name="T87" fmla="*/ 39 h 55"/>
                  <a:gd name="T88" fmla="*/ 23 w 43"/>
                  <a:gd name="T89" fmla="*/ 34 h 55"/>
                  <a:gd name="T90" fmla="*/ 24 w 43"/>
                  <a:gd name="T91" fmla="*/ 48 h 55"/>
                  <a:gd name="T92" fmla="*/ 23 w 43"/>
                  <a:gd name="T93" fmla="*/ 43 h 55"/>
                  <a:gd name="T94" fmla="*/ 29 w 43"/>
                  <a:gd name="T95" fmla="*/ 42 h 55"/>
                  <a:gd name="T96" fmla="*/ 30 w 43"/>
                  <a:gd name="T97" fmla="*/ 46 h 55"/>
                  <a:gd name="T98" fmla="*/ 31 w 43"/>
                  <a:gd name="T99" fmla="*/ 25 h 55"/>
                  <a:gd name="T100" fmla="*/ 37 w 43"/>
                  <a:gd name="T101" fmla="*/ 24 h 55"/>
                  <a:gd name="T102" fmla="*/ 39 w 43"/>
                  <a:gd name="T103" fmla="*/ 28 h 55"/>
                  <a:gd name="T104" fmla="*/ 33 w 43"/>
                  <a:gd name="T105" fmla="*/ 30 h 55"/>
                  <a:gd name="T106" fmla="*/ 31 w 43"/>
                  <a:gd name="T107" fmla="*/ 25 h 55"/>
                  <a:gd name="T108" fmla="*/ 33 w 43"/>
                  <a:gd name="T109" fmla="*/ 33 h 55"/>
                  <a:gd name="T110" fmla="*/ 39 w 43"/>
                  <a:gd name="T111" fmla="*/ 34 h 55"/>
                  <a:gd name="T112" fmla="*/ 38 w 43"/>
                  <a:gd name="T113" fmla="*/ 38 h 55"/>
                  <a:gd name="T114" fmla="*/ 32 w 43"/>
                  <a:gd name="T115" fmla="*/ 37 h 55"/>
                  <a:gd name="T116" fmla="*/ 38 w 43"/>
                  <a:gd name="T117" fmla="*/ 47 h 55"/>
                  <a:gd name="T118" fmla="*/ 32 w 43"/>
                  <a:gd name="T119" fmla="*/ 46 h 55"/>
                  <a:gd name="T120" fmla="*/ 33 w 43"/>
                  <a:gd name="T121" fmla="*/ 42 h 55"/>
                  <a:gd name="T122" fmla="*/ 39 w 43"/>
                  <a:gd name="T123" fmla="*/ 43 h 55"/>
                  <a:gd name="T124" fmla="*/ 38 w 43"/>
                  <a:gd name="T125" fmla="*/ 4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 h="55">
                    <a:moveTo>
                      <a:pt x="42" y="11"/>
                    </a:moveTo>
                    <a:cubicBezTo>
                      <a:pt x="42" y="5"/>
                      <a:pt x="37" y="0"/>
                      <a:pt x="31" y="0"/>
                    </a:cubicBezTo>
                    <a:cubicBezTo>
                      <a:pt x="10" y="1"/>
                      <a:pt x="10" y="1"/>
                      <a:pt x="10" y="1"/>
                    </a:cubicBezTo>
                    <a:cubicBezTo>
                      <a:pt x="4" y="1"/>
                      <a:pt x="0" y="6"/>
                      <a:pt x="0" y="12"/>
                    </a:cubicBezTo>
                    <a:cubicBezTo>
                      <a:pt x="0" y="44"/>
                      <a:pt x="0" y="44"/>
                      <a:pt x="0" y="44"/>
                    </a:cubicBezTo>
                    <a:cubicBezTo>
                      <a:pt x="0" y="50"/>
                      <a:pt x="6" y="55"/>
                      <a:pt x="12" y="55"/>
                    </a:cubicBezTo>
                    <a:cubicBezTo>
                      <a:pt x="32" y="55"/>
                      <a:pt x="32" y="55"/>
                      <a:pt x="32" y="55"/>
                    </a:cubicBezTo>
                    <a:cubicBezTo>
                      <a:pt x="38" y="55"/>
                      <a:pt x="43" y="49"/>
                      <a:pt x="43" y="43"/>
                    </a:cubicBezTo>
                    <a:lnTo>
                      <a:pt x="42" y="11"/>
                    </a:lnTo>
                    <a:close/>
                    <a:moveTo>
                      <a:pt x="4" y="12"/>
                    </a:moveTo>
                    <a:cubicBezTo>
                      <a:pt x="4" y="8"/>
                      <a:pt x="7" y="5"/>
                      <a:pt x="11" y="5"/>
                    </a:cubicBezTo>
                    <a:cubicBezTo>
                      <a:pt x="31" y="4"/>
                      <a:pt x="31" y="4"/>
                      <a:pt x="31" y="4"/>
                    </a:cubicBezTo>
                    <a:cubicBezTo>
                      <a:pt x="35" y="4"/>
                      <a:pt x="38" y="7"/>
                      <a:pt x="38" y="11"/>
                    </a:cubicBezTo>
                    <a:cubicBezTo>
                      <a:pt x="38" y="14"/>
                      <a:pt x="38" y="14"/>
                      <a:pt x="38" y="14"/>
                    </a:cubicBezTo>
                    <a:cubicBezTo>
                      <a:pt x="38" y="18"/>
                      <a:pt x="35" y="21"/>
                      <a:pt x="32" y="21"/>
                    </a:cubicBezTo>
                    <a:cubicBezTo>
                      <a:pt x="11" y="21"/>
                      <a:pt x="11" y="21"/>
                      <a:pt x="11" y="21"/>
                    </a:cubicBezTo>
                    <a:cubicBezTo>
                      <a:pt x="7" y="21"/>
                      <a:pt x="4" y="18"/>
                      <a:pt x="4" y="15"/>
                    </a:cubicBezTo>
                    <a:lnTo>
                      <a:pt x="4" y="12"/>
                    </a:lnTo>
                    <a:close/>
                    <a:moveTo>
                      <a:pt x="4" y="26"/>
                    </a:moveTo>
                    <a:cubicBezTo>
                      <a:pt x="4" y="25"/>
                      <a:pt x="5" y="25"/>
                      <a:pt x="5" y="25"/>
                    </a:cubicBezTo>
                    <a:cubicBezTo>
                      <a:pt x="10" y="25"/>
                      <a:pt x="10" y="25"/>
                      <a:pt x="10" y="25"/>
                    </a:cubicBezTo>
                    <a:cubicBezTo>
                      <a:pt x="11" y="25"/>
                      <a:pt x="11" y="25"/>
                      <a:pt x="11" y="26"/>
                    </a:cubicBezTo>
                    <a:cubicBezTo>
                      <a:pt x="11" y="29"/>
                      <a:pt x="11" y="29"/>
                      <a:pt x="11" y="29"/>
                    </a:cubicBezTo>
                    <a:cubicBezTo>
                      <a:pt x="11" y="29"/>
                      <a:pt x="11" y="30"/>
                      <a:pt x="10" y="30"/>
                    </a:cubicBezTo>
                    <a:cubicBezTo>
                      <a:pt x="5" y="30"/>
                      <a:pt x="5" y="30"/>
                      <a:pt x="5" y="30"/>
                    </a:cubicBezTo>
                    <a:cubicBezTo>
                      <a:pt x="5" y="30"/>
                      <a:pt x="4" y="30"/>
                      <a:pt x="4" y="29"/>
                    </a:cubicBezTo>
                    <a:lnTo>
                      <a:pt x="4" y="26"/>
                    </a:lnTo>
                    <a:close/>
                    <a:moveTo>
                      <a:pt x="4" y="35"/>
                    </a:moveTo>
                    <a:cubicBezTo>
                      <a:pt x="4" y="34"/>
                      <a:pt x="5" y="34"/>
                      <a:pt x="5" y="34"/>
                    </a:cubicBezTo>
                    <a:cubicBezTo>
                      <a:pt x="10" y="34"/>
                      <a:pt x="10" y="34"/>
                      <a:pt x="10" y="34"/>
                    </a:cubicBezTo>
                    <a:cubicBezTo>
                      <a:pt x="11" y="34"/>
                      <a:pt x="11" y="34"/>
                      <a:pt x="11" y="35"/>
                    </a:cubicBezTo>
                    <a:cubicBezTo>
                      <a:pt x="11" y="38"/>
                      <a:pt x="11" y="38"/>
                      <a:pt x="11" y="38"/>
                    </a:cubicBezTo>
                    <a:cubicBezTo>
                      <a:pt x="11" y="38"/>
                      <a:pt x="11" y="39"/>
                      <a:pt x="10" y="39"/>
                    </a:cubicBezTo>
                    <a:cubicBezTo>
                      <a:pt x="5" y="39"/>
                      <a:pt x="5" y="39"/>
                      <a:pt x="5" y="39"/>
                    </a:cubicBezTo>
                    <a:cubicBezTo>
                      <a:pt x="5" y="39"/>
                      <a:pt x="4" y="39"/>
                      <a:pt x="4" y="38"/>
                    </a:cubicBezTo>
                    <a:lnTo>
                      <a:pt x="4" y="35"/>
                    </a:lnTo>
                    <a:close/>
                    <a:moveTo>
                      <a:pt x="11" y="48"/>
                    </a:moveTo>
                    <a:cubicBezTo>
                      <a:pt x="6" y="48"/>
                      <a:pt x="6" y="48"/>
                      <a:pt x="6" y="48"/>
                    </a:cubicBezTo>
                    <a:cubicBezTo>
                      <a:pt x="5" y="48"/>
                      <a:pt x="5" y="47"/>
                      <a:pt x="5" y="47"/>
                    </a:cubicBezTo>
                    <a:cubicBezTo>
                      <a:pt x="4" y="44"/>
                      <a:pt x="4" y="44"/>
                      <a:pt x="4" y="44"/>
                    </a:cubicBezTo>
                    <a:cubicBezTo>
                      <a:pt x="4" y="43"/>
                      <a:pt x="5" y="43"/>
                      <a:pt x="6" y="43"/>
                    </a:cubicBezTo>
                    <a:cubicBezTo>
                      <a:pt x="10" y="42"/>
                      <a:pt x="10" y="42"/>
                      <a:pt x="10" y="42"/>
                    </a:cubicBezTo>
                    <a:cubicBezTo>
                      <a:pt x="11" y="42"/>
                      <a:pt x="12" y="43"/>
                      <a:pt x="12" y="43"/>
                    </a:cubicBezTo>
                    <a:cubicBezTo>
                      <a:pt x="12" y="47"/>
                      <a:pt x="12" y="47"/>
                      <a:pt x="12" y="47"/>
                    </a:cubicBezTo>
                    <a:cubicBezTo>
                      <a:pt x="12" y="47"/>
                      <a:pt x="11" y="48"/>
                      <a:pt x="11" y="48"/>
                    </a:cubicBezTo>
                    <a:close/>
                    <a:moveTo>
                      <a:pt x="13" y="26"/>
                    </a:moveTo>
                    <a:cubicBezTo>
                      <a:pt x="13" y="25"/>
                      <a:pt x="14" y="25"/>
                      <a:pt x="14" y="25"/>
                    </a:cubicBezTo>
                    <a:cubicBezTo>
                      <a:pt x="19" y="24"/>
                      <a:pt x="19" y="24"/>
                      <a:pt x="19" y="24"/>
                    </a:cubicBezTo>
                    <a:cubicBezTo>
                      <a:pt x="20" y="24"/>
                      <a:pt x="20" y="25"/>
                      <a:pt x="20" y="25"/>
                    </a:cubicBezTo>
                    <a:cubicBezTo>
                      <a:pt x="20" y="29"/>
                      <a:pt x="20" y="29"/>
                      <a:pt x="20" y="29"/>
                    </a:cubicBezTo>
                    <a:cubicBezTo>
                      <a:pt x="20" y="29"/>
                      <a:pt x="20" y="30"/>
                      <a:pt x="19" y="30"/>
                    </a:cubicBezTo>
                    <a:cubicBezTo>
                      <a:pt x="14" y="30"/>
                      <a:pt x="14" y="30"/>
                      <a:pt x="14" y="30"/>
                    </a:cubicBezTo>
                    <a:cubicBezTo>
                      <a:pt x="14" y="30"/>
                      <a:pt x="13" y="29"/>
                      <a:pt x="13" y="29"/>
                    </a:cubicBezTo>
                    <a:lnTo>
                      <a:pt x="13" y="26"/>
                    </a:lnTo>
                    <a:close/>
                    <a:moveTo>
                      <a:pt x="13" y="35"/>
                    </a:moveTo>
                    <a:cubicBezTo>
                      <a:pt x="13" y="34"/>
                      <a:pt x="14" y="33"/>
                      <a:pt x="14" y="33"/>
                    </a:cubicBezTo>
                    <a:cubicBezTo>
                      <a:pt x="19" y="33"/>
                      <a:pt x="19" y="33"/>
                      <a:pt x="19" y="33"/>
                    </a:cubicBezTo>
                    <a:cubicBezTo>
                      <a:pt x="20" y="33"/>
                      <a:pt x="20" y="34"/>
                      <a:pt x="20" y="34"/>
                    </a:cubicBezTo>
                    <a:cubicBezTo>
                      <a:pt x="21" y="38"/>
                      <a:pt x="21" y="38"/>
                      <a:pt x="21" y="38"/>
                    </a:cubicBezTo>
                    <a:cubicBezTo>
                      <a:pt x="21" y="38"/>
                      <a:pt x="20" y="39"/>
                      <a:pt x="19" y="39"/>
                    </a:cubicBezTo>
                    <a:cubicBezTo>
                      <a:pt x="15" y="39"/>
                      <a:pt x="15" y="39"/>
                      <a:pt x="15" y="39"/>
                    </a:cubicBezTo>
                    <a:cubicBezTo>
                      <a:pt x="14" y="39"/>
                      <a:pt x="13" y="38"/>
                      <a:pt x="13" y="38"/>
                    </a:cubicBezTo>
                    <a:lnTo>
                      <a:pt x="13" y="35"/>
                    </a:lnTo>
                    <a:close/>
                    <a:moveTo>
                      <a:pt x="20" y="48"/>
                    </a:moveTo>
                    <a:cubicBezTo>
                      <a:pt x="15" y="48"/>
                      <a:pt x="15" y="48"/>
                      <a:pt x="15" y="48"/>
                    </a:cubicBezTo>
                    <a:cubicBezTo>
                      <a:pt x="14" y="48"/>
                      <a:pt x="14" y="47"/>
                      <a:pt x="14" y="47"/>
                    </a:cubicBezTo>
                    <a:cubicBezTo>
                      <a:pt x="14" y="43"/>
                      <a:pt x="14" y="43"/>
                      <a:pt x="14" y="43"/>
                    </a:cubicBezTo>
                    <a:cubicBezTo>
                      <a:pt x="14" y="43"/>
                      <a:pt x="14" y="42"/>
                      <a:pt x="15" y="42"/>
                    </a:cubicBezTo>
                    <a:cubicBezTo>
                      <a:pt x="20" y="42"/>
                      <a:pt x="20" y="42"/>
                      <a:pt x="20" y="42"/>
                    </a:cubicBezTo>
                    <a:cubicBezTo>
                      <a:pt x="20" y="42"/>
                      <a:pt x="21" y="43"/>
                      <a:pt x="21" y="43"/>
                    </a:cubicBezTo>
                    <a:cubicBezTo>
                      <a:pt x="21" y="47"/>
                      <a:pt x="21" y="47"/>
                      <a:pt x="21" y="47"/>
                    </a:cubicBezTo>
                    <a:cubicBezTo>
                      <a:pt x="21" y="47"/>
                      <a:pt x="20" y="48"/>
                      <a:pt x="20" y="48"/>
                    </a:cubicBezTo>
                    <a:close/>
                    <a:moveTo>
                      <a:pt x="22" y="25"/>
                    </a:moveTo>
                    <a:cubicBezTo>
                      <a:pt x="22" y="25"/>
                      <a:pt x="23" y="24"/>
                      <a:pt x="23" y="24"/>
                    </a:cubicBezTo>
                    <a:cubicBezTo>
                      <a:pt x="28" y="24"/>
                      <a:pt x="28" y="24"/>
                      <a:pt x="28" y="24"/>
                    </a:cubicBezTo>
                    <a:cubicBezTo>
                      <a:pt x="29" y="24"/>
                      <a:pt x="29" y="25"/>
                      <a:pt x="29" y="25"/>
                    </a:cubicBezTo>
                    <a:cubicBezTo>
                      <a:pt x="29" y="28"/>
                      <a:pt x="29" y="28"/>
                      <a:pt x="29" y="28"/>
                    </a:cubicBezTo>
                    <a:cubicBezTo>
                      <a:pt x="29" y="29"/>
                      <a:pt x="29" y="30"/>
                      <a:pt x="28" y="30"/>
                    </a:cubicBezTo>
                    <a:cubicBezTo>
                      <a:pt x="23" y="30"/>
                      <a:pt x="23" y="30"/>
                      <a:pt x="23" y="30"/>
                    </a:cubicBezTo>
                    <a:cubicBezTo>
                      <a:pt x="23" y="30"/>
                      <a:pt x="22" y="29"/>
                      <a:pt x="22" y="29"/>
                    </a:cubicBezTo>
                    <a:lnTo>
                      <a:pt x="22" y="25"/>
                    </a:lnTo>
                    <a:close/>
                    <a:moveTo>
                      <a:pt x="23" y="34"/>
                    </a:moveTo>
                    <a:cubicBezTo>
                      <a:pt x="22" y="34"/>
                      <a:pt x="23" y="33"/>
                      <a:pt x="24" y="33"/>
                    </a:cubicBezTo>
                    <a:cubicBezTo>
                      <a:pt x="28" y="33"/>
                      <a:pt x="28" y="33"/>
                      <a:pt x="28" y="33"/>
                    </a:cubicBezTo>
                    <a:cubicBezTo>
                      <a:pt x="29" y="33"/>
                      <a:pt x="30" y="34"/>
                      <a:pt x="30" y="34"/>
                    </a:cubicBezTo>
                    <a:cubicBezTo>
                      <a:pt x="30" y="37"/>
                      <a:pt x="30" y="37"/>
                      <a:pt x="30" y="37"/>
                    </a:cubicBezTo>
                    <a:cubicBezTo>
                      <a:pt x="30" y="38"/>
                      <a:pt x="29" y="38"/>
                      <a:pt x="29" y="39"/>
                    </a:cubicBezTo>
                    <a:cubicBezTo>
                      <a:pt x="24" y="39"/>
                      <a:pt x="24" y="39"/>
                      <a:pt x="24" y="39"/>
                    </a:cubicBezTo>
                    <a:cubicBezTo>
                      <a:pt x="23" y="39"/>
                      <a:pt x="23" y="38"/>
                      <a:pt x="23" y="38"/>
                    </a:cubicBezTo>
                    <a:lnTo>
                      <a:pt x="23" y="34"/>
                    </a:lnTo>
                    <a:close/>
                    <a:moveTo>
                      <a:pt x="29" y="47"/>
                    </a:moveTo>
                    <a:cubicBezTo>
                      <a:pt x="24" y="48"/>
                      <a:pt x="24" y="48"/>
                      <a:pt x="24" y="48"/>
                    </a:cubicBezTo>
                    <a:cubicBezTo>
                      <a:pt x="23" y="48"/>
                      <a:pt x="23" y="47"/>
                      <a:pt x="23" y="46"/>
                    </a:cubicBezTo>
                    <a:cubicBezTo>
                      <a:pt x="23" y="43"/>
                      <a:pt x="23" y="43"/>
                      <a:pt x="23" y="43"/>
                    </a:cubicBezTo>
                    <a:cubicBezTo>
                      <a:pt x="23" y="43"/>
                      <a:pt x="23" y="42"/>
                      <a:pt x="24" y="42"/>
                    </a:cubicBezTo>
                    <a:cubicBezTo>
                      <a:pt x="29" y="42"/>
                      <a:pt x="29" y="42"/>
                      <a:pt x="29" y="42"/>
                    </a:cubicBezTo>
                    <a:cubicBezTo>
                      <a:pt x="29" y="42"/>
                      <a:pt x="30" y="42"/>
                      <a:pt x="30" y="43"/>
                    </a:cubicBezTo>
                    <a:cubicBezTo>
                      <a:pt x="30" y="46"/>
                      <a:pt x="30" y="46"/>
                      <a:pt x="30" y="46"/>
                    </a:cubicBezTo>
                    <a:cubicBezTo>
                      <a:pt x="30" y="47"/>
                      <a:pt x="29" y="47"/>
                      <a:pt x="29" y="47"/>
                    </a:cubicBezTo>
                    <a:close/>
                    <a:moveTo>
                      <a:pt x="31" y="25"/>
                    </a:moveTo>
                    <a:cubicBezTo>
                      <a:pt x="31" y="25"/>
                      <a:pt x="32" y="24"/>
                      <a:pt x="32" y="24"/>
                    </a:cubicBezTo>
                    <a:cubicBezTo>
                      <a:pt x="37" y="24"/>
                      <a:pt x="37" y="24"/>
                      <a:pt x="37" y="24"/>
                    </a:cubicBezTo>
                    <a:cubicBezTo>
                      <a:pt x="38" y="24"/>
                      <a:pt x="38" y="24"/>
                      <a:pt x="38" y="25"/>
                    </a:cubicBezTo>
                    <a:cubicBezTo>
                      <a:pt x="39" y="28"/>
                      <a:pt x="39" y="28"/>
                      <a:pt x="39" y="28"/>
                    </a:cubicBezTo>
                    <a:cubicBezTo>
                      <a:pt x="39" y="29"/>
                      <a:pt x="38" y="29"/>
                      <a:pt x="38" y="29"/>
                    </a:cubicBezTo>
                    <a:cubicBezTo>
                      <a:pt x="33" y="30"/>
                      <a:pt x="33" y="30"/>
                      <a:pt x="33" y="30"/>
                    </a:cubicBezTo>
                    <a:cubicBezTo>
                      <a:pt x="32" y="30"/>
                      <a:pt x="32" y="29"/>
                      <a:pt x="31" y="28"/>
                    </a:cubicBezTo>
                    <a:lnTo>
                      <a:pt x="31" y="25"/>
                    </a:lnTo>
                    <a:close/>
                    <a:moveTo>
                      <a:pt x="32" y="34"/>
                    </a:moveTo>
                    <a:cubicBezTo>
                      <a:pt x="32" y="34"/>
                      <a:pt x="32" y="33"/>
                      <a:pt x="33" y="33"/>
                    </a:cubicBezTo>
                    <a:cubicBezTo>
                      <a:pt x="38" y="33"/>
                      <a:pt x="38" y="33"/>
                      <a:pt x="38" y="33"/>
                    </a:cubicBezTo>
                    <a:cubicBezTo>
                      <a:pt x="38" y="33"/>
                      <a:pt x="39" y="33"/>
                      <a:pt x="39" y="34"/>
                    </a:cubicBezTo>
                    <a:cubicBezTo>
                      <a:pt x="39" y="37"/>
                      <a:pt x="39" y="37"/>
                      <a:pt x="39" y="37"/>
                    </a:cubicBezTo>
                    <a:cubicBezTo>
                      <a:pt x="39" y="38"/>
                      <a:pt x="38" y="38"/>
                      <a:pt x="38" y="38"/>
                    </a:cubicBezTo>
                    <a:cubicBezTo>
                      <a:pt x="33" y="38"/>
                      <a:pt x="33" y="38"/>
                      <a:pt x="33" y="38"/>
                    </a:cubicBezTo>
                    <a:cubicBezTo>
                      <a:pt x="32" y="38"/>
                      <a:pt x="32" y="38"/>
                      <a:pt x="32" y="37"/>
                    </a:cubicBezTo>
                    <a:lnTo>
                      <a:pt x="32" y="34"/>
                    </a:lnTo>
                    <a:close/>
                    <a:moveTo>
                      <a:pt x="38" y="47"/>
                    </a:moveTo>
                    <a:cubicBezTo>
                      <a:pt x="33" y="47"/>
                      <a:pt x="33" y="47"/>
                      <a:pt x="33" y="47"/>
                    </a:cubicBezTo>
                    <a:cubicBezTo>
                      <a:pt x="32" y="47"/>
                      <a:pt x="32" y="47"/>
                      <a:pt x="32" y="46"/>
                    </a:cubicBezTo>
                    <a:cubicBezTo>
                      <a:pt x="32" y="43"/>
                      <a:pt x="32" y="43"/>
                      <a:pt x="32" y="43"/>
                    </a:cubicBezTo>
                    <a:cubicBezTo>
                      <a:pt x="32" y="42"/>
                      <a:pt x="32" y="42"/>
                      <a:pt x="33" y="42"/>
                    </a:cubicBezTo>
                    <a:cubicBezTo>
                      <a:pt x="38" y="42"/>
                      <a:pt x="38" y="42"/>
                      <a:pt x="38" y="42"/>
                    </a:cubicBezTo>
                    <a:cubicBezTo>
                      <a:pt x="38" y="42"/>
                      <a:pt x="39" y="42"/>
                      <a:pt x="39" y="43"/>
                    </a:cubicBezTo>
                    <a:cubicBezTo>
                      <a:pt x="39" y="46"/>
                      <a:pt x="39" y="46"/>
                      <a:pt x="39" y="46"/>
                    </a:cubicBezTo>
                    <a:cubicBezTo>
                      <a:pt x="39" y="47"/>
                      <a:pt x="38" y="47"/>
                      <a:pt x="38"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67"/>
              <p:cNvSpPr/>
              <p:nvPr/>
            </p:nvSpPr>
            <p:spPr bwMode="auto">
              <a:xfrm>
                <a:off x="3674" y="1665"/>
                <a:ext cx="31" cy="31"/>
              </a:xfrm>
              <a:custGeom>
                <a:avLst/>
                <a:gdLst>
                  <a:gd name="T0" fmla="*/ 11 w 13"/>
                  <a:gd name="T1" fmla="*/ 4 h 13"/>
                  <a:gd name="T2" fmla="*/ 8 w 13"/>
                  <a:gd name="T3" fmla="*/ 4 h 13"/>
                  <a:gd name="T4" fmla="*/ 8 w 13"/>
                  <a:gd name="T5" fmla="*/ 1 h 13"/>
                  <a:gd name="T6" fmla="*/ 6 w 13"/>
                  <a:gd name="T7" fmla="*/ 0 h 13"/>
                  <a:gd name="T8" fmla="*/ 4 w 13"/>
                  <a:gd name="T9" fmla="*/ 2 h 13"/>
                  <a:gd name="T10" fmla="*/ 4 w 13"/>
                  <a:gd name="T11" fmla="*/ 4 h 13"/>
                  <a:gd name="T12" fmla="*/ 1 w 13"/>
                  <a:gd name="T13" fmla="*/ 4 h 13"/>
                  <a:gd name="T14" fmla="*/ 0 w 13"/>
                  <a:gd name="T15" fmla="*/ 6 h 13"/>
                  <a:gd name="T16" fmla="*/ 1 w 13"/>
                  <a:gd name="T17" fmla="*/ 8 h 13"/>
                  <a:gd name="T18" fmla="*/ 4 w 13"/>
                  <a:gd name="T19" fmla="*/ 8 h 13"/>
                  <a:gd name="T20" fmla="*/ 4 w 13"/>
                  <a:gd name="T21" fmla="*/ 11 h 13"/>
                  <a:gd name="T22" fmla="*/ 6 w 13"/>
                  <a:gd name="T23" fmla="*/ 13 h 13"/>
                  <a:gd name="T24" fmla="*/ 8 w 13"/>
                  <a:gd name="T25" fmla="*/ 11 h 13"/>
                  <a:gd name="T26" fmla="*/ 8 w 13"/>
                  <a:gd name="T27" fmla="*/ 8 h 13"/>
                  <a:gd name="T28" fmla="*/ 11 w 13"/>
                  <a:gd name="T29" fmla="*/ 8 h 13"/>
                  <a:gd name="T30" fmla="*/ 13 w 13"/>
                  <a:gd name="T31" fmla="*/ 6 h 13"/>
                  <a:gd name="T32" fmla="*/ 11 w 13"/>
                  <a:gd name="T33"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13">
                    <a:moveTo>
                      <a:pt x="11" y="4"/>
                    </a:moveTo>
                    <a:cubicBezTo>
                      <a:pt x="8" y="4"/>
                      <a:pt x="8" y="4"/>
                      <a:pt x="8" y="4"/>
                    </a:cubicBezTo>
                    <a:cubicBezTo>
                      <a:pt x="8" y="1"/>
                      <a:pt x="8" y="1"/>
                      <a:pt x="8" y="1"/>
                    </a:cubicBezTo>
                    <a:cubicBezTo>
                      <a:pt x="8" y="0"/>
                      <a:pt x="7" y="0"/>
                      <a:pt x="6" y="0"/>
                    </a:cubicBezTo>
                    <a:cubicBezTo>
                      <a:pt x="5" y="0"/>
                      <a:pt x="4" y="1"/>
                      <a:pt x="4" y="2"/>
                    </a:cubicBezTo>
                    <a:cubicBezTo>
                      <a:pt x="4" y="4"/>
                      <a:pt x="4" y="4"/>
                      <a:pt x="4" y="4"/>
                    </a:cubicBezTo>
                    <a:cubicBezTo>
                      <a:pt x="1" y="4"/>
                      <a:pt x="1" y="4"/>
                      <a:pt x="1" y="4"/>
                    </a:cubicBezTo>
                    <a:cubicBezTo>
                      <a:pt x="0" y="4"/>
                      <a:pt x="0" y="5"/>
                      <a:pt x="0" y="6"/>
                    </a:cubicBezTo>
                    <a:cubicBezTo>
                      <a:pt x="0" y="7"/>
                      <a:pt x="0" y="8"/>
                      <a:pt x="1" y="8"/>
                    </a:cubicBezTo>
                    <a:cubicBezTo>
                      <a:pt x="4" y="8"/>
                      <a:pt x="4" y="8"/>
                      <a:pt x="4" y="8"/>
                    </a:cubicBezTo>
                    <a:cubicBezTo>
                      <a:pt x="4" y="11"/>
                      <a:pt x="4" y="11"/>
                      <a:pt x="4" y="11"/>
                    </a:cubicBezTo>
                    <a:cubicBezTo>
                      <a:pt x="4" y="12"/>
                      <a:pt x="5" y="13"/>
                      <a:pt x="6" y="13"/>
                    </a:cubicBezTo>
                    <a:cubicBezTo>
                      <a:pt x="7" y="13"/>
                      <a:pt x="8" y="12"/>
                      <a:pt x="8" y="11"/>
                    </a:cubicBezTo>
                    <a:cubicBezTo>
                      <a:pt x="8" y="8"/>
                      <a:pt x="8" y="8"/>
                      <a:pt x="8" y="8"/>
                    </a:cubicBezTo>
                    <a:cubicBezTo>
                      <a:pt x="11" y="8"/>
                      <a:pt x="11" y="8"/>
                      <a:pt x="11" y="8"/>
                    </a:cubicBezTo>
                    <a:cubicBezTo>
                      <a:pt x="12" y="8"/>
                      <a:pt x="13" y="7"/>
                      <a:pt x="13" y="6"/>
                    </a:cubicBezTo>
                    <a:cubicBezTo>
                      <a:pt x="13" y="5"/>
                      <a:pt x="12" y="4"/>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68"/>
              <p:cNvSpPr/>
              <p:nvPr/>
            </p:nvSpPr>
            <p:spPr bwMode="auto">
              <a:xfrm>
                <a:off x="3710" y="1675"/>
                <a:ext cx="31" cy="9"/>
              </a:xfrm>
              <a:custGeom>
                <a:avLst/>
                <a:gdLst>
                  <a:gd name="T0" fmla="*/ 11 w 13"/>
                  <a:gd name="T1" fmla="*/ 0 h 4"/>
                  <a:gd name="T2" fmla="*/ 2 w 13"/>
                  <a:gd name="T3" fmla="*/ 0 h 4"/>
                  <a:gd name="T4" fmla="*/ 0 w 13"/>
                  <a:gd name="T5" fmla="*/ 2 h 4"/>
                  <a:gd name="T6" fmla="*/ 2 w 13"/>
                  <a:gd name="T7" fmla="*/ 4 h 4"/>
                  <a:gd name="T8" fmla="*/ 12 w 13"/>
                  <a:gd name="T9" fmla="*/ 4 h 4"/>
                  <a:gd name="T10" fmla="*/ 13 w 13"/>
                  <a:gd name="T11" fmla="*/ 2 h 4"/>
                  <a:gd name="T12" fmla="*/ 11 w 1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3" h="4">
                    <a:moveTo>
                      <a:pt x="11" y="0"/>
                    </a:moveTo>
                    <a:cubicBezTo>
                      <a:pt x="2" y="0"/>
                      <a:pt x="2" y="0"/>
                      <a:pt x="2" y="0"/>
                    </a:cubicBezTo>
                    <a:cubicBezTo>
                      <a:pt x="1" y="0"/>
                      <a:pt x="0" y="1"/>
                      <a:pt x="0" y="2"/>
                    </a:cubicBezTo>
                    <a:cubicBezTo>
                      <a:pt x="0" y="3"/>
                      <a:pt x="1" y="4"/>
                      <a:pt x="2" y="4"/>
                    </a:cubicBezTo>
                    <a:cubicBezTo>
                      <a:pt x="12" y="4"/>
                      <a:pt x="12" y="4"/>
                      <a:pt x="12" y="4"/>
                    </a:cubicBezTo>
                    <a:cubicBezTo>
                      <a:pt x="13" y="4"/>
                      <a:pt x="13" y="3"/>
                      <a:pt x="13" y="2"/>
                    </a:cubicBezTo>
                    <a:cubicBezTo>
                      <a:pt x="13" y="1"/>
                      <a:pt x="12"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69"/>
              <p:cNvSpPr>
                <a:spLocks noEditPoints="1"/>
              </p:cNvSpPr>
              <p:nvPr/>
            </p:nvSpPr>
            <p:spPr bwMode="auto">
              <a:xfrm>
                <a:off x="3883" y="2021"/>
                <a:ext cx="68" cy="107"/>
              </a:xfrm>
              <a:custGeom>
                <a:avLst/>
                <a:gdLst>
                  <a:gd name="T0" fmla="*/ 22 w 29"/>
                  <a:gd name="T1" fmla="*/ 0 h 45"/>
                  <a:gd name="T2" fmla="*/ 7 w 29"/>
                  <a:gd name="T3" fmla="*/ 0 h 45"/>
                  <a:gd name="T4" fmla="*/ 0 w 29"/>
                  <a:gd name="T5" fmla="*/ 7 h 45"/>
                  <a:gd name="T6" fmla="*/ 0 w 29"/>
                  <a:gd name="T7" fmla="*/ 38 h 45"/>
                  <a:gd name="T8" fmla="*/ 7 w 29"/>
                  <a:gd name="T9" fmla="*/ 45 h 45"/>
                  <a:gd name="T10" fmla="*/ 22 w 29"/>
                  <a:gd name="T11" fmla="*/ 45 h 45"/>
                  <a:gd name="T12" fmla="*/ 29 w 29"/>
                  <a:gd name="T13" fmla="*/ 38 h 45"/>
                  <a:gd name="T14" fmla="*/ 29 w 29"/>
                  <a:gd name="T15" fmla="*/ 7 h 45"/>
                  <a:gd name="T16" fmla="*/ 22 w 29"/>
                  <a:gd name="T17" fmla="*/ 0 h 45"/>
                  <a:gd name="T18" fmla="*/ 26 w 29"/>
                  <a:gd name="T19" fmla="*/ 38 h 45"/>
                  <a:gd name="T20" fmla="*/ 22 w 29"/>
                  <a:gd name="T21" fmla="*/ 42 h 45"/>
                  <a:gd name="T22" fmla="*/ 7 w 29"/>
                  <a:gd name="T23" fmla="*/ 42 h 45"/>
                  <a:gd name="T24" fmla="*/ 3 w 29"/>
                  <a:gd name="T25" fmla="*/ 38 h 45"/>
                  <a:gd name="T26" fmla="*/ 3 w 29"/>
                  <a:gd name="T27" fmla="*/ 7 h 45"/>
                  <a:gd name="T28" fmla="*/ 7 w 29"/>
                  <a:gd name="T29" fmla="*/ 3 h 45"/>
                  <a:gd name="T30" fmla="*/ 22 w 29"/>
                  <a:gd name="T31" fmla="*/ 3 h 45"/>
                  <a:gd name="T32" fmla="*/ 26 w 29"/>
                  <a:gd name="T33" fmla="*/ 7 h 45"/>
                  <a:gd name="T34" fmla="*/ 26 w 29"/>
                  <a:gd name="T35"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45">
                    <a:moveTo>
                      <a:pt x="22" y="0"/>
                    </a:moveTo>
                    <a:cubicBezTo>
                      <a:pt x="7" y="0"/>
                      <a:pt x="7" y="0"/>
                      <a:pt x="7" y="0"/>
                    </a:cubicBezTo>
                    <a:cubicBezTo>
                      <a:pt x="3" y="0"/>
                      <a:pt x="0" y="3"/>
                      <a:pt x="0" y="7"/>
                    </a:cubicBezTo>
                    <a:cubicBezTo>
                      <a:pt x="0" y="38"/>
                      <a:pt x="0" y="38"/>
                      <a:pt x="0" y="38"/>
                    </a:cubicBezTo>
                    <a:cubicBezTo>
                      <a:pt x="0" y="42"/>
                      <a:pt x="3" y="45"/>
                      <a:pt x="7" y="45"/>
                    </a:cubicBezTo>
                    <a:cubicBezTo>
                      <a:pt x="22" y="45"/>
                      <a:pt x="22" y="45"/>
                      <a:pt x="22" y="45"/>
                    </a:cubicBezTo>
                    <a:cubicBezTo>
                      <a:pt x="26" y="45"/>
                      <a:pt x="29" y="42"/>
                      <a:pt x="29" y="38"/>
                    </a:cubicBezTo>
                    <a:cubicBezTo>
                      <a:pt x="29" y="7"/>
                      <a:pt x="29" y="7"/>
                      <a:pt x="29" y="7"/>
                    </a:cubicBezTo>
                    <a:cubicBezTo>
                      <a:pt x="29" y="3"/>
                      <a:pt x="26" y="0"/>
                      <a:pt x="22" y="0"/>
                    </a:cubicBezTo>
                    <a:close/>
                    <a:moveTo>
                      <a:pt x="26" y="38"/>
                    </a:moveTo>
                    <a:cubicBezTo>
                      <a:pt x="26" y="41"/>
                      <a:pt x="24" y="42"/>
                      <a:pt x="22" y="42"/>
                    </a:cubicBezTo>
                    <a:cubicBezTo>
                      <a:pt x="7" y="42"/>
                      <a:pt x="7" y="42"/>
                      <a:pt x="7" y="42"/>
                    </a:cubicBezTo>
                    <a:cubicBezTo>
                      <a:pt x="5" y="42"/>
                      <a:pt x="3" y="41"/>
                      <a:pt x="3" y="38"/>
                    </a:cubicBezTo>
                    <a:cubicBezTo>
                      <a:pt x="3" y="7"/>
                      <a:pt x="3" y="7"/>
                      <a:pt x="3" y="7"/>
                    </a:cubicBezTo>
                    <a:cubicBezTo>
                      <a:pt x="3" y="5"/>
                      <a:pt x="5" y="3"/>
                      <a:pt x="7" y="3"/>
                    </a:cubicBezTo>
                    <a:cubicBezTo>
                      <a:pt x="22" y="3"/>
                      <a:pt x="22" y="3"/>
                      <a:pt x="22" y="3"/>
                    </a:cubicBezTo>
                    <a:cubicBezTo>
                      <a:pt x="24" y="3"/>
                      <a:pt x="26" y="5"/>
                      <a:pt x="26" y="7"/>
                    </a:cubicBezTo>
                    <a:lnTo>
                      <a:pt x="2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70"/>
              <p:cNvSpPr/>
              <p:nvPr/>
            </p:nvSpPr>
            <p:spPr bwMode="auto">
              <a:xfrm>
                <a:off x="3911" y="2104"/>
                <a:ext cx="12" cy="12"/>
              </a:xfrm>
              <a:custGeom>
                <a:avLst/>
                <a:gdLst>
                  <a:gd name="T0" fmla="*/ 4 w 5"/>
                  <a:gd name="T1" fmla="*/ 0 h 5"/>
                  <a:gd name="T2" fmla="*/ 1 w 5"/>
                  <a:gd name="T3" fmla="*/ 0 h 5"/>
                  <a:gd name="T4" fmla="*/ 0 w 5"/>
                  <a:gd name="T5" fmla="*/ 1 h 5"/>
                  <a:gd name="T6" fmla="*/ 0 w 5"/>
                  <a:gd name="T7" fmla="*/ 4 h 5"/>
                  <a:gd name="T8" fmla="*/ 1 w 5"/>
                  <a:gd name="T9" fmla="*/ 5 h 5"/>
                  <a:gd name="T10" fmla="*/ 4 w 5"/>
                  <a:gd name="T11" fmla="*/ 5 h 5"/>
                  <a:gd name="T12" fmla="*/ 5 w 5"/>
                  <a:gd name="T13" fmla="*/ 4 h 5"/>
                  <a:gd name="T14" fmla="*/ 5 w 5"/>
                  <a:gd name="T15" fmla="*/ 1 h 5"/>
                  <a:gd name="T16" fmla="*/ 4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4" y="0"/>
                    </a:moveTo>
                    <a:cubicBezTo>
                      <a:pt x="1" y="0"/>
                      <a:pt x="1" y="0"/>
                      <a:pt x="1" y="0"/>
                    </a:cubicBezTo>
                    <a:cubicBezTo>
                      <a:pt x="0" y="0"/>
                      <a:pt x="0" y="0"/>
                      <a:pt x="0" y="1"/>
                    </a:cubicBezTo>
                    <a:cubicBezTo>
                      <a:pt x="0" y="4"/>
                      <a:pt x="0" y="4"/>
                      <a:pt x="0" y="4"/>
                    </a:cubicBezTo>
                    <a:cubicBezTo>
                      <a:pt x="0" y="4"/>
                      <a:pt x="0" y="5"/>
                      <a:pt x="1" y="5"/>
                    </a:cubicBezTo>
                    <a:cubicBezTo>
                      <a:pt x="4" y="5"/>
                      <a:pt x="4" y="5"/>
                      <a:pt x="4" y="5"/>
                    </a:cubicBezTo>
                    <a:cubicBezTo>
                      <a:pt x="5" y="5"/>
                      <a:pt x="5" y="4"/>
                      <a:pt x="5" y="4"/>
                    </a:cubicBezTo>
                    <a:cubicBezTo>
                      <a:pt x="5" y="1"/>
                      <a:pt x="5" y="1"/>
                      <a:pt x="5" y="1"/>
                    </a:cubicBezTo>
                    <a:cubicBezTo>
                      <a:pt x="5" y="0"/>
                      <a:pt x="5"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71"/>
              <p:cNvSpPr/>
              <p:nvPr/>
            </p:nvSpPr>
            <p:spPr bwMode="auto">
              <a:xfrm>
                <a:off x="3895" y="2035"/>
                <a:ext cx="45" cy="64"/>
              </a:xfrm>
              <a:custGeom>
                <a:avLst/>
                <a:gdLst>
                  <a:gd name="T0" fmla="*/ 18 w 19"/>
                  <a:gd name="T1" fmla="*/ 0 h 27"/>
                  <a:gd name="T2" fmla="*/ 1 w 19"/>
                  <a:gd name="T3" fmla="*/ 0 h 27"/>
                  <a:gd name="T4" fmla="*/ 0 w 19"/>
                  <a:gd name="T5" fmla="*/ 1 h 27"/>
                  <a:gd name="T6" fmla="*/ 0 w 19"/>
                  <a:gd name="T7" fmla="*/ 25 h 27"/>
                  <a:gd name="T8" fmla="*/ 1 w 19"/>
                  <a:gd name="T9" fmla="*/ 27 h 27"/>
                  <a:gd name="T10" fmla="*/ 18 w 19"/>
                  <a:gd name="T11" fmla="*/ 27 h 27"/>
                  <a:gd name="T12" fmla="*/ 19 w 19"/>
                  <a:gd name="T13" fmla="*/ 25 h 27"/>
                  <a:gd name="T14" fmla="*/ 19 w 19"/>
                  <a:gd name="T15" fmla="*/ 1 h 27"/>
                  <a:gd name="T16" fmla="*/ 18 w 1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7">
                    <a:moveTo>
                      <a:pt x="18" y="0"/>
                    </a:moveTo>
                    <a:cubicBezTo>
                      <a:pt x="1" y="0"/>
                      <a:pt x="1" y="0"/>
                      <a:pt x="1" y="0"/>
                    </a:cubicBezTo>
                    <a:cubicBezTo>
                      <a:pt x="0" y="0"/>
                      <a:pt x="0" y="1"/>
                      <a:pt x="0" y="1"/>
                    </a:cubicBezTo>
                    <a:cubicBezTo>
                      <a:pt x="0" y="25"/>
                      <a:pt x="0" y="25"/>
                      <a:pt x="0" y="25"/>
                    </a:cubicBezTo>
                    <a:cubicBezTo>
                      <a:pt x="0" y="26"/>
                      <a:pt x="0" y="27"/>
                      <a:pt x="1" y="27"/>
                    </a:cubicBezTo>
                    <a:cubicBezTo>
                      <a:pt x="18" y="27"/>
                      <a:pt x="18" y="27"/>
                      <a:pt x="18" y="27"/>
                    </a:cubicBezTo>
                    <a:cubicBezTo>
                      <a:pt x="19" y="27"/>
                      <a:pt x="19" y="26"/>
                      <a:pt x="19" y="25"/>
                    </a:cubicBezTo>
                    <a:cubicBezTo>
                      <a:pt x="19" y="1"/>
                      <a:pt x="19" y="1"/>
                      <a:pt x="19" y="1"/>
                    </a:cubicBezTo>
                    <a:cubicBezTo>
                      <a:pt x="19" y="1"/>
                      <a:pt x="19"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172"/>
              <p:cNvSpPr>
                <a:spLocks noEditPoints="1"/>
              </p:cNvSpPr>
              <p:nvPr/>
            </p:nvSpPr>
            <p:spPr bwMode="auto">
              <a:xfrm>
                <a:off x="3577" y="1883"/>
                <a:ext cx="57" cy="53"/>
              </a:xfrm>
              <a:custGeom>
                <a:avLst/>
                <a:gdLst>
                  <a:gd name="T0" fmla="*/ 22 w 24"/>
                  <a:gd name="T1" fmla="*/ 7 h 22"/>
                  <a:gd name="T2" fmla="*/ 18 w 24"/>
                  <a:gd name="T3" fmla="*/ 1 h 22"/>
                  <a:gd name="T4" fmla="*/ 13 w 24"/>
                  <a:gd name="T5" fmla="*/ 1 h 22"/>
                  <a:gd name="T6" fmla="*/ 2 w 24"/>
                  <a:gd name="T7" fmla="*/ 11 h 22"/>
                  <a:gd name="T8" fmla="*/ 2 w 24"/>
                  <a:gd name="T9" fmla="*/ 15 h 22"/>
                  <a:gd name="T10" fmla="*/ 6 w 24"/>
                  <a:gd name="T11" fmla="*/ 21 h 22"/>
                  <a:gd name="T12" fmla="*/ 11 w 24"/>
                  <a:gd name="T13" fmla="*/ 21 h 22"/>
                  <a:gd name="T14" fmla="*/ 22 w 24"/>
                  <a:gd name="T15" fmla="*/ 11 h 22"/>
                  <a:gd name="T16" fmla="*/ 22 w 24"/>
                  <a:gd name="T17" fmla="*/ 7 h 22"/>
                  <a:gd name="T18" fmla="*/ 10 w 24"/>
                  <a:gd name="T19" fmla="*/ 20 h 22"/>
                  <a:gd name="T20" fmla="*/ 7 w 24"/>
                  <a:gd name="T21" fmla="*/ 20 h 22"/>
                  <a:gd name="T22" fmla="*/ 3 w 24"/>
                  <a:gd name="T23" fmla="*/ 14 h 22"/>
                  <a:gd name="T24" fmla="*/ 3 w 24"/>
                  <a:gd name="T25" fmla="*/ 12 h 22"/>
                  <a:gd name="T26" fmla="*/ 14 w 24"/>
                  <a:gd name="T27" fmla="*/ 2 h 22"/>
                  <a:gd name="T28" fmla="*/ 17 w 24"/>
                  <a:gd name="T29" fmla="*/ 2 h 22"/>
                  <a:gd name="T30" fmla="*/ 21 w 24"/>
                  <a:gd name="T31" fmla="*/ 8 h 22"/>
                  <a:gd name="T32" fmla="*/ 21 w 24"/>
                  <a:gd name="T33" fmla="*/ 10 h 22"/>
                  <a:gd name="T34" fmla="*/ 10 w 24"/>
                  <a:gd name="T35"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22">
                    <a:moveTo>
                      <a:pt x="22" y="7"/>
                    </a:moveTo>
                    <a:cubicBezTo>
                      <a:pt x="18" y="1"/>
                      <a:pt x="18" y="1"/>
                      <a:pt x="18" y="1"/>
                    </a:cubicBezTo>
                    <a:cubicBezTo>
                      <a:pt x="17" y="0"/>
                      <a:pt x="14" y="0"/>
                      <a:pt x="13" y="1"/>
                    </a:cubicBezTo>
                    <a:cubicBezTo>
                      <a:pt x="2" y="11"/>
                      <a:pt x="2" y="11"/>
                      <a:pt x="2" y="11"/>
                    </a:cubicBezTo>
                    <a:cubicBezTo>
                      <a:pt x="1" y="12"/>
                      <a:pt x="0" y="14"/>
                      <a:pt x="2" y="15"/>
                    </a:cubicBezTo>
                    <a:cubicBezTo>
                      <a:pt x="6" y="21"/>
                      <a:pt x="6" y="21"/>
                      <a:pt x="6" y="21"/>
                    </a:cubicBezTo>
                    <a:cubicBezTo>
                      <a:pt x="8" y="22"/>
                      <a:pt x="10" y="22"/>
                      <a:pt x="11" y="21"/>
                    </a:cubicBezTo>
                    <a:cubicBezTo>
                      <a:pt x="22" y="11"/>
                      <a:pt x="22" y="11"/>
                      <a:pt x="22" y="11"/>
                    </a:cubicBezTo>
                    <a:cubicBezTo>
                      <a:pt x="24" y="10"/>
                      <a:pt x="24" y="8"/>
                      <a:pt x="22" y="7"/>
                    </a:cubicBezTo>
                    <a:close/>
                    <a:moveTo>
                      <a:pt x="10" y="20"/>
                    </a:moveTo>
                    <a:cubicBezTo>
                      <a:pt x="9" y="21"/>
                      <a:pt x="8" y="21"/>
                      <a:pt x="7" y="20"/>
                    </a:cubicBezTo>
                    <a:cubicBezTo>
                      <a:pt x="3" y="14"/>
                      <a:pt x="3" y="14"/>
                      <a:pt x="3" y="14"/>
                    </a:cubicBezTo>
                    <a:cubicBezTo>
                      <a:pt x="2" y="14"/>
                      <a:pt x="2" y="12"/>
                      <a:pt x="3" y="12"/>
                    </a:cubicBezTo>
                    <a:cubicBezTo>
                      <a:pt x="14" y="2"/>
                      <a:pt x="14" y="2"/>
                      <a:pt x="14" y="2"/>
                    </a:cubicBezTo>
                    <a:cubicBezTo>
                      <a:pt x="15" y="1"/>
                      <a:pt x="16" y="1"/>
                      <a:pt x="17" y="2"/>
                    </a:cubicBezTo>
                    <a:cubicBezTo>
                      <a:pt x="21" y="8"/>
                      <a:pt x="21" y="8"/>
                      <a:pt x="21" y="8"/>
                    </a:cubicBezTo>
                    <a:cubicBezTo>
                      <a:pt x="22" y="8"/>
                      <a:pt x="22" y="10"/>
                      <a:pt x="21" y="10"/>
                    </a:cubicBezTo>
                    <a:lnTo>
                      <a:pt x="1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173"/>
              <p:cNvSpPr/>
              <p:nvPr/>
            </p:nvSpPr>
            <p:spPr bwMode="auto">
              <a:xfrm>
                <a:off x="3589" y="1917"/>
                <a:ext cx="9" cy="7"/>
              </a:xfrm>
              <a:custGeom>
                <a:avLst/>
                <a:gdLst>
                  <a:gd name="T0" fmla="*/ 3 w 4"/>
                  <a:gd name="T1" fmla="*/ 1 h 3"/>
                  <a:gd name="T2" fmla="*/ 2 w 4"/>
                  <a:gd name="T3" fmla="*/ 0 h 3"/>
                  <a:gd name="T4" fmla="*/ 2 w 4"/>
                  <a:gd name="T5" fmla="*/ 0 h 3"/>
                  <a:gd name="T6" fmla="*/ 1 w 4"/>
                  <a:gd name="T7" fmla="*/ 1 h 3"/>
                  <a:gd name="T8" fmla="*/ 0 w 4"/>
                  <a:gd name="T9" fmla="*/ 2 h 3"/>
                  <a:gd name="T10" fmla="*/ 1 w 4"/>
                  <a:gd name="T11" fmla="*/ 3 h 3"/>
                  <a:gd name="T12" fmla="*/ 2 w 4"/>
                  <a:gd name="T13" fmla="*/ 3 h 3"/>
                  <a:gd name="T14" fmla="*/ 3 w 4"/>
                  <a:gd name="T15" fmla="*/ 2 h 3"/>
                  <a:gd name="T16" fmla="*/ 3 w 4"/>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
                    <a:moveTo>
                      <a:pt x="3" y="1"/>
                    </a:moveTo>
                    <a:cubicBezTo>
                      <a:pt x="2" y="0"/>
                      <a:pt x="2" y="0"/>
                      <a:pt x="2" y="0"/>
                    </a:cubicBezTo>
                    <a:cubicBezTo>
                      <a:pt x="2" y="0"/>
                      <a:pt x="2" y="0"/>
                      <a:pt x="2" y="0"/>
                    </a:cubicBezTo>
                    <a:cubicBezTo>
                      <a:pt x="1" y="1"/>
                      <a:pt x="1" y="1"/>
                      <a:pt x="1" y="1"/>
                    </a:cubicBezTo>
                    <a:cubicBezTo>
                      <a:pt x="0" y="1"/>
                      <a:pt x="0" y="2"/>
                      <a:pt x="0" y="2"/>
                    </a:cubicBezTo>
                    <a:cubicBezTo>
                      <a:pt x="1" y="3"/>
                      <a:pt x="1" y="3"/>
                      <a:pt x="1" y="3"/>
                    </a:cubicBezTo>
                    <a:cubicBezTo>
                      <a:pt x="2" y="3"/>
                      <a:pt x="2" y="3"/>
                      <a:pt x="2" y="3"/>
                    </a:cubicBezTo>
                    <a:cubicBezTo>
                      <a:pt x="3" y="2"/>
                      <a:pt x="3" y="2"/>
                      <a:pt x="3" y="2"/>
                    </a:cubicBezTo>
                    <a:cubicBezTo>
                      <a:pt x="4" y="2"/>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74"/>
              <p:cNvSpPr/>
              <p:nvPr/>
            </p:nvSpPr>
            <p:spPr bwMode="auto">
              <a:xfrm>
                <a:off x="3591" y="1891"/>
                <a:ext cx="36" cy="33"/>
              </a:xfrm>
              <a:custGeom>
                <a:avLst/>
                <a:gdLst>
                  <a:gd name="T0" fmla="*/ 15 w 15"/>
                  <a:gd name="T1" fmla="*/ 6 h 14"/>
                  <a:gd name="T2" fmla="*/ 9 w 15"/>
                  <a:gd name="T3" fmla="*/ 0 h 14"/>
                  <a:gd name="T4" fmla="*/ 9 w 15"/>
                  <a:gd name="T5" fmla="*/ 0 h 14"/>
                  <a:gd name="T6" fmla="*/ 0 w 15"/>
                  <a:gd name="T7" fmla="*/ 7 h 14"/>
                  <a:gd name="T8" fmla="*/ 0 w 15"/>
                  <a:gd name="T9" fmla="*/ 8 h 14"/>
                  <a:gd name="T10" fmla="*/ 5 w 15"/>
                  <a:gd name="T11" fmla="*/ 14 h 14"/>
                  <a:gd name="T12" fmla="*/ 6 w 15"/>
                  <a:gd name="T13" fmla="*/ 14 h 14"/>
                  <a:gd name="T14" fmla="*/ 15 w 15"/>
                  <a:gd name="T15" fmla="*/ 7 h 14"/>
                  <a:gd name="T16" fmla="*/ 15 w 15"/>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5" y="6"/>
                    </a:moveTo>
                    <a:cubicBezTo>
                      <a:pt x="9" y="0"/>
                      <a:pt x="9" y="0"/>
                      <a:pt x="9" y="0"/>
                    </a:cubicBezTo>
                    <a:cubicBezTo>
                      <a:pt x="9" y="0"/>
                      <a:pt x="9" y="0"/>
                      <a:pt x="9" y="0"/>
                    </a:cubicBezTo>
                    <a:cubicBezTo>
                      <a:pt x="0" y="7"/>
                      <a:pt x="0" y="7"/>
                      <a:pt x="0" y="7"/>
                    </a:cubicBezTo>
                    <a:cubicBezTo>
                      <a:pt x="0" y="7"/>
                      <a:pt x="0" y="8"/>
                      <a:pt x="0" y="8"/>
                    </a:cubicBezTo>
                    <a:cubicBezTo>
                      <a:pt x="5" y="14"/>
                      <a:pt x="5" y="14"/>
                      <a:pt x="5" y="14"/>
                    </a:cubicBezTo>
                    <a:cubicBezTo>
                      <a:pt x="5" y="14"/>
                      <a:pt x="6" y="14"/>
                      <a:pt x="6" y="14"/>
                    </a:cubicBezTo>
                    <a:cubicBezTo>
                      <a:pt x="15" y="7"/>
                      <a:pt x="15" y="7"/>
                      <a:pt x="15" y="7"/>
                    </a:cubicBezTo>
                    <a:cubicBezTo>
                      <a:pt x="15" y="6"/>
                      <a:pt x="15" y="6"/>
                      <a:pt x="1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75"/>
              <p:cNvSpPr>
                <a:spLocks noEditPoints="1"/>
              </p:cNvSpPr>
              <p:nvPr/>
            </p:nvSpPr>
            <p:spPr bwMode="auto">
              <a:xfrm>
                <a:off x="3942" y="1857"/>
                <a:ext cx="31" cy="43"/>
              </a:xfrm>
              <a:custGeom>
                <a:avLst/>
                <a:gdLst>
                  <a:gd name="T0" fmla="*/ 0 w 31"/>
                  <a:gd name="T1" fmla="*/ 38 h 43"/>
                  <a:gd name="T2" fmla="*/ 5 w 31"/>
                  <a:gd name="T3" fmla="*/ 43 h 43"/>
                  <a:gd name="T4" fmla="*/ 31 w 31"/>
                  <a:gd name="T5" fmla="*/ 43 h 43"/>
                  <a:gd name="T6" fmla="*/ 31 w 31"/>
                  <a:gd name="T7" fmla="*/ 0 h 43"/>
                  <a:gd name="T8" fmla="*/ 2 w 31"/>
                  <a:gd name="T9" fmla="*/ 0 h 43"/>
                  <a:gd name="T10" fmla="*/ 0 w 31"/>
                  <a:gd name="T11" fmla="*/ 38 h 43"/>
                  <a:gd name="T12" fmla="*/ 9 w 31"/>
                  <a:gd name="T13" fmla="*/ 38 h 43"/>
                  <a:gd name="T14" fmla="*/ 7 w 31"/>
                  <a:gd name="T15" fmla="*/ 38 h 43"/>
                  <a:gd name="T16" fmla="*/ 7 w 31"/>
                  <a:gd name="T17" fmla="*/ 34 h 43"/>
                  <a:gd name="T18" fmla="*/ 9 w 31"/>
                  <a:gd name="T19" fmla="*/ 34 h 43"/>
                  <a:gd name="T20" fmla="*/ 9 w 31"/>
                  <a:gd name="T21" fmla="*/ 38 h 43"/>
                  <a:gd name="T22" fmla="*/ 16 w 31"/>
                  <a:gd name="T23" fmla="*/ 38 h 43"/>
                  <a:gd name="T24" fmla="*/ 12 w 31"/>
                  <a:gd name="T25" fmla="*/ 38 h 43"/>
                  <a:gd name="T26" fmla="*/ 12 w 31"/>
                  <a:gd name="T27" fmla="*/ 34 h 43"/>
                  <a:gd name="T28" fmla="*/ 16 w 31"/>
                  <a:gd name="T29" fmla="*/ 34 h 43"/>
                  <a:gd name="T30" fmla="*/ 16 w 31"/>
                  <a:gd name="T31" fmla="*/ 38 h 43"/>
                  <a:gd name="T32" fmla="*/ 21 w 31"/>
                  <a:gd name="T33" fmla="*/ 38 h 43"/>
                  <a:gd name="T34" fmla="*/ 19 w 31"/>
                  <a:gd name="T35" fmla="*/ 38 h 43"/>
                  <a:gd name="T36" fmla="*/ 19 w 31"/>
                  <a:gd name="T37" fmla="*/ 34 h 43"/>
                  <a:gd name="T38" fmla="*/ 21 w 31"/>
                  <a:gd name="T39" fmla="*/ 34 h 43"/>
                  <a:gd name="T40" fmla="*/ 21 w 31"/>
                  <a:gd name="T41" fmla="*/ 38 h 43"/>
                  <a:gd name="T42" fmla="*/ 28 w 31"/>
                  <a:gd name="T43" fmla="*/ 41 h 43"/>
                  <a:gd name="T44" fmla="*/ 24 w 31"/>
                  <a:gd name="T45" fmla="*/ 41 h 43"/>
                  <a:gd name="T46" fmla="*/ 24 w 31"/>
                  <a:gd name="T47" fmla="*/ 34 h 43"/>
                  <a:gd name="T48" fmla="*/ 28 w 31"/>
                  <a:gd name="T49" fmla="*/ 34 h 43"/>
                  <a:gd name="T50" fmla="*/ 28 w 31"/>
                  <a:gd name="T51" fmla="*/ 41 h 43"/>
                  <a:gd name="T52" fmla="*/ 5 w 31"/>
                  <a:gd name="T53" fmla="*/ 5 h 43"/>
                  <a:gd name="T54" fmla="*/ 28 w 31"/>
                  <a:gd name="T55" fmla="*/ 5 h 43"/>
                  <a:gd name="T56" fmla="*/ 28 w 31"/>
                  <a:gd name="T57" fmla="*/ 12 h 43"/>
                  <a:gd name="T58" fmla="*/ 5 w 31"/>
                  <a:gd name="T59" fmla="*/ 12 h 43"/>
                  <a:gd name="T60" fmla="*/ 5 w 31"/>
                  <a:gd name="T61"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 h="43">
                    <a:moveTo>
                      <a:pt x="0" y="38"/>
                    </a:moveTo>
                    <a:lnTo>
                      <a:pt x="5" y="43"/>
                    </a:lnTo>
                    <a:lnTo>
                      <a:pt x="31" y="43"/>
                    </a:lnTo>
                    <a:lnTo>
                      <a:pt x="31" y="0"/>
                    </a:lnTo>
                    <a:lnTo>
                      <a:pt x="2" y="0"/>
                    </a:lnTo>
                    <a:lnTo>
                      <a:pt x="0" y="38"/>
                    </a:lnTo>
                    <a:close/>
                    <a:moveTo>
                      <a:pt x="9" y="38"/>
                    </a:moveTo>
                    <a:lnTo>
                      <a:pt x="7" y="38"/>
                    </a:lnTo>
                    <a:lnTo>
                      <a:pt x="7" y="34"/>
                    </a:lnTo>
                    <a:lnTo>
                      <a:pt x="9" y="34"/>
                    </a:lnTo>
                    <a:lnTo>
                      <a:pt x="9" y="38"/>
                    </a:lnTo>
                    <a:close/>
                    <a:moveTo>
                      <a:pt x="16" y="38"/>
                    </a:moveTo>
                    <a:lnTo>
                      <a:pt x="12" y="38"/>
                    </a:lnTo>
                    <a:lnTo>
                      <a:pt x="12" y="34"/>
                    </a:lnTo>
                    <a:lnTo>
                      <a:pt x="16" y="34"/>
                    </a:lnTo>
                    <a:lnTo>
                      <a:pt x="16" y="38"/>
                    </a:lnTo>
                    <a:close/>
                    <a:moveTo>
                      <a:pt x="21" y="38"/>
                    </a:moveTo>
                    <a:lnTo>
                      <a:pt x="19" y="38"/>
                    </a:lnTo>
                    <a:lnTo>
                      <a:pt x="19" y="34"/>
                    </a:lnTo>
                    <a:lnTo>
                      <a:pt x="21" y="34"/>
                    </a:lnTo>
                    <a:lnTo>
                      <a:pt x="21" y="38"/>
                    </a:lnTo>
                    <a:close/>
                    <a:moveTo>
                      <a:pt x="28" y="41"/>
                    </a:moveTo>
                    <a:lnTo>
                      <a:pt x="24" y="41"/>
                    </a:lnTo>
                    <a:lnTo>
                      <a:pt x="24" y="34"/>
                    </a:lnTo>
                    <a:lnTo>
                      <a:pt x="28" y="34"/>
                    </a:lnTo>
                    <a:lnTo>
                      <a:pt x="28" y="41"/>
                    </a:lnTo>
                    <a:close/>
                    <a:moveTo>
                      <a:pt x="5" y="5"/>
                    </a:moveTo>
                    <a:lnTo>
                      <a:pt x="28" y="5"/>
                    </a:lnTo>
                    <a:lnTo>
                      <a:pt x="28" y="12"/>
                    </a:lnTo>
                    <a:lnTo>
                      <a:pt x="5" y="12"/>
                    </a:lnTo>
                    <a:lnTo>
                      <a:pt x="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76"/>
              <p:cNvSpPr>
                <a:spLocks noEditPoints="1"/>
              </p:cNvSpPr>
              <p:nvPr/>
            </p:nvSpPr>
            <p:spPr bwMode="auto">
              <a:xfrm>
                <a:off x="3764" y="1433"/>
                <a:ext cx="26" cy="33"/>
              </a:xfrm>
              <a:custGeom>
                <a:avLst/>
                <a:gdLst>
                  <a:gd name="T0" fmla="*/ 26 w 26"/>
                  <a:gd name="T1" fmla="*/ 4 h 33"/>
                  <a:gd name="T2" fmla="*/ 22 w 26"/>
                  <a:gd name="T3" fmla="*/ 0 h 33"/>
                  <a:gd name="T4" fmla="*/ 3 w 26"/>
                  <a:gd name="T5" fmla="*/ 0 h 33"/>
                  <a:gd name="T6" fmla="*/ 0 w 26"/>
                  <a:gd name="T7" fmla="*/ 33 h 33"/>
                  <a:gd name="T8" fmla="*/ 24 w 26"/>
                  <a:gd name="T9" fmla="*/ 33 h 33"/>
                  <a:gd name="T10" fmla="*/ 26 w 26"/>
                  <a:gd name="T11" fmla="*/ 4 h 33"/>
                  <a:gd name="T12" fmla="*/ 19 w 26"/>
                  <a:gd name="T13" fmla="*/ 2 h 33"/>
                  <a:gd name="T14" fmla="*/ 22 w 26"/>
                  <a:gd name="T15" fmla="*/ 2 h 33"/>
                  <a:gd name="T16" fmla="*/ 22 w 26"/>
                  <a:gd name="T17" fmla="*/ 9 h 33"/>
                  <a:gd name="T18" fmla="*/ 19 w 26"/>
                  <a:gd name="T19" fmla="*/ 7 h 33"/>
                  <a:gd name="T20" fmla="*/ 19 w 26"/>
                  <a:gd name="T21" fmla="*/ 2 h 33"/>
                  <a:gd name="T22" fmla="*/ 14 w 26"/>
                  <a:gd name="T23" fmla="*/ 2 h 33"/>
                  <a:gd name="T24" fmla="*/ 17 w 26"/>
                  <a:gd name="T25" fmla="*/ 2 h 33"/>
                  <a:gd name="T26" fmla="*/ 17 w 26"/>
                  <a:gd name="T27" fmla="*/ 7 h 33"/>
                  <a:gd name="T28" fmla="*/ 14 w 26"/>
                  <a:gd name="T29" fmla="*/ 7 h 33"/>
                  <a:gd name="T30" fmla="*/ 14 w 26"/>
                  <a:gd name="T31" fmla="*/ 2 h 33"/>
                  <a:gd name="T32" fmla="*/ 10 w 26"/>
                  <a:gd name="T33" fmla="*/ 2 h 33"/>
                  <a:gd name="T34" fmla="*/ 12 w 26"/>
                  <a:gd name="T35" fmla="*/ 2 h 33"/>
                  <a:gd name="T36" fmla="*/ 12 w 26"/>
                  <a:gd name="T37" fmla="*/ 7 h 33"/>
                  <a:gd name="T38" fmla="*/ 10 w 26"/>
                  <a:gd name="T39" fmla="*/ 7 h 33"/>
                  <a:gd name="T40" fmla="*/ 10 w 26"/>
                  <a:gd name="T41" fmla="*/ 2 h 33"/>
                  <a:gd name="T42" fmla="*/ 5 w 26"/>
                  <a:gd name="T43" fmla="*/ 2 h 33"/>
                  <a:gd name="T44" fmla="*/ 7 w 26"/>
                  <a:gd name="T45" fmla="*/ 2 h 33"/>
                  <a:gd name="T46" fmla="*/ 7 w 26"/>
                  <a:gd name="T47" fmla="*/ 7 h 33"/>
                  <a:gd name="T48" fmla="*/ 5 w 26"/>
                  <a:gd name="T49" fmla="*/ 7 h 33"/>
                  <a:gd name="T50" fmla="*/ 5 w 26"/>
                  <a:gd name="T51" fmla="*/ 2 h 33"/>
                  <a:gd name="T52" fmla="*/ 22 w 26"/>
                  <a:gd name="T53" fmla="*/ 30 h 33"/>
                  <a:gd name="T54" fmla="*/ 5 w 26"/>
                  <a:gd name="T55" fmla="*/ 30 h 33"/>
                  <a:gd name="T56" fmla="*/ 5 w 26"/>
                  <a:gd name="T57" fmla="*/ 23 h 33"/>
                  <a:gd name="T58" fmla="*/ 22 w 26"/>
                  <a:gd name="T59" fmla="*/ 26 h 33"/>
                  <a:gd name="T60" fmla="*/ 22 w 26"/>
                  <a:gd name="T61"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 h="33">
                    <a:moveTo>
                      <a:pt x="26" y="4"/>
                    </a:moveTo>
                    <a:lnTo>
                      <a:pt x="22" y="0"/>
                    </a:lnTo>
                    <a:lnTo>
                      <a:pt x="3" y="0"/>
                    </a:lnTo>
                    <a:lnTo>
                      <a:pt x="0" y="33"/>
                    </a:lnTo>
                    <a:lnTo>
                      <a:pt x="24" y="33"/>
                    </a:lnTo>
                    <a:lnTo>
                      <a:pt x="26" y="4"/>
                    </a:lnTo>
                    <a:close/>
                    <a:moveTo>
                      <a:pt x="19" y="2"/>
                    </a:moveTo>
                    <a:lnTo>
                      <a:pt x="22" y="2"/>
                    </a:lnTo>
                    <a:lnTo>
                      <a:pt x="22" y="9"/>
                    </a:lnTo>
                    <a:lnTo>
                      <a:pt x="19" y="7"/>
                    </a:lnTo>
                    <a:lnTo>
                      <a:pt x="19" y="2"/>
                    </a:lnTo>
                    <a:close/>
                    <a:moveTo>
                      <a:pt x="14" y="2"/>
                    </a:moveTo>
                    <a:lnTo>
                      <a:pt x="17" y="2"/>
                    </a:lnTo>
                    <a:lnTo>
                      <a:pt x="17" y="7"/>
                    </a:lnTo>
                    <a:lnTo>
                      <a:pt x="14" y="7"/>
                    </a:lnTo>
                    <a:lnTo>
                      <a:pt x="14" y="2"/>
                    </a:lnTo>
                    <a:close/>
                    <a:moveTo>
                      <a:pt x="10" y="2"/>
                    </a:moveTo>
                    <a:lnTo>
                      <a:pt x="12" y="2"/>
                    </a:lnTo>
                    <a:lnTo>
                      <a:pt x="12" y="7"/>
                    </a:lnTo>
                    <a:lnTo>
                      <a:pt x="10" y="7"/>
                    </a:lnTo>
                    <a:lnTo>
                      <a:pt x="10" y="2"/>
                    </a:lnTo>
                    <a:close/>
                    <a:moveTo>
                      <a:pt x="5" y="2"/>
                    </a:moveTo>
                    <a:lnTo>
                      <a:pt x="7" y="2"/>
                    </a:lnTo>
                    <a:lnTo>
                      <a:pt x="7" y="7"/>
                    </a:lnTo>
                    <a:lnTo>
                      <a:pt x="5" y="7"/>
                    </a:lnTo>
                    <a:lnTo>
                      <a:pt x="5" y="2"/>
                    </a:lnTo>
                    <a:close/>
                    <a:moveTo>
                      <a:pt x="22" y="30"/>
                    </a:moveTo>
                    <a:lnTo>
                      <a:pt x="5" y="30"/>
                    </a:lnTo>
                    <a:lnTo>
                      <a:pt x="5" y="23"/>
                    </a:lnTo>
                    <a:lnTo>
                      <a:pt x="22" y="26"/>
                    </a:lnTo>
                    <a:lnTo>
                      <a:pt x="22"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77"/>
              <p:cNvSpPr/>
              <p:nvPr/>
            </p:nvSpPr>
            <p:spPr bwMode="auto">
              <a:xfrm>
                <a:off x="3778" y="1698"/>
                <a:ext cx="119" cy="74"/>
              </a:xfrm>
              <a:custGeom>
                <a:avLst/>
                <a:gdLst>
                  <a:gd name="T0" fmla="*/ 8 w 119"/>
                  <a:gd name="T1" fmla="*/ 38 h 74"/>
                  <a:gd name="T2" fmla="*/ 8 w 119"/>
                  <a:gd name="T3" fmla="*/ 26 h 74"/>
                  <a:gd name="T4" fmla="*/ 36 w 119"/>
                  <a:gd name="T5" fmla="*/ 12 h 74"/>
                  <a:gd name="T6" fmla="*/ 36 w 119"/>
                  <a:gd name="T7" fmla="*/ 38 h 74"/>
                  <a:gd name="T8" fmla="*/ 41 w 119"/>
                  <a:gd name="T9" fmla="*/ 38 h 74"/>
                  <a:gd name="T10" fmla="*/ 41 w 119"/>
                  <a:gd name="T11" fmla="*/ 26 h 74"/>
                  <a:gd name="T12" fmla="*/ 69 w 119"/>
                  <a:gd name="T13" fmla="*/ 12 h 74"/>
                  <a:gd name="T14" fmla="*/ 69 w 119"/>
                  <a:gd name="T15" fmla="*/ 38 h 74"/>
                  <a:gd name="T16" fmla="*/ 79 w 119"/>
                  <a:gd name="T17" fmla="*/ 38 h 74"/>
                  <a:gd name="T18" fmla="*/ 79 w 119"/>
                  <a:gd name="T19" fmla="*/ 0 h 74"/>
                  <a:gd name="T20" fmla="*/ 90 w 119"/>
                  <a:gd name="T21" fmla="*/ 0 h 74"/>
                  <a:gd name="T22" fmla="*/ 90 w 119"/>
                  <a:gd name="T23" fmla="*/ 38 h 74"/>
                  <a:gd name="T24" fmla="*/ 95 w 119"/>
                  <a:gd name="T25" fmla="*/ 38 h 74"/>
                  <a:gd name="T26" fmla="*/ 95 w 119"/>
                  <a:gd name="T27" fmla="*/ 0 h 74"/>
                  <a:gd name="T28" fmla="*/ 109 w 119"/>
                  <a:gd name="T29" fmla="*/ 0 h 74"/>
                  <a:gd name="T30" fmla="*/ 109 w 119"/>
                  <a:gd name="T31" fmla="*/ 38 h 74"/>
                  <a:gd name="T32" fmla="*/ 119 w 119"/>
                  <a:gd name="T33" fmla="*/ 38 h 74"/>
                  <a:gd name="T34" fmla="*/ 119 w 119"/>
                  <a:gd name="T35" fmla="*/ 74 h 74"/>
                  <a:gd name="T36" fmla="*/ 0 w 119"/>
                  <a:gd name="T37" fmla="*/ 74 h 74"/>
                  <a:gd name="T38" fmla="*/ 0 w 119"/>
                  <a:gd name="T39" fmla="*/ 38 h 74"/>
                  <a:gd name="T40" fmla="*/ 8 w 119"/>
                  <a:gd name="T41"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74">
                    <a:moveTo>
                      <a:pt x="8" y="38"/>
                    </a:moveTo>
                    <a:lnTo>
                      <a:pt x="8" y="26"/>
                    </a:lnTo>
                    <a:lnTo>
                      <a:pt x="36" y="12"/>
                    </a:lnTo>
                    <a:lnTo>
                      <a:pt x="36" y="38"/>
                    </a:lnTo>
                    <a:lnTo>
                      <a:pt x="41" y="38"/>
                    </a:lnTo>
                    <a:lnTo>
                      <a:pt x="41" y="26"/>
                    </a:lnTo>
                    <a:lnTo>
                      <a:pt x="69" y="12"/>
                    </a:lnTo>
                    <a:lnTo>
                      <a:pt x="69" y="38"/>
                    </a:lnTo>
                    <a:lnTo>
                      <a:pt x="79" y="38"/>
                    </a:lnTo>
                    <a:lnTo>
                      <a:pt x="79" y="0"/>
                    </a:lnTo>
                    <a:lnTo>
                      <a:pt x="90" y="0"/>
                    </a:lnTo>
                    <a:lnTo>
                      <a:pt x="90" y="38"/>
                    </a:lnTo>
                    <a:lnTo>
                      <a:pt x="95" y="38"/>
                    </a:lnTo>
                    <a:lnTo>
                      <a:pt x="95" y="0"/>
                    </a:lnTo>
                    <a:lnTo>
                      <a:pt x="109" y="0"/>
                    </a:lnTo>
                    <a:lnTo>
                      <a:pt x="109" y="38"/>
                    </a:lnTo>
                    <a:lnTo>
                      <a:pt x="119" y="38"/>
                    </a:lnTo>
                    <a:lnTo>
                      <a:pt x="119" y="74"/>
                    </a:lnTo>
                    <a:lnTo>
                      <a:pt x="0" y="74"/>
                    </a:lnTo>
                    <a:lnTo>
                      <a:pt x="0" y="38"/>
                    </a:lnTo>
                    <a:lnTo>
                      <a:pt x="8"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78"/>
              <p:cNvSpPr/>
              <p:nvPr/>
            </p:nvSpPr>
            <p:spPr bwMode="auto">
              <a:xfrm>
                <a:off x="3966" y="2292"/>
                <a:ext cx="28" cy="14"/>
              </a:xfrm>
              <a:custGeom>
                <a:avLst/>
                <a:gdLst>
                  <a:gd name="T0" fmla="*/ 12 w 12"/>
                  <a:gd name="T1" fmla="*/ 0 h 6"/>
                  <a:gd name="T2" fmla="*/ 6 w 12"/>
                  <a:gd name="T3" fmla="*/ 0 h 6"/>
                  <a:gd name="T4" fmla="*/ 0 w 12"/>
                  <a:gd name="T5" fmla="*/ 6 h 6"/>
                  <a:gd name="T6" fmla="*/ 12 w 12"/>
                  <a:gd name="T7" fmla="*/ 6 h 6"/>
                  <a:gd name="T8" fmla="*/ 12 w 12"/>
                  <a:gd name="T9" fmla="*/ 0 h 6"/>
                </a:gdLst>
                <a:ahLst/>
                <a:cxnLst>
                  <a:cxn ang="0">
                    <a:pos x="T0" y="T1"/>
                  </a:cxn>
                  <a:cxn ang="0">
                    <a:pos x="T2" y="T3"/>
                  </a:cxn>
                  <a:cxn ang="0">
                    <a:pos x="T4" y="T5"/>
                  </a:cxn>
                  <a:cxn ang="0">
                    <a:pos x="T6" y="T7"/>
                  </a:cxn>
                  <a:cxn ang="0">
                    <a:pos x="T8" y="T9"/>
                  </a:cxn>
                </a:cxnLst>
                <a:rect l="0" t="0" r="r" b="b"/>
                <a:pathLst>
                  <a:path w="12" h="6">
                    <a:moveTo>
                      <a:pt x="12" y="0"/>
                    </a:moveTo>
                    <a:cubicBezTo>
                      <a:pt x="12" y="0"/>
                      <a:pt x="11" y="0"/>
                      <a:pt x="6" y="0"/>
                    </a:cubicBezTo>
                    <a:cubicBezTo>
                      <a:pt x="2" y="0"/>
                      <a:pt x="0" y="6"/>
                      <a:pt x="0" y="6"/>
                    </a:cubicBezTo>
                    <a:cubicBezTo>
                      <a:pt x="12" y="6"/>
                      <a:pt x="12" y="6"/>
                      <a:pt x="12" y="6"/>
                    </a:cubicBez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79"/>
              <p:cNvSpPr>
                <a:spLocks noEditPoints="1"/>
              </p:cNvSpPr>
              <p:nvPr/>
            </p:nvSpPr>
            <p:spPr bwMode="auto">
              <a:xfrm>
                <a:off x="3944" y="2308"/>
                <a:ext cx="102" cy="29"/>
              </a:xfrm>
              <a:custGeom>
                <a:avLst/>
                <a:gdLst>
                  <a:gd name="T0" fmla="*/ 42 w 43"/>
                  <a:gd name="T1" fmla="*/ 9 h 12"/>
                  <a:gd name="T2" fmla="*/ 42 w 43"/>
                  <a:gd name="T3" fmla="*/ 8 h 12"/>
                  <a:gd name="T4" fmla="*/ 42 w 43"/>
                  <a:gd name="T5" fmla="*/ 4 h 12"/>
                  <a:gd name="T6" fmla="*/ 38 w 43"/>
                  <a:gd name="T7" fmla="*/ 0 h 12"/>
                  <a:gd name="T8" fmla="*/ 6 w 43"/>
                  <a:gd name="T9" fmla="*/ 0 h 12"/>
                  <a:gd name="T10" fmla="*/ 2 w 43"/>
                  <a:gd name="T11" fmla="*/ 4 h 12"/>
                  <a:gd name="T12" fmla="*/ 2 w 43"/>
                  <a:gd name="T13" fmla="*/ 8 h 12"/>
                  <a:gd name="T14" fmla="*/ 2 w 43"/>
                  <a:gd name="T15" fmla="*/ 9 h 12"/>
                  <a:gd name="T16" fmla="*/ 0 w 43"/>
                  <a:gd name="T17" fmla="*/ 10 h 12"/>
                  <a:gd name="T18" fmla="*/ 2 w 43"/>
                  <a:gd name="T19" fmla="*/ 12 h 12"/>
                  <a:gd name="T20" fmla="*/ 4 w 43"/>
                  <a:gd name="T21" fmla="*/ 12 h 12"/>
                  <a:gd name="T22" fmla="*/ 6 w 43"/>
                  <a:gd name="T23" fmla="*/ 12 h 12"/>
                  <a:gd name="T24" fmla="*/ 6 w 43"/>
                  <a:gd name="T25" fmla="*/ 12 h 12"/>
                  <a:gd name="T26" fmla="*/ 6 w 43"/>
                  <a:gd name="T27" fmla="*/ 11 h 12"/>
                  <a:gd name="T28" fmla="*/ 10 w 43"/>
                  <a:gd name="T29" fmla="*/ 6 h 12"/>
                  <a:gd name="T30" fmla="*/ 15 w 43"/>
                  <a:gd name="T31" fmla="*/ 11 h 12"/>
                  <a:gd name="T32" fmla="*/ 15 w 43"/>
                  <a:gd name="T33" fmla="*/ 12 h 12"/>
                  <a:gd name="T34" fmla="*/ 28 w 43"/>
                  <a:gd name="T35" fmla="*/ 12 h 12"/>
                  <a:gd name="T36" fmla="*/ 28 w 43"/>
                  <a:gd name="T37" fmla="*/ 11 h 12"/>
                  <a:gd name="T38" fmla="*/ 33 w 43"/>
                  <a:gd name="T39" fmla="*/ 6 h 12"/>
                  <a:gd name="T40" fmla="*/ 37 w 43"/>
                  <a:gd name="T41" fmla="*/ 11 h 12"/>
                  <a:gd name="T42" fmla="*/ 37 w 43"/>
                  <a:gd name="T43" fmla="*/ 12 h 12"/>
                  <a:gd name="T44" fmla="*/ 38 w 43"/>
                  <a:gd name="T45" fmla="*/ 12 h 12"/>
                  <a:gd name="T46" fmla="*/ 40 w 43"/>
                  <a:gd name="T47" fmla="*/ 11 h 12"/>
                  <a:gd name="T48" fmla="*/ 41 w 43"/>
                  <a:gd name="T49" fmla="*/ 11 h 12"/>
                  <a:gd name="T50" fmla="*/ 42 w 43"/>
                  <a:gd name="T51" fmla="*/ 11 h 12"/>
                  <a:gd name="T52" fmla="*/ 43 w 43"/>
                  <a:gd name="T53" fmla="*/ 10 h 12"/>
                  <a:gd name="T54" fmla="*/ 42 w 43"/>
                  <a:gd name="T55" fmla="*/ 9 h 12"/>
                  <a:gd name="T56" fmla="*/ 3 w 43"/>
                  <a:gd name="T57" fmla="*/ 7 h 12"/>
                  <a:gd name="T58" fmla="*/ 2 w 43"/>
                  <a:gd name="T59" fmla="*/ 6 h 12"/>
                  <a:gd name="T60" fmla="*/ 3 w 43"/>
                  <a:gd name="T61" fmla="*/ 4 h 12"/>
                  <a:gd name="T62" fmla="*/ 3 w 43"/>
                  <a:gd name="T63" fmla="*/ 6 h 12"/>
                  <a:gd name="T64" fmla="*/ 3 w 43"/>
                  <a:gd name="T65" fmla="*/ 7 h 12"/>
                  <a:gd name="T66" fmla="*/ 20 w 43"/>
                  <a:gd name="T67" fmla="*/ 3 h 12"/>
                  <a:gd name="T68" fmla="*/ 19 w 43"/>
                  <a:gd name="T69" fmla="*/ 3 h 12"/>
                  <a:gd name="T70" fmla="*/ 16 w 43"/>
                  <a:gd name="T71" fmla="*/ 3 h 12"/>
                  <a:gd name="T72" fmla="*/ 15 w 43"/>
                  <a:gd name="T73" fmla="*/ 3 h 12"/>
                  <a:gd name="T74" fmla="*/ 15 w 43"/>
                  <a:gd name="T75" fmla="*/ 2 h 12"/>
                  <a:gd name="T76" fmla="*/ 16 w 43"/>
                  <a:gd name="T77" fmla="*/ 2 h 12"/>
                  <a:gd name="T78" fmla="*/ 19 w 43"/>
                  <a:gd name="T79" fmla="*/ 2 h 12"/>
                  <a:gd name="T80" fmla="*/ 20 w 43"/>
                  <a:gd name="T81" fmla="*/ 2 h 12"/>
                  <a:gd name="T82" fmla="*/ 20 w 43"/>
                  <a:gd name="T8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 h="12">
                    <a:moveTo>
                      <a:pt x="42" y="9"/>
                    </a:moveTo>
                    <a:cubicBezTo>
                      <a:pt x="42" y="9"/>
                      <a:pt x="42" y="9"/>
                      <a:pt x="42" y="8"/>
                    </a:cubicBezTo>
                    <a:cubicBezTo>
                      <a:pt x="42" y="4"/>
                      <a:pt x="42" y="4"/>
                      <a:pt x="42" y="4"/>
                    </a:cubicBezTo>
                    <a:cubicBezTo>
                      <a:pt x="42" y="1"/>
                      <a:pt x="40" y="0"/>
                      <a:pt x="38" y="0"/>
                    </a:cubicBezTo>
                    <a:cubicBezTo>
                      <a:pt x="6" y="0"/>
                      <a:pt x="6" y="0"/>
                      <a:pt x="6" y="0"/>
                    </a:cubicBezTo>
                    <a:cubicBezTo>
                      <a:pt x="3" y="0"/>
                      <a:pt x="2" y="1"/>
                      <a:pt x="2" y="4"/>
                    </a:cubicBezTo>
                    <a:cubicBezTo>
                      <a:pt x="2" y="8"/>
                      <a:pt x="2" y="8"/>
                      <a:pt x="2" y="8"/>
                    </a:cubicBezTo>
                    <a:cubicBezTo>
                      <a:pt x="2" y="8"/>
                      <a:pt x="2" y="9"/>
                      <a:pt x="2" y="9"/>
                    </a:cubicBezTo>
                    <a:cubicBezTo>
                      <a:pt x="1" y="9"/>
                      <a:pt x="0" y="10"/>
                      <a:pt x="0" y="10"/>
                    </a:cubicBezTo>
                    <a:cubicBezTo>
                      <a:pt x="0" y="11"/>
                      <a:pt x="1" y="12"/>
                      <a:pt x="2" y="12"/>
                    </a:cubicBezTo>
                    <a:cubicBezTo>
                      <a:pt x="4" y="12"/>
                      <a:pt x="4" y="12"/>
                      <a:pt x="4" y="12"/>
                    </a:cubicBezTo>
                    <a:cubicBezTo>
                      <a:pt x="4" y="12"/>
                      <a:pt x="5" y="12"/>
                      <a:pt x="6" y="12"/>
                    </a:cubicBezTo>
                    <a:cubicBezTo>
                      <a:pt x="6" y="12"/>
                      <a:pt x="6" y="12"/>
                      <a:pt x="6" y="12"/>
                    </a:cubicBezTo>
                    <a:cubicBezTo>
                      <a:pt x="6" y="12"/>
                      <a:pt x="6" y="11"/>
                      <a:pt x="6" y="11"/>
                    </a:cubicBezTo>
                    <a:cubicBezTo>
                      <a:pt x="6" y="8"/>
                      <a:pt x="8" y="6"/>
                      <a:pt x="10" y="6"/>
                    </a:cubicBezTo>
                    <a:cubicBezTo>
                      <a:pt x="13" y="6"/>
                      <a:pt x="15" y="8"/>
                      <a:pt x="15" y="11"/>
                    </a:cubicBezTo>
                    <a:cubicBezTo>
                      <a:pt x="15" y="11"/>
                      <a:pt x="15" y="12"/>
                      <a:pt x="15" y="12"/>
                    </a:cubicBezTo>
                    <a:cubicBezTo>
                      <a:pt x="28" y="12"/>
                      <a:pt x="28" y="12"/>
                      <a:pt x="28" y="12"/>
                    </a:cubicBezTo>
                    <a:cubicBezTo>
                      <a:pt x="28" y="12"/>
                      <a:pt x="28" y="11"/>
                      <a:pt x="28" y="11"/>
                    </a:cubicBezTo>
                    <a:cubicBezTo>
                      <a:pt x="28" y="8"/>
                      <a:pt x="30" y="6"/>
                      <a:pt x="33" y="6"/>
                    </a:cubicBezTo>
                    <a:cubicBezTo>
                      <a:pt x="35" y="6"/>
                      <a:pt x="37" y="8"/>
                      <a:pt x="37" y="11"/>
                    </a:cubicBezTo>
                    <a:cubicBezTo>
                      <a:pt x="37" y="11"/>
                      <a:pt x="37" y="12"/>
                      <a:pt x="37" y="12"/>
                    </a:cubicBezTo>
                    <a:cubicBezTo>
                      <a:pt x="38" y="12"/>
                      <a:pt x="38" y="12"/>
                      <a:pt x="38" y="12"/>
                    </a:cubicBezTo>
                    <a:cubicBezTo>
                      <a:pt x="39" y="12"/>
                      <a:pt x="40" y="12"/>
                      <a:pt x="40" y="11"/>
                    </a:cubicBezTo>
                    <a:cubicBezTo>
                      <a:pt x="40" y="11"/>
                      <a:pt x="41" y="11"/>
                      <a:pt x="41" y="11"/>
                    </a:cubicBezTo>
                    <a:cubicBezTo>
                      <a:pt x="42" y="11"/>
                      <a:pt x="42" y="11"/>
                      <a:pt x="42" y="11"/>
                    </a:cubicBezTo>
                    <a:cubicBezTo>
                      <a:pt x="42" y="11"/>
                      <a:pt x="43" y="11"/>
                      <a:pt x="43" y="10"/>
                    </a:cubicBezTo>
                    <a:cubicBezTo>
                      <a:pt x="43" y="10"/>
                      <a:pt x="42" y="9"/>
                      <a:pt x="42" y="9"/>
                    </a:cubicBezTo>
                    <a:close/>
                    <a:moveTo>
                      <a:pt x="3" y="7"/>
                    </a:moveTo>
                    <a:cubicBezTo>
                      <a:pt x="2" y="7"/>
                      <a:pt x="2" y="7"/>
                      <a:pt x="2" y="6"/>
                    </a:cubicBezTo>
                    <a:cubicBezTo>
                      <a:pt x="2" y="4"/>
                      <a:pt x="2" y="4"/>
                      <a:pt x="3" y="4"/>
                    </a:cubicBezTo>
                    <a:cubicBezTo>
                      <a:pt x="3" y="4"/>
                      <a:pt x="3" y="4"/>
                      <a:pt x="3" y="6"/>
                    </a:cubicBezTo>
                    <a:cubicBezTo>
                      <a:pt x="3" y="7"/>
                      <a:pt x="3" y="7"/>
                      <a:pt x="3" y="7"/>
                    </a:cubicBezTo>
                    <a:close/>
                    <a:moveTo>
                      <a:pt x="20" y="3"/>
                    </a:moveTo>
                    <a:cubicBezTo>
                      <a:pt x="20" y="3"/>
                      <a:pt x="19" y="3"/>
                      <a:pt x="19" y="3"/>
                    </a:cubicBezTo>
                    <a:cubicBezTo>
                      <a:pt x="16" y="3"/>
                      <a:pt x="16" y="3"/>
                      <a:pt x="16" y="3"/>
                    </a:cubicBezTo>
                    <a:cubicBezTo>
                      <a:pt x="16" y="3"/>
                      <a:pt x="15" y="3"/>
                      <a:pt x="15" y="3"/>
                    </a:cubicBezTo>
                    <a:cubicBezTo>
                      <a:pt x="15" y="2"/>
                      <a:pt x="15" y="2"/>
                      <a:pt x="15" y="2"/>
                    </a:cubicBezTo>
                    <a:cubicBezTo>
                      <a:pt x="15" y="2"/>
                      <a:pt x="16" y="2"/>
                      <a:pt x="16" y="2"/>
                    </a:cubicBezTo>
                    <a:cubicBezTo>
                      <a:pt x="19" y="2"/>
                      <a:pt x="19" y="2"/>
                      <a:pt x="19" y="2"/>
                    </a:cubicBezTo>
                    <a:cubicBezTo>
                      <a:pt x="19" y="2"/>
                      <a:pt x="20" y="2"/>
                      <a:pt x="20" y="2"/>
                    </a:cubicBezTo>
                    <a:lnTo>
                      <a:pt x="2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80"/>
              <p:cNvSpPr>
                <a:spLocks noEditPoints="1"/>
              </p:cNvSpPr>
              <p:nvPr/>
            </p:nvSpPr>
            <p:spPr bwMode="auto">
              <a:xfrm>
                <a:off x="3961" y="2325"/>
                <a:ext cx="16" cy="17"/>
              </a:xfrm>
              <a:custGeom>
                <a:avLst/>
                <a:gdLst>
                  <a:gd name="T0" fmla="*/ 3 w 7"/>
                  <a:gd name="T1" fmla="*/ 0 h 7"/>
                  <a:gd name="T2" fmla="*/ 0 w 7"/>
                  <a:gd name="T3" fmla="*/ 4 h 7"/>
                  <a:gd name="T4" fmla="*/ 3 w 7"/>
                  <a:gd name="T5" fmla="*/ 7 h 7"/>
                  <a:gd name="T6" fmla="*/ 7 w 7"/>
                  <a:gd name="T7" fmla="*/ 4 h 7"/>
                  <a:gd name="T8" fmla="*/ 3 w 7"/>
                  <a:gd name="T9" fmla="*/ 0 h 7"/>
                  <a:gd name="T10" fmla="*/ 3 w 7"/>
                  <a:gd name="T11" fmla="*/ 5 h 7"/>
                  <a:gd name="T12" fmla="*/ 2 w 7"/>
                  <a:gd name="T13" fmla="*/ 4 h 7"/>
                  <a:gd name="T14" fmla="*/ 3 w 7"/>
                  <a:gd name="T15" fmla="*/ 2 h 7"/>
                  <a:gd name="T16" fmla="*/ 5 w 7"/>
                  <a:gd name="T17" fmla="*/ 4 h 7"/>
                  <a:gd name="T18" fmla="*/ 3 w 7"/>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3" y="0"/>
                    </a:moveTo>
                    <a:cubicBezTo>
                      <a:pt x="1" y="0"/>
                      <a:pt x="0" y="1"/>
                      <a:pt x="0" y="4"/>
                    </a:cubicBezTo>
                    <a:cubicBezTo>
                      <a:pt x="0" y="6"/>
                      <a:pt x="1" y="7"/>
                      <a:pt x="3" y="7"/>
                    </a:cubicBezTo>
                    <a:cubicBezTo>
                      <a:pt x="6" y="7"/>
                      <a:pt x="7" y="6"/>
                      <a:pt x="7" y="4"/>
                    </a:cubicBezTo>
                    <a:cubicBezTo>
                      <a:pt x="7" y="1"/>
                      <a:pt x="6" y="0"/>
                      <a:pt x="3" y="0"/>
                    </a:cubicBezTo>
                    <a:close/>
                    <a:moveTo>
                      <a:pt x="3" y="5"/>
                    </a:moveTo>
                    <a:cubicBezTo>
                      <a:pt x="3" y="5"/>
                      <a:pt x="2" y="5"/>
                      <a:pt x="2" y="4"/>
                    </a:cubicBezTo>
                    <a:cubicBezTo>
                      <a:pt x="2" y="3"/>
                      <a:pt x="3" y="2"/>
                      <a:pt x="3" y="2"/>
                    </a:cubicBezTo>
                    <a:cubicBezTo>
                      <a:pt x="4" y="2"/>
                      <a:pt x="5" y="3"/>
                      <a:pt x="5" y="4"/>
                    </a:cubicBezTo>
                    <a:cubicBezTo>
                      <a:pt x="5" y="5"/>
                      <a:pt x="4" y="5"/>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81"/>
              <p:cNvSpPr>
                <a:spLocks noEditPoints="1"/>
              </p:cNvSpPr>
              <p:nvPr/>
            </p:nvSpPr>
            <p:spPr bwMode="auto">
              <a:xfrm>
                <a:off x="4013" y="2325"/>
                <a:ext cx="17" cy="17"/>
              </a:xfrm>
              <a:custGeom>
                <a:avLst/>
                <a:gdLst>
                  <a:gd name="T0" fmla="*/ 4 w 7"/>
                  <a:gd name="T1" fmla="*/ 0 h 7"/>
                  <a:gd name="T2" fmla="*/ 0 w 7"/>
                  <a:gd name="T3" fmla="*/ 4 h 7"/>
                  <a:gd name="T4" fmla="*/ 4 w 7"/>
                  <a:gd name="T5" fmla="*/ 7 h 7"/>
                  <a:gd name="T6" fmla="*/ 7 w 7"/>
                  <a:gd name="T7" fmla="*/ 4 h 7"/>
                  <a:gd name="T8" fmla="*/ 4 w 7"/>
                  <a:gd name="T9" fmla="*/ 0 h 7"/>
                  <a:gd name="T10" fmla="*/ 4 w 7"/>
                  <a:gd name="T11" fmla="*/ 5 h 7"/>
                  <a:gd name="T12" fmla="*/ 2 w 7"/>
                  <a:gd name="T13" fmla="*/ 4 h 7"/>
                  <a:gd name="T14" fmla="*/ 4 w 7"/>
                  <a:gd name="T15" fmla="*/ 2 h 7"/>
                  <a:gd name="T16" fmla="*/ 5 w 7"/>
                  <a:gd name="T17" fmla="*/ 4 h 7"/>
                  <a:gd name="T18" fmla="*/ 4 w 7"/>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4" y="0"/>
                    </a:moveTo>
                    <a:cubicBezTo>
                      <a:pt x="1" y="0"/>
                      <a:pt x="0" y="1"/>
                      <a:pt x="0" y="4"/>
                    </a:cubicBezTo>
                    <a:cubicBezTo>
                      <a:pt x="0" y="6"/>
                      <a:pt x="1" y="7"/>
                      <a:pt x="4" y="7"/>
                    </a:cubicBezTo>
                    <a:cubicBezTo>
                      <a:pt x="6" y="7"/>
                      <a:pt x="7" y="6"/>
                      <a:pt x="7" y="4"/>
                    </a:cubicBezTo>
                    <a:cubicBezTo>
                      <a:pt x="7" y="1"/>
                      <a:pt x="6" y="0"/>
                      <a:pt x="4" y="0"/>
                    </a:cubicBezTo>
                    <a:close/>
                    <a:moveTo>
                      <a:pt x="4" y="5"/>
                    </a:moveTo>
                    <a:cubicBezTo>
                      <a:pt x="3" y="5"/>
                      <a:pt x="2" y="5"/>
                      <a:pt x="2" y="4"/>
                    </a:cubicBezTo>
                    <a:cubicBezTo>
                      <a:pt x="2" y="3"/>
                      <a:pt x="3" y="2"/>
                      <a:pt x="4" y="2"/>
                    </a:cubicBezTo>
                    <a:cubicBezTo>
                      <a:pt x="5" y="2"/>
                      <a:pt x="5" y="3"/>
                      <a:pt x="5" y="4"/>
                    </a:cubicBezTo>
                    <a:cubicBezTo>
                      <a:pt x="5" y="5"/>
                      <a:pt x="5" y="5"/>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82"/>
              <p:cNvSpPr/>
              <p:nvPr/>
            </p:nvSpPr>
            <p:spPr bwMode="auto">
              <a:xfrm>
                <a:off x="3788" y="2849"/>
                <a:ext cx="43" cy="22"/>
              </a:xfrm>
              <a:custGeom>
                <a:avLst/>
                <a:gdLst>
                  <a:gd name="T0" fmla="*/ 0 w 18"/>
                  <a:gd name="T1" fmla="*/ 0 h 9"/>
                  <a:gd name="T2" fmla="*/ 8 w 18"/>
                  <a:gd name="T3" fmla="*/ 0 h 9"/>
                  <a:gd name="T4" fmla="*/ 18 w 18"/>
                  <a:gd name="T5" fmla="*/ 9 h 9"/>
                  <a:gd name="T6" fmla="*/ 0 w 18"/>
                  <a:gd name="T7" fmla="*/ 9 h 9"/>
                  <a:gd name="T8" fmla="*/ 0 w 18"/>
                  <a:gd name="T9" fmla="*/ 0 h 9"/>
                </a:gdLst>
                <a:ahLst/>
                <a:cxnLst>
                  <a:cxn ang="0">
                    <a:pos x="T0" y="T1"/>
                  </a:cxn>
                  <a:cxn ang="0">
                    <a:pos x="T2" y="T3"/>
                  </a:cxn>
                  <a:cxn ang="0">
                    <a:pos x="T4" y="T5"/>
                  </a:cxn>
                  <a:cxn ang="0">
                    <a:pos x="T6" y="T7"/>
                  </a:cxn>
                  <a:cxn ang="0">
                    <a:pos x="T8" y="T9"/>
                  </a:cxn>
                </a:cxnLst>
                <a:rect l="0" t="0" r="r" b="b"/>
                <a:pathLst>
                  <a:path w="18" h="9">
                    <a:moveTo>
                      <a:pt x="0" y="0"/>
                    </a:moveTo>
                    <a:cubicBezTo>
                      <a:pt x="0" y="0"/>
                      <a:pt x="1" y="0"/>
                      <a:pt x="8" y="0"/>
                    </a:cubicBezTo>
                    <a:cubicBezTo>
                      <a:pt x="15" y="0"/>
                      <a:pt x="18" y="9"/>
                      <a:pt x="18" y="9"/>
                    </a:cubicBezTo>
                    <a:cubicBezTo>
                      <a:pt x="0" y="9"/>
                      <a:pt x="0" y="9"/>
                      <a:pt x="0" y="9"/>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83"/>
              <p:cNvSpPr>
                <a:spLocks noEditPoints="1"/>
              </p:cNvSpPr>
              <p:nvPr/>
            </p:nvSpPr>
            <p:spPr bwMode="auto">
              <a:xfrm>
                <a:off x="3707" y="2876"/>
                <a:ext cx="154" cy="45"/>
              </a:xfrm>
              <a:custGeom>
                <a:avLst/>
                <a:gdLst>
                  <a:gd name="T0" fmla="*/ 0 w 65"/>
                  <a:gd name="T1" fmla="*/ 16 h 19"/>
                  <a:gd name="T2" fmla="*/ 2 w 65"/>
                  <a:gd name="T3" fmla="*/ 17 h 19"/>
                  <a:gd name="T4" fmla="*/ 3 w 65"/>
                  <a:gd name="T5" fmla="*/ 17 h 19"/>
                  <a:gd name="T6" fmla="*/ 4 w 65"/>
                  <a:gd name="T7" fmla="*/ 17 h 19"/>
                  <a:gd name="T8" fmla="*/ 8 w 65"/>
                  <a:gd name="T9" fmla="*/ 19 h 19"/>
                  <a:gd name="T10" fmla="*/ 9 w 65"/>
                  <a:gd name="T11" fmla="*/ 19 h 19"/>
                  <a:gd name="T12" fmla="*/ 9 w 65"/>
                  <a:gd name="T13" fmla="*/ 16 h 19"/>
                  <a:gd name="T14" fmla="*/ 16 w 65"/>
                  <a:gd name="T15" fmla="*/ 9 h 19"/>
                  <a:gd name="T16" fmla="*/ 23 w 65"/>
                  <a:gd name="T17" fmla="*/ 16 h 19"/>
                  <a:gd name="T18" fmla="*/ 23 w 65"/>
                  <a:gd name="T19" fmla="*/ 19 h 19"/>
                  <a:gd name="T20" fmla="*/ 43 w 65"/>
                  <a:gd name="T21" fmla="*/ 19 h 19"/>
                  <a:gd name="T22" fmla="*/ 42 w 65"/>
                  <a:gd name="T23" fmla="*/ 16 h 19"/>
                  <a:gd name="T24" fmla="*/ 49 w 65"/>
                  <a:gd name="T25" fmla="*/ 9 h 19"/>
                  <a:gd name="T26" fmla="*/ 57 w 65"/>
                  <a:gd name="T27" fmla="*/ 16 h 19"/>
                  <a:gd name="T28" fmla="*/ 56 w 65"/>
                  <a:gd name="T29" fmla="*/ 19 h 19"/>
                  <a:gd name="T30" fmla="*/ 57 w 65"/>
                  <a:gd name="T31" fmla="*/ 19 h 19"/>
                  <a:gd name="T32" fmla="*/ 60 w 65"/>
                  <a:gd name="T33" fmla="*/ 18 h 19"/>
                  <a:gd name="T34" fmla="*/ 63 w 65"/>
                  <a:gd name="T35" fmla="*/ 18 h 19"/>
                  <a:gd name="T36" fmla="*/ 65 w 65"/>
                  <a:gd name="T37" fmla="*/ 16 h 19"/>
                  <a:gd name="T38" fmla="*/ 63 w 65"/>
                  <a:gd name="T39" fmla="*/ 13 h 19"/>
                  <a:gd name="T40" fmla="*/ 63 w 65"/>
                  <a:gd name="T41" fmla="*/ 13 h 19"/>
                  <a:gd name="T42" fmla="*/ 63 w 65"/>
                  <a:gd name="T43" fmla="*/ 5 h 19"/>
                  <a:gd name="T44" fmla="*/ 57 w 65"/>
                  <a:gd name="T45" fmla="*/ 0 h 19"/>
                  <a:gd name="T46" fmla="*/ 8 w 65"/>
                  <a:gd name="T47" fmla="*/ 0 h 19"/>
                  <a:gd name="T48" fmla="*/ 2 w 65"/>
                  <a:gd name="T49" fmla="*/ 5 h 19"/>
                  <a:gd name="T50" fmla="*/ 2 w 65"/>
                  <a:gd name="T51" fmla="*/ 13 h 19"/>
                  <a:gd name="T52" fmla="*/ 2 w 65"/>
                  <a:gd name="T53" fmla="*/ 14 h 19"/>
                  <a:gd name="T54" fmla="*/ 0 w 65"/>
                  <a:gd name="T55" fmla="*/ 16 h 19"/>
                  <a:gd name="T56" fmla="*/ 61 w 65"/>
                  <a:gd name="T57" fmla="*/ 8 h 19"/>
                  <a:gd name="T58" fmla="*/ 61 w 65"/>
                  <a:gd name="T59" fmla="*/ 6 h 19"/>
                  <a:gd name="T60" fmla="*/ 62 w 65"/>
                  <a:gd name="T61" fmla="*/ 8 h 19"/>
                  <a:gd name="T62" fmla="*/ 61 w 65"/>
                  <a:gd name="T63" fmla="*/ 11 h 19"/>
                  <a:gd name="T64" fmla="*/ 61 w 65"/>
                  <a:gd name="T65" fmla="*/ 8 h 19"/>
                  <a:gd name="T66" fmla="*/ 36 w 65"/>
                  <a:gd name="T67" fmla="*/ 3 h 19"/>
                  <a:gd name="T68" fmla="*/ 36 w 65"/>
                  <a:gd name="T69" fmla="*/ 3 h 19"/>
                  <a:gd name="T70" fmla="*/ 41 w 65"/>
                  <a:gd name="T71" fmla="*/ 3 h 19"/>
                  <a:gd name="T72" fmla="*/ 42 w 65"/>
                  <a:gd name="T73" fmla="*/ 3 h 19"/>
                  <a:gd name="T74" fmla="*/ 42 w 65"/>
                  <a:gd name="T75" fmla="*/ 4 h 19"/>
                  <a:gd name="T76" fmla="*/ 41 w 65"/>
                  <a:gd name="T77" fmla="*/ 5 h 19"/>
                  <a:gd name="T78" fmla="*/ 36 w 65"/>
                  <a:gd name="T79" fmla="*/ 5 h 19"/>
                  <a:gd name="T80" fmla="*/ 36 w 65"/>
                  <a:gd name="T81" fmla="*/ 4 h 19"/>
                  <a:gd name="T82" fmla="*/ 36 w 65"/>
                  <a:gd name="T8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 h="19">
                    <a:moveTo>
                      <a:pt x="0" y="16"/>
                    </a:moveTo>
                    <a:cubicBezTo>
                      <a:pt x="0" y="17"/>
                      <a:pt x="1" y="17"/>
                      <a:pt x="2" y="17"/>
                    </a:cubicBezTo>
                    <a:cubicBezTo>
                      <a:pt x="3" y="17"/>
                      <a:pt x="3" y="17"/>
                      <a:pt x="3" y="17"/>
                    </a:cubicBezTo>
                    <a:cubicBezTo>
                      <a:pt x="4" y="17"/>
                      <a:pt x="4" y="17"/>
                      <a:pt x="4" y="17"/>
                    </a:cubicBezTo>
                    <a:cubicBezTo>
                      <a:pt x="5" y="18"/>
                      <a:pt x="6" y="19"/>
                      <a:pt x="8" y="19"/>
                    </a:cubicBezTo>
                    <a:cubicBezTo>
                      <a:pt x="9" y="19"/>
                      <a:pt x="9" y="19"/>
                      <a:pt x="9" y="19"/>
                    </a:cubicBezTo>
                    <a:cubicBezTo>
                      <a:pt x="9" y="18"/>
                      <a:pt x="9" y="17"/>
                      <a:pt x="9" y="16"/>
                    </a:cubicBezTo>
                    <a:cubicBezTo>
                      <a:pt x="9" y="12"/>
                      <a:pt x="12" y="9"/>
                      <a:pt x="16" y="9"/>
                    </a:cubicBezTo>
                    <a:cubicBezTo>
                      <a:pt x="20" y="9"/>
                      <a:pt x="23" y="12"/>
                      <a:pt x="23" y="16"/>
                    </a:cubicBezTo>
                    <a:cubicBezTo>
                      <a:pt x="23" y="17"/>
                      <a:pt x="23" y="18"/>
                      <a:pt x="23" y="19"/>
                    </a:cubicBezTo>
                    <a:cubicBezTo>
                      <a:pt x="43" y="19"/>
                      <a:pt x="43" y="19"/>
                      <a:pt x="43" y="19"/>
                    </a:cubicBezTo>
                    <a:cubicBezTo>
                      <a:pt x="42" y="18"/>
                      <a:pt x="42" y="17"/>
                      <a:pt x="42" y="16"/>
                    </a:cubicBezTo>
                    <a:cubicBezTo>
                      <a:pt x="42" y="12"/>
                      <a:pt x="45" y="9"/>
                      <a:pt x="49" y="9"/>
                    </a:cubicBezTo>
                    <a:cubicBezTo>
                      <a:pt x="53" y="9"/>
                      <a:pt x="57" y="12"/>
                      <a:pt x="57" y="16"/>
                    </a:cubicBezTo>
                    <a:cubicBezTo>
                      <a:pt x="57" y="17"/>
                      <a:pt x="56" y="18"/>
                      <a:pt x="56" y="19"/>
                    </a:cubicBezTo>
                    <a:cubicBezTo>
                      <a:pt x="57" y="19"/>
                      <a:pt x="57" y="19"/>
                      <a:pt x="57" y="19"/>
                    </a:cubicBezTo>
                    <a:cubicBezTo>
                      <a:pt x="58" y="19"/>
                      <a:pt x="59" y="18"/>
                      <a:pt x="60" y="18"/>
                    </a:cubicBezTo>
                    <a:cubicBezTo>
                      <a:pt x="63" y="18"/>
                      <a:pt x="63" y="18"/>
                      <a:pt x="63" y="18"/>
                    </a:cubicBezTo>
                    <a:cubicBezTo>
                      <a:pt x="64" y="18"/>
                      <a:pt x="65" y="17"/>
                      <a:pt x="65" y="16"/>
                    </a:cubicBezTo>
                    <a:cubicBezTo>
                      <a:pt x="65" y="14"/>
                      <a:pt x="64" y="14"/>
                      <a:pt x="63" y="13"/>
                    </a:cubicBezTo>
                    <a:cubicBezTo>
                      <a:pt x="63" y="13"/>
                      <a:pt x="63" y="13"/>
                      <a:pt x="63" y="13"/>
                    </a:cubicBezTo>
                    <a:cubicBezTo>
                      <a:pt x="63" y="5"/>
                      <a:pt x="63" y="5"/>
                      <a:pt x="63" y="5"/>
                    </a:cubicBezTo>
                    <a:cubicBezTo>
                      <a:pt x="63" y="2"/>
                      <a:pt x="60" y="0"/>
                      <a:pt x="57" y="0"/>
                    </a:cubicBezTo>
                    <a:cubicBezTo>
                      <a:pt x="8" y="0"/>
                      <a:pt x="8" y="0"/>
                      <a:pt x="8" y="0"/>
                    </a:cubicBezTo>
                    <a:cubicBezTo>
                      <a:pt x="4" y="0"/>
                      <a:pt x="2" y="2"/>
                      <a:pt x="2" y="5"/>
                    </a:cubicBezTo>
                    <a:cubicBezTo>
                      <a:pt x="2" y="13"/>
                      <a:pt x="2" y="13"/>
                      <a:pt x="2" y="13"/>
                    </a:cubicBezTo>
                    <a:cubicBezTo>
                      <a:pt x="2" y="13"/>
                      <a:pt x="2" y="14"/>
                      <a:pt x="2" y="14"/>
                    </a:cubicBezTo>
                    <a:cubicBezTo>
                      <a:pt x="1" y="14"/>
                      <a:pt x="0" y="15"/>
                      <a:pt x="0" y="16"/>
                    </a:cubicBezTo>
                    <a:close/>
                    <a:moveTo>
                      <a:pt x="61" y="8"/>
                    </a:moveTo>
                    <a:cubicBezTo>
                      <a:pt x="61" y="7"/>
                      <a:pt x="61" y="6"/>
                      <a:pt x="61" y="6"/>
                    </a:cubicBezTo>
                    <a:cubicBezTo>
                      <a:pt x="62" y="6"/>
                      <a:pt x="62" y="7"/>
                      <a:pt x="62" y="8"/>
                    </a:cubicBezTo>
                    <a:cubicBezTo>
                      <a:pt x="62" y="10"/>
                      <a:pt x="62" y="11"/>
                      <a:pt x="61" y="11"/>
                    </a:cubicBezTo>
                    <a:cubicBezTo>
                      <a:pt x="61" y="11"/>
                      <a:pt x="61" y="10"/>
                      <a:pt x="61" y="8"/>
                    </a:cubicBezTo>
                    <a:close/>
                    <a:moveTo>
                      <a:pt x="36" y="3"/>
                    </a:moveTo>
                    <a:cubicBezTo>
                      <a:pt x="36" y="3"/>
                      <a:pt x="36" y="3"/>
                      <a:pt x="36" y="3"/>
                    </a:cubicBezTo>
                    <a:cubicBezTo>
                      <a:pt x="41" y="3"/>
                      <a:pt x="41" y="3"/>
                      <a:pt x="41" y="3"/>
                    </a:cubicBezTo>
                    <a:cubicBezTo>
                      <a:pt x="42" y="3"/>
                      <a:pt x="42" y="3"/>
                      <a:pt x="42" y="3"/>
                    </a:cubicBezTo>
                    <a:cubicBezTo>
                      <a:pt x="42" y="4"/>
                      <a:pt x="42" y="4"/>
                      <a:pt x="42" y="4"/>
                    </a:cubicBezTo>
                    <a:cubicBezTo>
                      <a:pt x="42" y="4"/>
                      <a:pt x="42" y="5"/>
                      <a:pt x="41" y="5"/>
                    </a:cubicBezTo>
                    <a:cubicBezTo>
                      <a:pt x="36" y="5"/>
                      <a:pt x="36" y="5"/>
                      <a:pt x="36" y="5"/>
                    </a:cubicBezTo>
                    <a:cubicBezTo>
                      <a:pt x="36" y="5"/>
                      <a:pt x="36" y="4"/>
                      <a:pt x="36" y="4"/>
                    </a:cubicBezTo>
                    <a:lnTo>
                      <a:pt x="36"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84"/>
              <p:cNvSpPr>
                <a:spLocks noEditPoints="1"/>
              </p:cNvSpPr>
              <p:nvPr/>
            </p:nvSpPr>
            <p:spPr bwMode="auto">
              <a:xfrm>
                <a:off x="3812" y="2899"/>
                <a:ext cx="26" cy="29"/>
              </a:xfrm>
              <a:custGeom>
                <a:avLst/>
                <a:gdLst>
                  <a:gd name="T0" fmla="*/ 0 w 11"/>
                  <a:gd name="T1" fmla="*/ 6 h 12"/>
                  <a:gd name="T2" fmla="*/ 5 w 11"/>
                  <a:gd name="T3" fmla="*/ 12 h 12"/>
                  <a:gd name="T4" fmla="*/ 11 w 11"/>
                  <a:gd name="T5" fmla="*/ 6 h 12"/>
                  <a:gd name="T6" fmla="*/ 5 w 11"/>
                  <a:gd name="T7" fmla="*/ 0 h 12"/>
                  <a:gd name="T8" fmla="*/ 0 w 11"/>
                  <a:gd name="T9" fmla="*/ 6 h 12"/>
                  <a:gd name="T10" fmla="*/ 3 w 11"/>
                  <a:gd name="T11" fmla="*/ 6 h 12"/>
                  <a:gd name="T12" fmla="*/ 5 w 11"/>
                  <a:gd name="T13" fmla="*/ 3 h 12"/>
                  <a:gd name="T14" fmla="*/ 8 w 11"/>
                  <a:gd name="T15" fmla="*/ 6 h 12"/>
                  <a:gd name="T16" fmla="*/ 5 w 11"/>
                  <a:gd name="T17" fmla="*/ 9 h 12"/>
                  <a:gd name="T18" fmla="*/ 3 w 11"/>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2">
                    <a:moveTo>
                      <a:pt x="0" y="6"/>
                    </a:moveTo>
                    <a:cubicBezTo>
                      <a:pt x="0" y="9"/>
                      <a:pt x="2" y="12"/>
                      <a:pt x="5" y="12"/>
                    </a:cubicBezTo>
                    <a:cubicBezTo>
                      <a:pt x="9" y="12"/>
                      <a:pt x="11" y="9"/>
                      <a:pt x="11" y="6"/>
                    </a:cubicBezTo>
                    <a:cubicBezTo>
                      <a:pt x="11" y="3"/>
                      <a:pt x="9" y="0"/>
                      <a:pt x="5" y="0"/>
                    </a:cubicBezTo>
                    <a:cubicBezTo>
                      <a:pt x="2" y="0"/>
                      <a:pt x="0" y="3"/>
                      <a:pt x="0" y="6"/>
                    </a:cubicBezTo>
                    <a:close/>
                    <a:moveTo>
                      <a:pt x="3" y="6"/>
                    </a:moveTo>
                    <a:cubicBezTo>
                      <a:pt x="3" y="5"/>
                      <a:pt x="4" y="3"/>
                      <a:pt x="5" y="3"/>
                    </a:cubicBezTo>
                    <a:cubicBezTo>
                      <a:pt x="7" y="3"/>
                      <a:pt x="8" y="5"/>
                      <a:pt x="8" y="6"/>
                    </a:cubicBezTo>
                    <a:cubicBezTo>
                      <a:pt x="8" y="8"/>
                      <a:pt x="7" y="9"/>
                      <a:pt x="5" y="9"/>
                    </a:cubicBezTo>
                    <a:cubicBezTo>
                      <a:pt x="4" y="9"/>
                      <a:pt x="3" y="8"/>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85"/>
              <p:cNvSpPr>
                <a:spLocks noEditPoints="1"/>
              </p:cNvSpPr>
              <p:nvPr/>
            </p:nvSpPr>
            <p:spPr bwMode="auto">
              <a:xfrm>
                <a:off x="3731" y="2899"/>
                <a:ext cx="28" cy="29"/>
              </a:xfrm>
              <a:custGeom>
                <a:avLst/>
                <a:gdLst>
                  <a:gd name="T0" fmla="*/ 0 w 12"/>
                  <a:gd name="T1" fmla="*/ 6 h 12"/>
                  <a:gd name="T2" fmla="*/ 6 w 12"/>
                  <a:gd name="T3" fmla="*/ 12 h 12"/>
                  <a:gd name="T4" fmla="*/ 12 w 12"/>
                  <a:gd name="T5" fmla="*/ 6 h 12"/>
                  <a:gd name="T6" fmla="*/ 6 w 12"/>
                  <a:gd name="T7" fmla="*/ 0 h 12"/>
                  <a:gd name="T8" fmla="*/ 0 w 12"/>
                  <a:gd name="T9" fmla="*/ 6 h 12"/>
                  <a:gd name="T10" fmla="*/ 3 w 12"/>
                  <a:gd name="T11" fmla="*/ 6 h 12"/>
                  <a:gd name="T12" fmla="*/ 6 w 12"/>
                  <a:gd name="T13" fmla="*/ 3 h 12"/>
                  <a:gd name="T14" fmla="*/ 9 w 12"/>
                  <a:gd name="T15" fmla="*/ 6 h 12"/>
                  <a:gd name="T16" fmla="*/ 6 w 12"/>
                  <a:gd name="T17" fmla="*/ 9 h 12"/>
                  <a:gd name="T18" fmla="*/ 3 w 12"/>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0" y="6"/>
                    </a:moveTo>
                    <a:cubicBezTo>
                      <a:pt x="0" y="9"/>
                      <a:pt x="3" y="12"/>
                      <a:pt x="6" y="12"/>
                    </a:cubicBezTo>
                    <a:cubicBezTo>
                      <a:pt x="9" y="12"/>
                      <a:pt x="12" y="9"/>
                      <a:pt x="12" y="6"/>
                    </a:cubicBezTo>
                    <a:cubicBezTo>
                      <a:pt x="12" y="3"/>
                      <a:pt x="9" y="0"/>
                      <a:pt x="6" y="0"/>
                    </a:cubicBezTo>
                    <a:cubicBezTo>
                      <a:pt x="3" y="0"/>
                      <a:pt x="0" y="3"/>
                      <a:pt x="0" y="6"/>
                    </a:cubicBezTo>
                    <a:close/>
                    <a:moveTo>
                      <a:pt x="3" y="6"/>
                    </a:moveTo>
                    <a:cubicBezTo>
                      <a:pt x="3" y="5"/>
                      <a:pt x="4" y="3"/>
                      <a:pt x="6" y="3"/>
                    </a:cubicBezTo>
                    <a:cubicBezTo>
                      <a:pt x="7" y="3"/>
                      <a:pt x="9" y="5"/>
                      <a:pt x="9" y="6"/>
                    </a:cubicBezTo>
                    <a:cubicBezTo>
                      <a:pt x="9" y="8"/>
                      <a:pt x="7" y="9"/>
                      <a:pt x="6" y="9"/>
                    </a:cubicBezTo>
                    <a:cubicBezTo>
                      <a:pt x="4" y="9"/>
                      <a:pt x="3" y="8"/>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86"/>
              <p:cNvSpPr/>
              <p:nvPr/>
            </p:nvSpPr>
            <p:spPr bwMode="auto">
              <a:xfrm>
                <a:off x="4271" y="2671"/>
                <a:ext cx="50" cy="31"/>
              </a:xfrm>
              <a:custGeom>
                <a:avLst/>
                <a:gdLst>
                  <a:gd name="T0" fmla="*/ 0 w 21"/>
                  <a:gd name="T1" fmla="*/ 5 h 13"/>
                  <a:gd name="T2" fmla="*/ 8 w 21"/>
                  <a:gd name="T3" fmla="*/ 2 h 13"/>
                  <a:gd name="T4" fmla="*/ 21 w 21"/>
                  <a:gd name="T5" fmla="*/ 7 h 13"/>
                  <a:gd name="T6" fmla="*/ 4 w 21"/>
                  <a:gd name="T7" fmla="*/ 13 h 13"/>
                  <a:gd name="T8" fmla="*/ 0 w 21"/>
                  <a:gd name="T9" fmla="*/ 5 h 13"/>
                </a:gdLst>
                <a:ahLst/>
                <a:cxnLst>
                  <a:cxn ang="0">
                    <a:pos x="T0" y="T1"/>
                  </a:cxn>
                  <a:cxn ang="0">
                    <a:pos x="T2" y="T3"/>
                  </a:cxn>
                  <a:cxn ang="0">
                    <a:pos x="T4" y="T5"/>
                  </a:cxn>
                  <a:cxn ang="0">
                    <a:pos x="T6" y="T7"/>
                  </a:cxn>
                  <a:cxn ang="0">
                    <a:pos x="T8" y="T9"/>
                  </a:cxn>
                </a:cxnLst>
                <a:rect l="0" t="0" r="r" b="b"/>
                <a:pathLst>
                  <a:path w="21" h="13">
                    <a:moveTo>
                      <a:pt x="0" y="5"/>
                    </a:moveTo>
                    <a:cubicBezTo>
                      <a:pt x="0" y="5"/>
                      <a:pt x="1" y="5"/>
                      <a:pt x="8" y="2"/>
                    </a:cubicBezTo>
                    <a:cubicBezTo>
                      <a:pt x="15" y="0"/>
                      <a:pt x="21" y="7"/>
                      <a:pt x="21" y="7"/>
                    </a:cubicBezTo>
                    <a:cubicBezTo>
                      <a:pt x="4" y="13"/>
                      <a:pt x="4" y="13"/>
                      <a:pt x="4" y="13"/>
                    </a:cubicBez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87"/>
              <p:cNvSpPr>
                <a:spLocks noEditPoints="1"/>
              </p:cNvSpPr>
              <p:nvPr/>
            </p:nvSpPr>
            <p:spPr bwMode="auto">
              <a:xfrm>
                <a:off x="4212" y="2686"/>
                <a:ext cx="152" cy="87"/>
              </a:xfrm>
              <a:custGeom>
                <a:avLst/>
                <a:gdLst>
                  <a:gd name="T0" fmla="*/ 4 w 64"/>
                  <a:gd name="T1" fmla="*/ 36 h 37"/>
                  <a:gd name="T2" fmla="*/ 6 w 64"/>
                  <a:gd name="T3" fmla="*/ 37 h 37"/>
                  <a:gd name="T4" fmla="*/ 7 w 64"/>
                  <a:gd name="T5" fmla="*/ 36 h 37"/>
                  <a:gd name="T6" fmla="*/ 8 w 64"/>
                  <a:gd name="T7" fmla="*/ 36 h 37"/>
                  <a:gd name="T8" fmla="*/ 11 w 64"/>
                  <a:gd name="T9" fmla="*/ 36 h 37"/>
                  <a:gd name="T10" fmla="*/ 13 w 64"/>
                  <a:gd name="T11" fmla="*/ 36 h 37"/>
                  <a:gd name="T12" fmla="*/ 12 w 64"/>
                  <a:gd name="T13" fmla="*/ 33 h 37"/>
                  <a:gd name="T14" fmla="*/ 16 w 64"/>
                  <a:gd name="T15" fmla="*/ 24 h 37"/>
                  <a:gd name="T16" fmla="*/ 25 w 64"/>
                  <a:gd name="T17" fmla="*/ 28 h 37"/>
                  <a:gd name="T18" fmla="*/ 26 w 64"/>
                  <a:gd name="T19" fmla="*/ 31 h 37"/>
                  <a:gd name="T20" fmla="*/ 44 w 64"/>
                  <a:gd name="T21" fmla="*/ 24 h 37"/>
                  <a:gd name="T22" fmla="*/ 43 w 64"/>
                  <a:gd name="T23" fmla="*/ 22 h 37"/>
                  <a:gd name="T24" fmla="*/ 47 w 64"/>
                  <a:gd name="T25" fmla="*/ 12 h 37"/>
                  <a:gd name="T26" fmla="*/ 57 w 64"/>
                  <a:gd name="T27" fmla="*/ 16 h 37"/>
                  <a:gd name="T28" fmla="*/ 57 w 64"/>
                  <a:gd name="T29" fmla="*/ 19 h 37"/>
                  <a:gd name="T30" fmla="*/ 58 w 64"/>
                  <a:gd name="T31" fmla="*/ 19 h 37"/>
                  <a:gd name="T32" fmla="*/ 60 w 64"/>
                  <a:gd name="T33" fmla="*/ 17 h 37"/>
                  <a:gd name="T34" fmla="*/ 63 w 64"/>
                  <a:gd name="T35" fmla="*/ 16 h 37"/>
                  <a:gd name="T36" fmla="*/ 64 w 64"/>
                  <a:gd name="T37" fmla="*/ 13 h 37"/>
                  <a:gd name="T38" fmla="*/ 61 w 64"/>
                  <a:gd name="T39" fmla="*/ 12 h 37"/>
                  <a:gd name="T40" fmla="*/ 61 w 64"/>
                  <a:gd name="T41" fmla="*/ 11 h 37"/>
                  <a:gd name="T42" fmla="*/ 59 w 64"/>
                  <a:gd name="T43" fmla="*/ 4 h 37"/>
                  <a:gd name="T44" fmla="*/ 51 w 64"/>
                  <a:gd name="T45" fmla="*/ 1 h 37"/>
                  <a:gd name="T46" fmla="*/ 5 w 64"/>
                  <a:gd name="T47" fmla="*/ 18 h 37"/>
                  <a:gd name="T48" fmla="*/ 1 w 64"/>
                  <a:gd name="T49" fmla="*/ 26 h 37"/>
                  <a:gd name="T50" fmla="*/ 4 w 64"/>
                  <a:gd name="T51" fmla="*/ 33 h 37"/>
                  <a:gd name="T52" fmla="*/ 5 w 64"/>
                  <a:gd name="T53" fmla="*/ 34 h 37"/>
                  <a:gd name="T54" fmla="*/ 4 w 64"/>
                  <a:gd name="T55" fmla="*/ 36 h 37"/>
                  <a:gd name="T56" fmla="*/ 58 w 64"/>
                  <a:gd name="T57" fmla="*/ 8 h 37"/>
                  <a:gd name="T58" fmla="*/ 57 w 64"/>
                  <a:gd name="T59" fmla="*/ 5 h 37"/>
                  <a:gd name="T60" fmla="*/ 59 w 64"/>
                  <a:gd name="T61" fmla="*/ 7 h 37"/>
                  <a:gd name="T62" fmla="*/ 59 w 64"/>
                  <a:gd name="T63" fmla="*/ 10 h 37"/>
                  <a:gd name="T64" fmla="*/ 58 w 64"/>
                  <a:gd name="T65" fmla="*/ 8 h 37"/>
                  <a:gd name="T66" fmla="*/ 32 w 64"/>
                  <a:gd name="T67" fmla="*/ 12 h 37"/>
                  <a:gd name="T68" fmla="*/ 33 w 64"/>
                  <a:gd name="T69" fmla="*/ 11 h 37"/>
                  <a:gd name="T70" fmla="*/ 37 w 64"/>
                  <a:gd name="T71" fmla="*/ 9 h 37"/>
                  <a:gd name="T72" fmla="*/ 38 w 64"/>
                  <a:gd name="T73" fmla="*/ 10 h 37"/>
                  <a:gd name="T74" fmla="*/ 39 w 64"/>
                  <a:gd name="T75" fmla="*/ 10 h 37"/>
                  <a:gd name="T76" fmla="*/ 38 w 64"/>
                  <a:gd name="T77" fmla="*/ 11 h 37"/>
                  <a:gd name="T78" fmla="*/ 34 w 64"/>
                  <a:gd name="T79" fmla="*/ 13 h 37"/>
                  <a:gd name="T80" fmla="*/ 33 w 64"/>
                  <a:gd name="T81" fmla="*/ 13 h 37"/>
                  <a:gd name="T82" fmla="*/ 32 w 64"/>
                  <a:gd name="T83" fmla="*/ 1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37">
                    <a:moveTo>
                      <a:pt x="4" y="36"/>
                    </a:moveTo>
                    <a:cubicBezTo>
                      <a:pt x="4" y="37"/>
                      <a:pt x="5" y="37"/>
                      <a:pt x="6" y="37"/>
                    </a:cubicBezTo>
                    <a:cubicBezTo>
                      <a:pt x="7" y="36"/>
                      <a:pt x="7" y="36"/>
                      <a:pt x="7" y="36"/>
                    </a:cubicBezTo>
                    <a:cubicBezTo>
                      <a:pt x="7" y="36"/>
                      <a:pt x="7" y="36"/>
                      <a:pt x="8" y="36"/>
                    </a:cubicBezTo>
                    <a:cubicBezTo>
                      <a:pt x="9" y="37"/>
                      <a:pt x="10" y="37"/>
                      <a:pt x="11" y="36"/>
                    </a:cubicBezTo>
                    <a:cubicBezTo>
                      <a:pt x="13" y="36"/>
                      <a:pt x="13" y="36"/>
                      <a:pt x="13" y="36"/>
                    </a:cubicBezTo>
                    <a:cubicBezTo>
                      <a:pt x="12" y="35"/>
                      <a:pt x="12" y="34"/>
                      <a:pt x="12" y="33"/>
                    </a:cubicBezTo>
                    <a:cubicBezTo>
                      <a:pt x="10" y="30"/>
                      <a:pt x="12" y="26"/>
                      <a:pt x="16" y="24"/>
                    </a:cubicBezTo>
                    <a:cubicBezTo>
                      <a:pt x="20" y="23"/>
                      <a:pt x="24" y="25"/>
                      <a:pt x="25" y="28"/>
                    </a:cubicBezTo>
                    <a:cubicBezTo>
                      <a:pt x="25" y="29"/>
                      <a:pt x="26" y="30"/>
                      <a:pt x="26" y="31"/>
                    </a:cubicBezTo>
                    <a:cubicBezTo>
                      <a:pt x="44" y="24"/>
                      <a:pt x="44" y="24"/>
                      <a:pt x="44" y="24"/>
                    </a:cubicBezTo>
                    <a:cubicBezTo>
                      <a:pt x="44" y="23"/>
                      <a:pt x="43" y="22"/>
                      <a:pt x="43" y="22"/>
                    </a:cubicBezTo>
                    <a:cubicBezTo>
                      <a:pt x="42" y="18"/>
                      <a:pt x="44" y="14"/>
                      <a:pt x="47" y="12"/>
                    </a:cubicBezTo>
                    <a:cubicBezTo>
                      <a:pt x="51" y="11"/>
                      <a:pt x="55" y="13"/>
                      <a:pt x="57" y="16"/>
                    </a:cubicBezTo>
                    <a:cubicBezTo>
                      <a:pt x="57" y="17"/>
                      <a:pt x="57" y="18"/>
                      <a:pt x="57" y="19"/>
                    </a:cubicBezTo>
                    <a:cubicBezTo>
                      <a:pt x="58" y="19"/>
                      <a:pt x="58" y="19"/>
                      <a:pt x="58" y="19"/>
                    </a:cubicBezTo>
                    <a:cubicBezTo>
                      <a:pt x="59" y="18"/>
                      <a:pt x="60" y="18"/>
                      <a:pt x="60" y="17"/>
                    </a:cubicBezTo>
                    <a:cubicBezTo>
                      <a:pt x="63" y="16"/>
                      <a:pt x="63" y="16"/>
                      <a:pt x="63" y="16"/>
                    </a:cubicBezTo>
                    <a:cubicBezTo>
                      <a:pt x="64" y="15"/>
                      <a:pt x="64" y="14"/>
                      <a:pt x="64" y="13"/>
                    </a:cubicBezTo>
                    <a:cubicBezTo>
                      <a:pt x="64" y="12"/>
                      <a:pt x="62" y="12"/>
                      <a:pt x="61" y="12"/>
                    </a:cubicBezTo>
                    <a:cubicBezTo>
                      <a:pt x="61" y="11"/>
                      <a:pt x="61" y="11"/>
                      <a:pt x="61" y="11"/>
                    </a:cubicBezTo>
                    <a:cubicBezTo>
                      <a:pt x="59" y="4"/>
                      <a:pt x="59" y="4"/>
                      <a:pt x="59" y="4"/>
                    </a:cubicBezTo>
                    <a:cubicBezTo>
                      <a:pt x="58" y="1"/>
                      <a:pt x="54" y="0"/>
                      <a:pt x="51" y="1"/>
                    </a:cubicBezTo>
                    <a:cubicBezTo>
                      <a:pt x="5" y="18"/>
                      <a:pt x="5" y="18"/>
                      <a:pt x="5" y="18"/>
                    </a:cubicBezTo>
                    <a:cubicBezTo>
                      <a:pt x="2" y="20"/>
                      <a:pt x="0" y="23"/>
                      <a:pt x="1" y="26"/>
                    </a:cubicBezTo>
                    <a:cubicBezTo>
                      <a:pt x="4" y="33"/>
                      <a:pt x="4" y="33"/>
                      <a:pt x="4" y="33"/>
                    </a:cubicBezTo>
                    <a:cubicBezTo>
                      <a:pt x="4" y="33"/>
                      <a:pt x="4" y="34"/>
                      <a:pt x="5" y="34"/>
                    </a:cubicBezTo>
                    <a:cubicBezTo>
                      <a:pt x="4" y="34"/>
                      <a:pt x="4" y="35"/>
                      <a:pt x="4" y="36"/>
                    </a:cubicBezTo>
                    <a:close/>
                    <a:moveTo>
                      <a:pt x="58" y="8"/>
                    </a:moveTo>
                    <a:cubicBezTo>
                      <a:pt x="57" y="6"/>
                      <a:pt x="57" y="5"/>
                      <a:pt x="57" y="5"/>
                    </a:cubicBezTo>
                    <a:cubicBezTo>
                      <a:pt x="58" y="5"/>
                      <a:pt x="58" y="6"/>
                      <a:pt x="59" y="7"/>
                    </a:cubicBezTo>
                    <a:cubicBezTo>
                      <a:pt x="59" y="9"/>
                      <a:pt x="60" y="10"/>
                      <a:pt x="59" y="10"/>
                    </a:cubicBezTo>
                    <a:cubicBezTo>
                      <a:pt x="59" y="10"/>
                      <a:pt x="58" y="9"/>
                      <a:pt x="58" y="8"/>
                    </a:cubicBezTo>
                    <a:close/>
                    <a:moveTo>
                      <a:pt x="32" y="12"/>
                    </a:moveTo>
                    <a:cubicBezTo>
                      <a:pt x="32" y="12"/>
                      <a:pt x="32" y="11"/>
                      <a:pt x="33" y="11"/>
                    </a:cubicBezTo>
                    <a:cubicBezTo>
                      <a:pt x="37" y="9"/>
                      <a:pt x="37" y="9"/>
                      <a:pt x="37" y="9"/>
                    </a:cubicBezTo>
                    <a:cubicBezTo>
                      <a:pt x="38" y="9"/>
                      <a:pt x="38" y="9"/>
                      <a:pt x="38" y="10"/>
                    </a:cubicBezTo>
                    <a:cubicBezTo>
                      <a:pt x="39" y="10"/>
                      <a:pt x="39" y="10"/>
                      <a:pt x="39" y="10"/>
                    </a:cubicBezTo>
                    <a:cubicBezTo>
                      <a:pt x="39" y="11"/>
                      <a:pt x="39" y="11"/>
                      <a:pt x="38" y="11"/>
                    </a:cubicBezTo>
                    <a:cubicBezTo>
                      <a:pt x="34" y="13"/>
                      <a:pt x="34" y="13"/>
                      <a:pt x="34" y="13"/>
                    </a:cubicBezTo>
                    <a:cubicBezTo>
                      <a:pt x="33" y="13"/>
                      <a:pt x="33" y="13"/>
                      <a:pt x="33" y="13"/>
                    </a:cubicBezTo>
                    <a:lnTo>
                      <a:pt x="32"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88"/>
              <p:cNvSpPr>
                <a:spLocks noEditPoints="1"/>
              </p:cNvSpPr>
              <p:nvPr/>
            </p:nvSpPr>
            <p:spPr bwMode="auto">
              <a:xfrm>
                <a:off x="4314" y="2714"/>
                <a:ext cx="31" cy="33"/>
              </a:xfrm>
              <a:custGeom>
                <a:avLst/>
                <a:gdLst>
                  <a:gd name="T0" fmla="*/ 1 w 13"/>
                  <a:gd name="T1" fmla="*/ 9 h 14"/>
                  <a:gd name="T2" fmla="*/ 9 w 13"/>
                  <a:gd name="T3" fmla="*/ 12 h 14"/>
                  <a:gd name="T4" fmla="*/ 12 w 13"/>
                  <a:gd name="T5" fmla="*/ 5 h 14"/>
                  <a:gd name="T6" fmla="*/ 5 w 13"/>
                  <a:gd name="T7" fmla="*/ 2 h 14"/>
                  <a:gd name="T8" fmla="*/ 1 w 13"/>
                  <a:gd name="T9" fmla="*/ 9 h 14"/>
                  <a:gd name="T10" fmla="*/ 4 w 13"/>
                  <a:gd name="T11" fmla="*/ 8 h 14"/>
                  <a:gd name="T12" fmla="*/ 6 w 13"/>
                  <a:gd name="T13" fmla="*/ 5 h 14"/>
                  <a:gd name="T14" fmla="*/ 9 w 13"/>
                  <a:gd name="T15" fmla="*/ 6 h 14"/>
                  <a:gd name="T16" fmla="*/ 8 w 13"/>
                  <a:gd name="T17" fmla="*/ 10 h 14"/>
                  <a:gd name="T18" fmla="*/ 4 w 13"/>
                  <a:gd name="T19"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1" y="9"/>
                    </a:moveTo>
                    <a:cubicBezTo>
                      <a:pt x="3" y="12"/>
                      <a:pt x="6" y="14"/>
                      <a:pt x="9" y="12"/>
                    </a:cubicBezTo>
                    <a:cubicBezTo>
                      <a:pt x="12" y="11"/>
                      <a:pt x="13" y="8"/>
                      <a:pt x="12" y="5"/>
                    </a:cubicBezTo>
                    <a:cubicBezTo>
                      <a:pt x="11" y="2"/>
                      <a:pt x="8" y="0"/>
                      <a:pt x="5" y="2"/>
                    </a:cubicBezTo>
                    <a:cubicBezTo>
                      <a:pt x="2" y="3"/>
                      <a:pt x="0" y="6"/>
                      <a:pt x="1" y="9"/>
                    </a:cubicBezTo>
                    <a:close/>
                    <a:moveTo>
                      <a:pt x="4" y="8"/>
                    </a:moveTo>
                    <a:cubicBezTo>
                      <a:pt x="4" y="7"/>
                      <a:pt x="5" y="5"/>
                      <a:pt x="6" y="5"/>
                    </a:cubicBezTo>
                    <a:cubicBezTo>
                      <a:pt x="7" y="4"/>
                      <a:pt x="9" y="5"/>
                      <a:pt x="9" y="6"/>
                    </a:cubicBezTo>
                    <a:cubicBezTo>
                      <a:pt x="10" y="7"/>
                      <a:pt x="9" y="9"/>
                      <a:pt x="8" y="10"/>
                    </a:cubicBezTo>
                    <a:cubicBezTo>
                      <a:pt x="6" y="10"/>
                      <a:pt x="5" y="9"/>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89"/>
              <p:cNvSpPr>
                <a:spLocks noEditPoints="1"/>
              </p:cNvSpPr>
              <p:nvPr/>
            </p:nvSpPr>
            <p:spPr bwMode="auto">
              <a:xfrm>
                <a:off x="4240" y="2743"/>
                <a:ext cx="31" cy="33"/>
              </a:xfrm>
              <a:custGeom>
                <a:avLst/>
                <a:gdLst>
                  <a:gd name="T0" fmla="*/ 1 w 13"/>
                  <a:gd name="T1" fmla="*/ 9 h 14"/>
                  <a:gd name="T2" fmla="*/ 8 w 13"/>
                  <a:gd name="T3" fmla="*/ 12 h 14"/>
                  <a:gd name="T4" fmla="*/ 12 w 13"/>
                  <a:gd name="T5" fmla="*/ 5 h 14"/>
                  <a:gd name="T6" fmla="*/ 4 w 13"/>
                  <a:gd name="T7" fmla="*/ 1 h 14"/>
                  <a:gd name="T8" fmla="*/ 1 w 13"/>
                  <a:gd name="T9" fmla="*/ 9 h 14"/>
                  <a:gd name="T10" fmla="*/ 4 w 13"/>
                  <a:gd name="T11" fmla="*/ 8 h 14"/>
                  <a:gd name="T12" fmla="*/ 5 w 13"/>
                  <a:gd name="T13" fmla="*/ 4 h 14"/>
                  <a:gd name="T14" fmla="*/ 9 w 13"/>
                  <a:gd name="T15" fmla="*/ 6 h 14"/>
                  <a:gd name="T16" fmla="*/ 7 w 13"/>
                  <a:gd name="T17" fmla="*/ 9 h 14"/>
                  <a:gd name="T18" fmla="*/ 4 w 13"/>
                  <a:gd name="T19"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1" y="9"/>
                    </a:moveTo>
                    <a:cubicBezTo>
                      <a:pt x="2" y="12"/>
                      <a:pt x="5" y="14"/>
                      <a:pt x="8" y="12"/>
                    </a:cubicBezTo>
                    <a:cubicBezTo>
                      <a:pt x="11" y="11"/>
                      <a:pt x="13" y="8"/>
                      <a:pt x="12" y="5"/>
                    </a:cubicBezTo>
                    <a:cubicBezTo>
                      <a:pt x="11" y="2"/>
                      <a:pt x="7" y="0"/>
                      <a:pt x="4" y="1"/>
                    </a:cubicBezTo>
                    <a:cubicBezTo>
                      <a:pt x="1" y="3"/>
                      <a:pt x="0" y="6"/>
                      <a:pt x="1" y="9"/>
                    </a:cubicBezTo>
                    <a:close/>
                    <a:moveTo>
                      <a:pt x="4" y="8"/>
                    </a:moveTo>
                    <a:cubicBezTo>
                      <a:pt x="3" y="6"/>
                      <a:pt x="4" y="5"/>
                      <a:pt x="5" y="4"/>
                    </a:cubicBezTo>
                    <a:cubicBezTo>
                      <a:pt x="7" y="4"/>
                      <a:pt x="8" y="5"/>
                      <a:pt x="9" y="6"/>
                    </a:cubicBezTo>
                    <a:cubicBezTo>
                      <a:pt x="9" y="7"/>
                      <a:pt x="9" y="9"/>
                      <a:pt x="7" y="9"/>
                    </a:cubicBezTo>
                    <a:cubicBezTo>
                      <a:pt x="6" y="10"/>
                      <a:pt x="4" y="9"/>
                      <a:pt x="4"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90"/>
              <p:cNvSpPr>
                <a:spLocks noEditPoints="1"/>
              </p:cNvSpPr>
              <p:nvPr/>
            </p:nvSpPr>
            <p:spPr bwMode="auto">
              <a:xfrm>
                <a:off x="3662" y="1976"/>
                <a:ext cx="34" cy="28"/>
              </a:xfrm>
              <a:custGeom>
                <a:avLst/>
                <a:gdLst>
                  <a:gd name="T0" fmla="*/ 12 w 14"/>
                  <a:gd name="T1" fmla="*/ 2 h 12"/>
                  <a:gd name="T2" fmla="*/ 12 w 14"/>
                  <a:gd name="T3" fmla="*/ 2 h 12"/>
                  <a:gd name="T4" fmla="*/ 12 w 14"/>
                  <a:gd name="T5" fmla="*/ 2 h 12"/>
                  <a:gd name="T6" fmla="*/ 11 w 14"/>
                  <a:gd name="T7" fmla="*/ 2 h 12"/>
                  <a:gd name="T8" fmla="*/ 10 w 14"/>
                  <a:gd name="T9" fmla="*/ 2 h 12"/>
                  <a:gd name="T10" fmla="*/ 10 w 14"/>
                  <a:gd name="T11" fmla="*/ 2 h 12"/>
                  <a:gd name="T12" fmla="*/ 10 w 14"/>
                  <a:gd name="T13" fmla="*/ 1 h 12"/>
                  <a:gd name="T14" fmla="*/ 8 w 14"/>
                  <a:gd name="T15" fmla="*/ 0 h 12"/>
                  <a:gd name="T16" fmla="*/ 7 w 14"/>
                  <a:gd name="T17" fmla="*/ 0 h 12"/>
                  <a:gd name="T18" fmla="*/ 5 w 14"/>
                  <a:gd name="T19" fmla="*/ 2 h 12"/>
                  <a:gd name="T20" fmla="*/ 5 w 14"/>
                  <a:gd name="T21" fmla="*/ 2 h 12"/>
                  <a:gd name="T22" fmla="*/ 4 w 14"/>
                  <a:gd name="T23" fmla="*/ 2 h 12"/>
                  <a:gd name="T24" fmla="*/ 4 w 14"/>
                  <a:gd name="T25" fmla="*/ 2 h 12"/>
                  <a:gd name="T26" fmla="*/ 3 w 14"/>
                  <a:gd name="T27" fmla="*/ 2 h 12"/>
                  <a:gd name="T28" fmla="*/ 2 w 14"/>
                  <a:gd name="T29" fmla="*/ 3 h 12"/>
                  <a:gd name="T30" fmla="*/ 2 w 14"/>
                  <a:gd name="T31" fmla="*/ 3 h 12"/>
                  <a:gd name="T32" fmla="*/ 0 w 14"/>
                  <a:gd name="T33" fmla="*/ 5 h 12"/>
                  <a:gd name="T34" fmla="*/ 0 w 14"/>
                  <a:gd name="T35" fmla="*/ 10 h 12"/>
                  <a:gd name="T36" fmla="*/ 3 w 14"/>
                  <a:gd name="T37" fmla="*/ 12 h 12"/>
                  <a:gd name="T38" fmla="*/ 12 w 14"/>
                  <a:gd name="T39" fmla="*/ 12 h 12"/>
                  <a:gd name="T40" fmla="*/ 14 w 14"/>
                  <a:gd name="T41" fmla="*/ 10 h 12"/>
                  <a:gd name="T42" fmla="*/ 14 w 14"/>
                  <a:gd name="T43" fmla="*/ 5 h 12"/>
                  <a:gd name="T44" fmla="*/ 12 w 14"/>
                  <a:gd name="T45" fmla="*/ 2 h 12"/>
                  <a:gd name="T46" fmla="*/ 6 w 14"/>
                  <a:gd name="T47" fmla="*/ 2 h 12"/>
                  <a:gd name="T48" fmla="*/ 7 w 14"/>
                  <a:gd name="T49" fmla="*/ 1 h 12"/>
                  <a:gd name="T50" fmla="*/ 8 w 14"/>
                  <a:gd name="T51" fmla="*/ 1 h 12"/>
                  <a:gd name="T52" fmla="*/ 9 w 14"/>
                  <a:gd name="T53" fmla="*/ 1 h 12"/>
                  <a:gd name="T54" fmla="*/ 9 w 14"/>
                  <a:gd name="T55" fmla="*/ 2 h 12"/>
                  <a:gd name="T56" fmla="*/ 6 w 14"/>
                  <a:gd name="T5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 h="12">
                    <a:moveTo>
                      <a:pt x="12" y="2"/>
                    </a:moveTo>
                    <a:cubicBezTo>
                      <a:pt x="12" y="2"/>
                      <a:pt x="12" y="2"/>
                      <a:pt x="12" y="2"/>
                    </a:cubicBezTo>
                    <a:cubicBezTo>
                      <a:pt x="12" y="2"/>
                      <a:pt x="12" y="2"/>
                      <a:pt x="12" y="2"/>
                    </a:cubicBezTo>
                    <a:cubicBezTo>
                      <a:pt x="11" y="2"/>
                      <a:pt x="11" y="2"/>
                      <a:pt x="11" y="2"/>
                    </a:cubicBezTo>
                    <a:cubicBezTo>
                      <a:pt x="10" y="2"/>
                      <a:pt x="10" y="2"/>
                      <a:pt x="10" y="2"/>
                    </a:cubicBezTo>
                    <a:cubicBezTo>
                      <a:pt x="10" y="2"/>
                      <a:pt x="10" y="2"/>
                      <a:pt x="10" y="2"/>
                    </a:cubicBezTo>
                    <a:cubicBezTo>
                      <a:pt x="10" y="1"/>
                      <a:pt x="10" y="1"/>
                      <a:pt x="10" y="1"/>
                    </a:cubicBezTo>
                    <a:cubicBezTo>
                      <a:pt x="10" y="0"/>
                      <a:pt x="9" y="0"/>
                      <a:pt x="8" y="0"/>
                    </a:cubicBezTo>
                    <a:cubicBezTo>
                      <a:pt x="7" y="0"/>
                      <a:pt x="7" y="0"/>
                      <a:pt x="7" y="0"/>
                    </a:cubicBezTo>
                    <a:cubicBezTo>
                      <a:pt x="6" y="0"/>
                      <a:pt x="5" y="1"/>
                      <a:pt x="5" y="2"/>
                    </a:cubicBezTo>
                    <a:cubicBezTo>
                      <a:pt x="5" y="2"/>
                      <a:pt x="5" y="2"/>
                      <a:pt x="5" y="2"/>
                    </a:cubicBezTo>
                    <a:cubicBezTo>
                      <a:pt x="4" y="2"/>
                      <a:pt x="4" y="2"/>
                      <a:pt x="4" y="2"/>
                    </a:cubicBezTo>
                    <a:cubicBezTo>
                      <a:pt x="4" y="2"/>
                      <a:pt x="4" y="2"/>
                      <a:pt x="4" y="2"/>
                    </a:cubicBezTo>
                    <a:cubicBezTo>
                      <a:pt x="3" y="2"/>
                      <a:pt x="3" y="2"/>
                      <a:pt x="3" y="2"/>
                    </a:cubicBezTo>
                    <a:cubicBezTo>
                      <a:pt x="2" y="2"/>
                      <a:pt x="2" y="2"/>
                      <a:pt x="2" y="3"/>
                    </a:cubicBezTo>
                    <a:cubicBezTo>
                      <a:pt x="2" y="3"/>
                      <a:pt x="2" y="3"/>
                      <a:pt x="2" y="3"/>
                    </a:cubicBezTo>
                    <a:cubicBezTo>
                      <a:pt x="1" y="3"/>
                      <a:pt x="0" y="4"/>
                      <a:pt x="0" y="5"/>
                    </a:cubicBezTo>
                    <a:cubicBezTo>
                      <a:pt x="0" y="10"/>
                      <a:pt x="0" y="10"/>
                      <a:pt x="0" y="10"/>
                    </a:cubicBezTo>
                    <a:cubicBezTo>
                      <a:pt x="0" y="11"/>
                      <a:pt x="1" y="12"/>
                      <a:pt x="3" y="12"/>
                    </a:cubicBezTo>
                    <a:cubicBezTo>
                      <a:pt x="12" y="12"/>
                      <a:pt x="12" y="12"/>
                      <a:pt x="12" y="12"/>
                    </a:cubicBezTo>
                    <a:cubicBezTo>
                      <a:pt x="13" y="12"/>
                      <a:pt x="14" y="11"/>
                      <a:pt x="14" y="10"/>
                    </a:cubicBezTo>
                    <a:cubicBezTo>
                      <a:pt x="14" y="5"/>
                      <a:pt x="14" y="5"/>
                      <a:pt x="14" y="5"/>
                    </a:cubicBezTo>
                    <a:cubicBezTo>
                      <a:pt x="14" y="4"/>
                      <a:pt x="13" y="3"/>
                      <a:pt x="12" y="2"/>
                    </a:cubicBezTo>
                    <a:close/>
                    <a:moveTo>
                      <a:pt x="6" y="2"/>
                    </a:moveTo>
                    <a:cubicBezTo>
                      <a:pt x="6" y="1"/>
                      <a:pt x="6" y="1"/>
                      <a:pt x="7" y="1"/>
                    </a:cubicBezTo>
                    <a:cubicBezTo>
                      <a:pt x="8" y="1"/>
                      <a:pt x="8" y="1"/>
                      <a:pt x="8" y="1"/>
                    </a:cubicBezTo>
                    <a:cubicBezTo>
                      <a:pt x="9" y="1"/>
                      <a:pt x="9" y="1"/>
                      <a:pt x="9" y="1"/>
                    </a:cubicBezTo>
                    <a:cubicBezTo>
                      <a:pt x="9" y="2"/>
                      <a:pt x="9" y="2"/>
                      <a:pt x="9" y="2"/>
                    </a:cubicBezTo>
                    <a:cubicBezTo>
                      <a:pt x="6" y="2"/>
                      <a:pt x="6" y="2"/>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91"/>
              <p:cNvSpPr>
                <a:spLocks noEditPoints="1"/>
              </p:cNvSpPr>
              <p:nvPr/>
            </p:nvSpPr>
            <p:spPr bwMode="auto">
              <a:xfrm>
                <a:off x="3662" y="2190"/>
                <a:ext cx="34" cy="28"/>
              </a:xfrm>
              <a:custGeom>
                <a:avLst/>
                <a:gdLst>
                  <a:gd name="T0" fmla="*/ 12 w 14"/>
                  <a:gd name="T1" fmla="*/ 2 h 12"/>
                  <a:gd name="T2" fmla="*/ 12 w 14"/>
                  <a:gd name="T3" fmla="*/ 2 h 12"/>
                  <a:gd name="T4" fmla="*/ 11 w 14"/>
                  <a:gd name="T5" fmla="*/ 1 h 12"/>
                  <a:gd name="T6" fmla="*/ 10 w 14"/>
                  <a:gd name="T7" fmla="*/ 1 h 12"/>
                  <a:gd name="T8" fmla="*/ 10 w 14"/>
                  <a:gd name="T9" fmla="*/ 2 h 12"/>
                  <a:gd name="T10" fmla="*/ 9 w 14"/>
                  <a:gd name="T11" fmla="*/ 2 h 12"/>
                  <a:gd name="T12" fmla="*/ 9 w 14"/>
                  <a:gd name="T13" fmla="*/ 1 h 12"/>
                  <a:gd name="T14" fmla="*/ 7 w 14"/>
                  <a:gd name="T15" fmla="*/ 0 h 12"/>
                  <a:gd name="T16" fmla="*/ 6 w 14"/>
                  <a:gd name="T17" fmla="*/ 0 h 12"/>
                  <a:gd name="T18" fmla="*/ 4 w 14"/>
                  <a:gd name="T19" fmla="*/ 1 h 12"/>
                  <a:gd name="T20" fmla="*/ 4 w 14"/>
                  <a:gd name="T21" fmla="*/ 2 h 12"/>
                  <a:gd name="T22" fmla="*/ 4 w 14"/>
                  <a:gd name="T23" fmla="*/ 2 h 12"/>
                  <a:gd name="T24" fmla="*/ 3 w 14"/>
                  <a:gd name="T25" fmla="*/ 1 h 12"/>
                  <a:gd name="T26" fmla="*/ 2 w 14"/>
                  <a:gd name="T27" fmla="*/ 2 h 12"/>
                  <a:gd name="T28" fmla="*/ 2 w 14"/>
                  <a:gd name="T29" fmla="*/ 2 h 12"/>
                  <a:gd name="T30" fmla="*/ 2 w 14"/>
                  <a:gd name="T31" fmla="*/ 2 h 12"/>
                  <a:gd name="T32" fmla="*/ 0 w 14"/>
                  <a:gd name="T33" fmla="*/ 4 h 12"/>
                  <a:gd name="T34" fmla="*/ 0 w 14"/>
                  <a:gd name="T35" fmla="*/ 9 h 12"/>
                  <a:gd name="T36" fmla="*/ 2 w 14"/>
                  <a:gd name="T37" fmla="*/ 12 h 12"/>
                  <a:gd name="T38" fmla="*/ 11 w 14"/>
                  <a:gd name="T39" fmla="*/ 11 h 12"/>
                  <a:gd name="T40" fmla="*/ 14 w 14"/>
                  <a:gd name="T41" fmla="*/ 9 h 12"/>
                  <a:gd name="T42" fmla="*/ 14 w 14"/>
                  <a:gd name="T43" fmla="*/ 4 h 12"/>
                  <a:gd name="T44" fmla="*/ 12 w 14"/>
                  <a:gd name="T45" fmla="*/ 2 h 12"/>
                  <a:gd name="T46" fmla="*/ 5 w 14"/>
                  <a:gd name="T47" fmla="*/ 1 h 12"/>
                  <a:gd name="T48" fmla="*/ 6 w 14"/>
                  <a:gd name="T49" fmla="*/ 0 h 12"/>
                  <a:gd name="T50" fmla="*/ 7 w 14"/>
                  <a:gd name="T51" fmla="*/ 0 h 12"/>
                  <a:gd name="T52" fmla="*/ 8 w 14"/>
                  <a:gd name="T53" fmla="*/ 1 h 12"/>
                  <a:gd name="T54" fmla="*/ 8 w 14"/>
                  <a:gd name="T55" fmla="*/ 2 h 12"/>
                  <a:gd name="T56" fmla="*/ 5 w 14"/>
                  <a:gd name="T57" fmla="*/ 2 h 12"/>
                  <a:gd name="T58" fmla="*/ 5 w 14"/>
                  <a:gd name="T5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12">
                    <a:moveTo>
                      <a:pt x="12" y="2"/>
                    </a:moveTo>
                    <a:cubicBezTo>
                      <a:pt x="12" y="2"/>
                      <a:pt x="12" y="2"/>
                      <a:pt x="12" y="2"/>
                    </a:cubicBezTo>
                    <a:cubicBezTo>
                      <a:pt x="12" y="1"/>
                      <a:pt x="12" y="1"/>
                      <a:pt x="11" y="1"/>
                    </a:cubicBezTo>
                    <a:cubicBezTo>
                      <a:pt x="10" y="1"/>
                      <a:pt x="10" y="1"/>
                      <a:pt x="10" y="1"/>
                    </a:cubicBezTo>
                    <a:cubicBezTo>
                      <a:pt x="10" y="1"/>
                      <a:pt x="10" y="1"/>
                      <a:pt x="10" y="2"/>
                    </a:cubicBezTo>
                    <a:cubicBezTo>
                      <a:pt x="9" y="2"/>
                      <a:pt x="9" y="2"/>
                      <a:pt x="9" y="2"/>
                    </a:cubicBezTo>
                    <a:cubicBezTo>
                      <a:pt x="9" y="1"/>
                      <a:pt x="9" y="1"/>
                      <a:pt x="9" y="1"/>
                    </a:cubicBezTo>
                    <a:cubicBezTo>
                      <a:pt x="9" y="0"/>
                      <a:pt x="8" y="0"/>
                      <a:pt x="7" y="0"/>
                    </a:cubicBezTo>
                    <a:cubicBezTo>
                      <a:pt x="6" y="0"/>
                      <a:pt x="6" y="0"/>
                      <a:pt x="6" y="0"/>
                    </a:cubicBezTo>
                    <a:cubicBezTo>
                      <a:pt x="5" y="0"/>
                      <a:pt x="4" y="0"/>
                      <a:pt x="4" y="1"/>
                    </a:cubicBezTo>
                    <a:cubicBezTo>
                      <a:pt x="4" y="2"/>
                      <a:pt x="4" y="2"/>
                      <a:pt x="4" y="2"/>
                    </a:cubicBezTo>
                    <a:cubicBezTo>
                      <a:pt x="4" y="2"/>
                      <a:pt x="4" y="2"/>
                      <a:pt x="4" y="2"/>
                    </a:cubicBezTo>
                    <a:cubicBezTo>
                      <a:pt x="4" y="2"/>
                      <a:pt x="3" y="1"/>
                      <a:pt x="3" y="1"/>
                    </a:cubicBezTo>
                    <a:cubicBezTo>
                      <a:pt x="2" y="2"/>
                      <a:pt x="2" y="2"/>
                      <a:pt x="2" y="2"/>
                    </a:cubicBezTo>
                    <a:cubicBezTo>
                      <a:pt x="2" y="2"/>
                      <a:pt x="2" y="2"/>
                      <a:pt x="2" y="2"/>
                    </a:cubicBezTo>
                    <a:cubicBezTo>
                      <a:pt x="2" y="2"/>
                      <a:pt x="2" y="2"/>
                      <a:pt x="2" y="2"/>
                    </a:cubicBezTo>
                    <a:cubicBezTo>
                      <a:pt x="0" y="2"/>
                      <a:pt x="0" y="3"/>
                      <a:pt x="0" y="4"/>
                    </a:cubicBezTo>
                    <a:cubicBezTo>
                      <a:pt x="0" y="9"/>
                      <a:pt x="0" y="9"/>
                      <a:pt x="0" y="9"/>
                    </a:cubicBezTo>
                    <a:cubicBezTo>
                      <a:pt x="0" y="11"/>
                      <a:pt x="1" y="12"/>
                      <a:pt x="2" y="12"/>
                    </a:cubicBezTo>
                    <a:cubicBezTo>
                      <a:pt x="11" y="11"/>
                      <a:pt x="11" y="11"/>
                      <a:pt x="11" y="11"/>
                    </a:cubicBezTo>
                    <a:cubicBezTo>
                      <a:pt x="13" y="11"/>
                      <a:pt x="14" y="10"/>
                      <a:pt x="14" y="9"/>
                    </a:cubicBezTo>
                    <a:cubicBezTo>
                      <a:pt x="14" y="4"/>
                      <a:pt x="14" y="4"/>
                      <a:pt x="14" y="4"/>
                    </a:cubicBezTo>
                    <a:cubicBezTo>
                      <a:pt x="14" y="3"/>
                      <a:pt x="13" y="2"/>
                      <a:pt x="12" y="2"/>
                    </a:cubicBezTo>
                    <a:close/>
                    <a:moveTo>
                      <a:pt x="5" y="1"/>
                    </a:moveTo>
                    <a:cubicBezTo>
                      <a:pt x="5" y="1"/>
                      <a:pt x="5" y="0"/>
                      <a:pt x="6" y="0"/>
                    </a:cubicBezTo>
                    <a:cubicBezTo>
                      <a:pt x="7" y="0"/>
                      <a:pt x="7" y="0"/>
                      <a:pt x="7" y="0"/>
                    </a:cubicBezTo>
                    <a:cubicBezTo>
                      <a:pt x="8" y="0"/>
                      <a:pt x="8" y="1"/>
                      <a:pt x="8" y="1"/>
                    </a:cubicBezTo>
                    <a:cubicBezTo>
                      <a:pt x="8" y="2"/>
                      <a:pt x="8" y="2"/>
                      <a:pt x="8" y="2"/>
                    </a:cubicBezTo>
                    <a:cubicBezTo>
                      <a:pt x="5" y="2"/>
                      <a:pt x="5" y="2"/>
                      <a:pt x="5" y="2"/>
                    </a:cubicBezTo>
                    <a:lnTo>
                      <a:pt x="5"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92"/>
              <p:cNvSpPr>
                <a:spLocks noEditPoints="1"/>
              </p:cNvSpPr>
              <p:nvPr/>
            </p:nvSpPr>
            <p:spPr bwMode="auto">
              <a:xfrm>
                <a:off x="3804" y="2211"/>
                <a:ext cx="38" cy="38"/>
              </a:xfrm>
              <a:custGeom>
                <a:avLst/>
                <a:gdLst>
                  <a:gd name="T0" fmla="*/ 15 w 16"/>
                  <a:gd name="T1" fmla="*/ 6 h 16"/>
                  <a:gd name="T2" fmla="*/ 14 w 16"/>
                  <a:gd name="T3" fmla="*/ 6 h 16"/>
                  <a:gd name="T4" fmla="*/ 13 w 16"/>
                  <a:gd name="T5" fmla="*/ 5 h 16"/>
                  <a:gd name="T6" fmla="*/ 14 w 16"/>
                  <a:gd name="T7" fmla="*/ 5 h 16"/>
                  <a:gd name="T8" fmla="*/ 14 w 16"/>
                  <a:gd name="T9" fmla="*/ 3 h 16"/>
                  <a:gd name="T10" fmla="*/ 13 w 16"/>
                  <a:gd name="T11" fmla="*/ 2 h 16"/>
                  <a:gd name="T12" fmla="*/ 12 w 16"/>
                  <a:gd name="T13" fmla="*/ 2 h 16"/>
                  <a:gd name="T14" fmla="*/ 11 w 16"/>
                  <a:gd name="T15" fmla="*/ 3 h 16"/>
                  <a:gd name="T16" fmla="*/ 10 w 16"/>
                  <a:gd name="T17" fmla="*/ 3 h 16"/>
                  <a:gd name="T18" fmla="*/ 10 w 16"/>
                  <a:gd name="T19" fmla="*/ 1 h 16"/>
                  <a:gd name="T20" fmla="*/ 9 w 16"/>
                  <a:gd name="T21" fmla="*/ 0 h 16"/>
                  <a:gd name="T22" fmla="*/ 7 w 16"/>
                  <a:gd name="T23" fmla="*/ 0 h 16"/>
                  <a:gd name="T24" fmla="*/ 6 w 16"/>
                  <a:gd name="T25" fmla="*/ 1 h 16"/>
                  <a:gd name="T26" fmla="*/ 6 w 16"/>
                  <a:gd name="T27" fmla="*/ 3 h 16"/>
                  <a:gd name="T28" fmla="*/ 5 w 16"/>
                  <a:gd name="T29" fmla="*/ 3 h 16"/>
                  <a:gd name="T30" fmla="*/ 4 w 16"/>
                  <a:gd name="T31" fmla="*/ 2 h 16"/>
                  <a:gd name="T32" fmla="*/ 3 w 16"/>
                  <a:gd name="T33" fmla="*/ 2 h 16"/>
                  <a:gd name="T34" fmla="*/ 2 w 16"/>
                  <a:gd name="T35" fmla="*/ 3 h 16"/>
                  <a:gd name="T36" fmla="*/ 2 w 16"/>
                  <a:gd name="T37" fmla="*/ 5 h 16"/>
                  <a:gd name="T38" fmla="*/ 3 w 16"/>
                  <a:gd name="T39" fmla="*/ 5 h 16"/>
                  <a:gd name="T40" fmla="*/ 2 w 16"/>
                  <a:gd name="T41" fmla="*/ 7 h 16"/>
                  <a:gd name="T42" fmla="*/ 1 w 16"/>
                  <a:gd name="T43" fmla="*/ 7 h 16"/>
                  <a:gd name="T44" fmla="*/ 0 w 16"/>
                  <a:gd name="T45" fmla="*/ 8 h 16"/>
                  <a:gd name="T46" fmla="*/ 0 w 16"/>
                  <a:gd name="T47" fmla="*/ 9 h 16"/>
                  <a:gd name="T48" fmla="*/ 1 w 16"/>
                  <a:gd name="T49" fmla="*/ 10 h 16"/>
                  <a:gd name="T50" fmla="*/ 2 w 16"/>
                  <a:gd name="T51" fmla="*/ 10 h 16"/>
                  <a:gd name="T52" fmla="*/ 3 w 16"/>
                  <a:gd name="T53" fmla="*/ 11 h 16"/>
                  <a:gd name="T54" fmla="*/ 2 w 16"/>
                  <a:gd name="T55" fmla="*/ 12 h 16"/>
                  <a:gd name="T56" fmla="*/ 2 w 16"/>
                  <a:gd name="T57" fmla="*/ 14 h 16"/>
                  <a:gd name="T58" fmla="*/ 3 w 16"/>
                  <a:gd name="T59" fmla="*/ 14 h 16"/>
                  <a:gd name="T60" fmla="*/ 5 w 16"/>
                  <a:gd name="T61" fmla="*/ 14 h 16"/>
                  <a:gd name="T62" fmla="*/ 5 w 16"/>
                  <a:gd name="T63" fmla="*/ 14 h 16"/>
                  <a:gd name="T64" fmla="*/ 7 w 16"/>
                  <a:gd name="T65" fmla="*/ 14 h 16"/>
                  <a:gd name="T66" fmla="*/ 7 w 16"/>
                  <a:gd name="T67" fmla="*/ 15 h 16"/>
                  <a:gd name="T68" fmla="*/ 8 w 16"/>
                  <a:gd name="T69" fmla="*/ 16 h 16"/>
                  <a:gd name="T70" fmla="*/ 9 w 16"/>
                  <a:gd name="T71" fmla="*/ 16 h 16"/>
                  <a:gd name="T72" fmla="*/ 10 w 16"/>
                  <a:gd name="T73" fmla="*/ 15 h 16"/>
                  <a:gd name="T74" fmla="*/ 10 w 16"/>
                  <a:gd name="T75" fmla="*/ 14 h 16"/>
                  <a:gd name="T76" fmla="*/ 11 w 16"/>
                  <a:gd name="T77" fmla="*/ 14 h 16"/>
                  <a:gd name="T78" fmla="*/ 12 w 16"/>
                  <a:gd name="T79" fmla="*/ 14 h 16"/>
                  <a:gd name="T80" fmla="*/ 13 w 16"/>
                  <a:gd name="T81" fmla="*/ 14 h 16"/>
                  <a:gd name="T82" fmla="*/ 14 w 16"/>
                  <a:gd name="T83" fmla="*/ 13 h 16"/>
                  <a:gd name="T84" fmla="*/ 14 w 16"/>
                  <a:gd name="T85" fmla="*/ 12 h 16"/>
                  <a:gd name="T86" fmla="*/ 14 w 16"/>
                  <a:gd name="T87" fmla="*/ 11 h 16"/>
                  <a:gd name="T88" fmla="*/ 14 w 16"/>
                  <a:gd name="T89" fmla="*/ 10 h 16"/>
                  <a:gd name="T90" fmla="*/ 15 w 16"/>
                  <a:gd name="T91" fmla="*/ 10 h 16"/>
                  <a:gd name="T92" fmla="*/ 16 w 16"/>
                  <a:gd name="T93" fmla="*/ 9 h 16"/>
                  <a:gd name="T94" fmla="*/ 16 w 16"/>
                  <a:gd name="T95" fmla="*/ 8 h 16"/>
                  <a:gd name="T96" fmla="*/ 15 w 16"/>
                  <a:gd name="T97" fmla="*/ 6 h 16"/>
                  <a:gd name="T98" fmla="*/ 10 w 16"/>
                  <a:gd name="T99" fmla="*/ 10 h 16"/>
                  <a:gd name="T100" fmla="*/ 6 w 16"/>
                  <a:gd name="T101" fmla="*/ 11 h 16"/>
                  <a:gd name="T102" fmla="*/ 6 w 16"/>
                  <a:gd name="T103" fmla="*/ 6 h 16"/>
                  <a:gd name="T104" fmla="*/ 10 w 16"/>
                  <a:gd name="T105" fmla="*/ 6 h 16"/>
                  <a:gd name="T106" fmla="*/ 10 w 16"/>
                  <a:gd name="T10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 h="16">
                    <a:moveTo>
                      <a:pt x="15" y="6"/>
                    </a:moveTo>
                    <a:cubicBezTo>
                      <a:pt x="14" y="6"/>
                      <a:pt x="14" y="6"/>
                      <a:pt x="14" y="6"/>
                    </a:cubicBezTo>
                    <a:cubicBezTo>
                      <a:pt x="14" y="6"/>
                      <a:pt x="14" y="6"/>
                      <a:pt x="13" y="5"/>
                    </a:cubicBezTo>
                    <a:cubicBezTo>
                      <a:pt x="14" y="5"/>
                      <a:pt x="14" y="5"/>
                      <a:pt x="14" y="5"/>
                    </a:cubicBezTo>
                    <a:cubicBezTo>
                      <a:pt x="15" y="4"/>
                      <a:pt x="15" y="3"/>
                      <a:pt x="14" y="3"/>
                    </a:cubicBezTo>
                    <a:cubicBezTo>
                      <a:pt x="13" y="2"/>
                      <a:pt x="13" y="2"/>
                      <a:pt x="13" y="2"/>
                    </a:cubicBezTo>
                    <a:cubicBezTo>
                      <a:pt x="13" y="2"/>
                      <a:pt x="12" y="2"/>
                      <a:pt x="12" y="2"/>
                    </a:cubicBezTo>
                    <a:cubicBezTo>
                      <a:pt x="11" y="3"/>
                      <a:pt x="11" y="3"/>
                      <a:pt x="11" y="3"/>
                    </a:cubicBezTo>
                    <a:cubicBezTo>
                      <a:pt x="11" y="3"/>
                      <a:pt x="10" y="3"/>
                      <a:pt x="10" y="3"/>
                    </a:cubicBezTo>
                    <a:cubicBezTo>
                      <a:pt x="10" y="1"/>
                      <a:pt x="10" y="1"/>
                      <a:pt x="10" y="1"/>
                    </a:cubicBezTo>
                    <a:cubicBezTo>
                      <a:pt x="10" y="1"/>
                      <a:pt x="9" y="0"/>
                      <a:pt x="9" y="0"/>
                    </a:cubicBezTo>
                    <a:cubicBezTo>
                      <a:pt x="7" y="0"/>
                      <a:pt x="7" y="0"/>
                      <a:pt x="7" y="0"/>
                    </a:cubicBezTo>
                    <a:cubicBezTo>
                      <a:pt x="7" y="0"/>
                      <a:pt x="6" y="1"/>
                      <a:pt x="6" y="1"/>
                    </a:cubicBezTo>
                    <a:cubicBezTo>
                      <a:pt x="6" y="3"/>
                      <a:pt x="6" y="3"/>
                      <a:pt x="6" y="3"/>
                    </a:cubicBezTo>
                    <a:cubicBezTo>
                      <a:pt x="6" y="3"/>
                      <a:pt x="6" y="3"/>
                      <a:pt x="5" y="3"/>
                    </a:cubicBezTo>
                    <a:cubicBezTo>
                      <a:pt x="4" y="2"/>
                      <a:pt x="4" y="2"/>
                      <a:pt x="4" y="2"/>
                    </a:cubicBezTo>
                    <a:cubicBezTo>
                      <a:pt x="4" y="2"/>
                      <a:pt x="3" y="2"/>
                      <a:pt x="3" y="2"/>
                    </a:cubicBezTo>
                    <a:cubicBezTo>
                      <a:pt x="2" y="3"/>
                      <a:pt x="2" y="3"/>
                      <a:pt x="2" y="3"/>
                    </a:cubicBezTo>
                    <a:cubicBezTo>
                      <a:pt x="2" y="4"/>
                      <a:pt x="2" y="4"/>
                      <a:pt x="2" y="5"/>
                    </a:cubicBezTo>
                    <a:cubicBezTo>
                      <a:pt x="3" y="5"/>
                      <a:pt x="3" y="5"/>
                      <a:pt x="3" y="5"/>
                    </a:cubicBezTo>
                    <a:cubicBezTo>
                      <a:pt x="3" y="6"/>
                      <a:pt x="2" y="6"/>
                      <a:pt x="2" y="7"/>
                    </a:cubicBezTo>
                    <a:cubicBezTo>
                      <a:pt x="1" y="7"/>
                      <a:pt x="1" y="7"/>
                      <a:pt x="1" y="7"/>
                    </a:cubicBezTo>
                    <a:cubicBezTo>
                      <a:pt x="1" y="7"/>
                      <a:pt x="0" y="7"/>
                      <a:pt x="0" y="8"/>
                    </a:cubicBezTo>
                    <a:cubicBezTo>
                      <a:pt x="0" y="9"/>
                      <a:pt x="0" y="9"/>
                      <a:pt x="0" y="9"/>
                    </a:cubicBezTo>
                    <a:cubicBezTo>
                      <a:pt x="0" y="10"/>
                      <a:pt x="1" y="10"/>
                      <a:pt x="1" y="10"/>
                    </a:cubicBezTo>
                    <a:cubicBezTo>
                      <a:pt x="2" y="10"/>
                      <a:pt x="2" y="10"/>
                      <a:pt x="2" y="10"/>
                    </a:cubicBezTo>
                    <a:cubicBezTo>
                      <a:pt x="2" y="11"/>
                      <a:pt x="3" y="11"/>
                      <a:pt x="3" y="11"/>
                    </a:cubicBezTo>
                    <a:cubicBezTo>
                      <a:pt x="2" y="12"/>
                      <a:pt x="2" y="12"/>
                      <a:pt x="2" y="12"/>
                    </a:cubicBezTo>
                    <a:cubicBezTo>
                      <a:pt x="2" y="12"/>
                      <a:pt x="2" y="13"/>
                      <a:pt x="2" y="14"/>
                    </a:cubicBezTo>
                    <a:cubicBezTo>
                      <a:pt x="3" y="14"/>
                      <a:pt x="3" y="14"/>
                      <a:pt x="3" y="14"/>
                    </a:cubicBezTo>
                    <a:cubicBezTo>
                      <a:pt x="3" y="15"/>
                      <a:pt x="4" y="15"/>
                      <a:pt x="5" y="14"/>
                    </a:cubicBezTo>
                    <a:cubicBezTo>
                      <a:pt x="5" y="14"/>
                      <a:pt x="5" y="14"/>
                      <a:pt x="5" y="14"/>
                    </a:cubicBezTo>
                    <a:cubicBezTo>
                      <a:pt x="6" y="14"/>
                      <a:pt x="6" y="14"/>
                      <a:pt x="7" y="14"/>
                    </a:cubicBezTo>
                    <a:cubicBezTo>
                      <a:pt x="7" y="15"/>
                      <a:pt x="7" y="15"/>
                      <a:pt x="7" y="15"/>
                    </a:cubicBezTo>
                    <a:cubicBezTo>
                      <a:pt x="7" y="16"/>
                      <a:pt x="7" y="16"/>
                      <a:pt x="8" y="16"/>
                    </a:cubicBezTo>
                    <a:cubicBezTo>
                      <a:pt x="9" y="16"/>
                      <a:pt x="9" y="16"/>
                      <a:pt x="9" y="16"/>
                    </a:cubicBezTo>
                    <a:cubicBezTo>
                      <a:pt x="10" y="16"/>
                      <a:pt x="10" y="16"/>
                      <a:pt x="10" y="15"/>
                    </a:cubicBezTo>
                    <a:cubicBezTo>
                      <a:pt x="10" y="14"/>
                      <a:pt x="10" y="14"/>
                      <a:pt x="10" y="14"/>
                    </a:cubicBezTo>
                    <a:cubicBezTo>
                      <a:pt x="10" y="14"/>
                      <a:pt x="11" y="14"/>
                      <a:pt x="11" y="14"/>
                    </a:cubicBezTo>
                    <a:cubicBezTo>
                      <a:pt x="12" y="14"/>
                      <a:pt x="12" y="14"/>
                      <a:pt x="12" y="14"/>
                    </a:cubicBezTo>
                    <a:cubicBezTo>
                      <a:pt x="12" y="15"/>
                      <a:pt x="13" y="15"/>
                      <a:pt x="13" y="14"/>
                    </a:cubicBezTo>
                    <a:cubicBezTo>
                      <a:pt x="14" y="13"/>
                      <a:pt x="14" y="13"/>
                      <a:pt x="14" y="13"/>
                    </a:cubicBezTo>
                    <a:cubicBezTo>
                      <a:pt x="15" y="13"/>
                      <a:pt x="15" y="12"/>
                      <a:pt x="14" y="12"/>
                    </a:cubicBezTo>
                    <a:cubicBezTo>
                      <a:pt x="14" y="11"/>
                      <a:pt x="14" y="11"/>
                      <a:pt x="14" y="11"/>
                    </a:cubicBezTo>
                    <a:cubicBezTo>
                      <a:pt x="14" y="11"/>
                      <a:pt x="14" y="10"/>
                      <a:pt x="14" y="10"/>
                    </a:cubicBezTo>
                    <a:cubicBezTo>
                      <a:pt x="15" y="10"/>
                      <a:pt x="15" y="10"/>
                      <a:pt x="15" y="10"/>
                    </a:cubicBezTo>
                    <a:cubicBezTo>
                      <a:pt x="16" y="10"/>
                      <a:pt x="16" y="9"/>
                      <a:pt x="16" y="9"/>
                    </a:cubicBezTo>
                    <a:cubicBezTo>
                      <a:pt x="16" y="8"/>
                      <a:pt x="16" y="8"/>
                      <a:pt x="16" y="8"/>
                    </a:cubicBezTo>
                    <a:cubicBezTo>
                      <a:pt x="16" y="7"/>
                      <a:pt x="16" y="6"/>
                      <a:pt x="15" y="6"/>
                    </a:cubicBezTo>
                    <a:close/>
                    <a:moveTo>
                      <a:pt x="10" y="10"/>
                    </a:moveTo>
                    <a:cubicBezTo>
                      <a:pt x="9" y="12"/>
                      <a:pt x="7" y="12"/>
                      <a:pt x="6" y="11"/>
                    </a:cubicBezTo>
                    <a:cubicBezTo>
                      <a:pt x="5" y="9"/>
                      <a:pt x="5" y="7"/>
                      <a:pt x="6" y="6"/>
                    </a:cubicBezTo>
                    <a:cubicBezTo>
                      <a:pt x="7" y="5"/>
                      <a:pt x="9" y="5"/>
                      <a:pt x="10" y="6"/>
                    </a:cubicBezTo>
                    <a:cubicBezTo>
                      <a:pt x="11" y="7"/>
                      <a:pt x="11" y="9"/>
                      <a:pt x="10"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93"/>
              <p:cNvSpPr>
                <a:spLocks noEditPoints="1"/>
              </p:cNvSpPr>
              <p:nvPr/>
            </p:nvSpPr>
            <p:spPr bwMode="auto">
              <a:xfrm>
                <a:off x="3665" y="1933"/>
                <a:ext cx="28" cy="31"/>
              </a:xfrm>
              <a:custGeom>
                <a:avLst/>
                <a:gdLst>
                  <a:gd name="T0" fmla="*/ 11 w 12"/>
                  <a:gd name="T1" fmla="*/ 5 h 13"/>
                  <a:gd name="T2" fmla="*/ 11 w 12"/>
                  <a:gd name="T3" fmla="*/ 5 h 13"/>
                  <a:gd name="T4" fmla="*/ 10 w 12"/>
                  <a:gd name="T5" fmla="*/ 4 h 13"/>
                  <a:gd name="T6" fmla="*/ 11 w 12"/>
                  <a:gd name="T7" fmla="*/ 4 h 13"/>
                  <a:gd name="T8" fmla="*/ 11 w 12"/>
                  <a:gd name="T9" fmla="*/ 2 h 13"/>
                  <a:gd name="T10" fmla="*/ 10 w 12"/>
                  <a:gd name="T11" fmla="*/ 2 h 13"/>
                  <a:gd name="T12" fmla="*/ 9 w 12"/>
                  <a:gd name="T13" fmla="*/ 2 h 13"/>
                  <a:gd name="T14" fmla="*/ 8 w 12"/>
                  <a:gd name="T15" fmla="*/ 2 h 13"/>
                  <a:gd name="T16" fmla="*/ 7 w 12"/>
                  <a:gd name="T17" fmla="*/ 2 h 13"/>
                  <a:gd name="T18" fmla="*/ 7 w 12"/>
                  <a:gd name="T19" fmla="*/ 1 h 13"/>
                  <a:gd name="T20" fmla="*/ 6 w 12"/>
                  <a:gd name="T21" fmla="*/ 0 h 13"/>
                  <a:gd name="T22" fmla="*/ 5 w 12"/>
                  <a:gd name="T23" fmla="*/ 0 h 13"/>
                  <a:gd name="T24" fmla="*/ 5 w 12"/>
                  <a:gd name="T25" fmla="*/ 1 h 13"/>
                  <a:gd name="T26" fmla="*/ 5 w 12"/>
                  <a:gd name="T27" fmla="*/ 2 h 13"/>
                  <a:gd name="T28" fmla="*/ 4 w 12"/>
                  <a:gd name="T29" fmla="*/ 3 h 13"/>
                  <a:gd name="T30" fmla="*/ 3 w 12"/>
                  <a:gd name="T31" fmla="*/ 2 h 13"/>
                  <a:gd name="T32" fmla="*/ 2 w 12"/>
                  <a:gd name="T33" fmla="*/ 2 h 13"/>
                  <a:gd name="T34" fmla="*/ 1 w 12"/>
                  <a:gd name="T35" fmla="*/ 3 h 13"/>
                  <a:gd name="T36" fmla="*/ 1 w 12"/>
                  <a:gd name="T37" fmla="*/ 4 h 13"/>
                  <a:gd name="T38" fmla="*/ 2 w 12"/>
                  <a:gd name="T39" fmla="*/ 4 h 13"/>
                  <a:gd name="T40" fmla="*/ 1 w 12"/>
                  <a:gd name="T41" fmla="*/ 5 h 13"/>
                  <a:gd name="T42" fmla="*/ 1 w 12"/>
                  <a:gd name="T43" fmla="*/ 5 h 13"/>
                  <a:gd name="T44" fmla="*/ 0 w 12"/>
                  <a:gd name="T45" fmla="*/ 6 h 13"/>
                  <a:gd name="T46" fmla="*/ 0 w 12"/>
                  <a:gd name="T47" fmla="*/ 7 h 13"/>
                  <a:gd name="T48" fmla="*/ 1 w 12"/>
                  <a:gd name="T49" fmla="*/ 8 h 13"/>
                  <a:gd name="T50" fmla="*/ 1 w 12"/>
                  <a:gd name="T51" fmla="*/ 8 h 13"/>
                  <a:gd name="T52" fmla="*/ 2 w 12"/>
                  <a:gd name="T53" fmla="*/ 9 h 13"/>
                  <a:gd name="T54" fmla="*/ 1 w 12"/>
                  <a:gd name="T55" fmla="*/ 10 h 13"/>
                  <a:gd name="T56" fmla="*/ 1 w 12"/>
                  <a:gd name="T57" fmla="*/ 11 h 13"/>
                  <a:gd name="T58" fmla="*/ 2 w 12"/>
                  <a:gd name="T59" fmla="*/ 12 h 13"/>
                  <a:gd name="T60" fmla="*/ 3 w 12"/>
                  <a:gd name="T61" fmla="*/ 12 h 13"/>
                  <a:gd name="T62" fmla="*/ 4 w 12"/>
                  <a:gd name="T63" fmla="*/ 11 h 13"/>
                  <a:gd name="T64" fmla="*/ 5 w 12"/>
                  <a:gd name="T65" fmla="*/ 11 h 13"/>
                  <a:gd name="T66" fmla="*/ 5 w 12"/>
                  <a:gd name="T67" fmla="*/ 12 h 13"/>
                  <a:gd name="T68" fmla="*/ 6 w 12"/>
                  <a:gd name="T69" fmla="*/ 13 h 13"/>
                  <a:gd name="T70" fmla="*/ 7 w 12"/>
                  <a:gd name="T71" fmla="*/ 13 h 13"/>
                  <a:gd name="T72" fmla="*/ 8 w 12"/>
                  <a:gd name="T73" fmla="*/ 12 h 13"/>
                  <a:gd name="T74" fmla="*/ 7 w 12"/>
                  <a:gd name="T75" fmla="*/ 11 h 13"/>
                  <a:gd name="T76" fmla="*/ 8 w 12"/>
                  <a:gd name="T77" fmla="*/ 11 h 13"/>
                  <a:gd name="T78" fmla="*/ 9 w 12"/>
                  <a:gd name="T79" fmla="*/ 12 h 13"/>
                  <a:gd name="T80" fmla="*/ 10 w 12"/>
                  <a:gd name="T81" fmla="*/ 12 h 13"/>
                  <a:gd name="T82" fmla="*/ 11 w 12"/>
                  <a:gd name="T83" fmla="*/ 11 h 13"/>
                  <a:gd name="T84" fmla="*/ 11 w 12"/>
                  <a:gd name="T85" fmla="*/ 10 h 13"/>
                  <a:gd name="T86" fmla="*/ 10 w 12"/>
                  <a:gd name="T87" fmla="*/ 9 h 13"/>
                  <a:gd name="T88" fmla="*/ 11 w 12"/>
                  <a:gd name="T89" fmla="*/ 8 h 13"/>
                  <a:gd name="T90" fmla="*/ 12 w 12"/>
                  <a:gd name="T91" fmla="*/ 8 h 13"/>
                  <a:gd name="T92" fmla="*/ 12 w 12"/>
                  <a:gd name="T93" fmla="*/ 7 h 13"/>
                  <a:gd name="T94" fmla="*/ 12 w 12"/>
                  <a:gd name="T95" fmla="*/ 6 h 13"/>
                  <a:gd name="T96" fmla="*/ 11 w 12"/>
                  <a:gd name="T97" fmla="*/ 5 h 13"/>
                  <a:gd name="T98" fmla="*/ 8 w 12"/>
                  <a:gd name="T99" fmla="*/ 8 h 13"/>
                  <a:gd name="T100" fmla="*/ 4 w 12"/>
                  <a:gd name="T101" fmla="*/ 9 h 13"/>
                  <a:gd name="T102" fmla="*/ 4 w 12"/>
                  <a:gd name="T103" fmla="*/ 5 h 13"/>
                  <a:gd name="T104" fmla="*/ 8 w 12"/>
                  <a:gd name="T105" fmla="*/ 5 h 13"/>
                  <a:gd name="T106" fmla="*/ 8 w 12"/>
                  <a:gd name="T10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 h="13">
                    <a:moveTo>
                      <a:pt x="11" y="5"/>
                    </a:moveTo>
                    <a:cubicBezTo>
                      <a:pt x="11" y="5"/>
                      <a:pt x="11" y="5"/>
                      <a:pt x="11" y="5"/>
                    </a:cubicBezTo>
                    <a:cubicBezTo>
                      <a:pt x="10" y="5"/>
                      <a:pt x="10" y="5"/>
                      <a:pt x="10" y="4"/>
                    </a:cubicBezTo>
                    <a:cubicBezTo>
                      <a:pt x="11" y="4"/>
                      <a:pt x="11" y="4"/>
                      <a:pt x="11" y="4"/>
                    </a:cubicBezTo>
                    <a:cubicBezTo>
                      <a:pt x="11" y="3"/>
                      <a:pt x="11" y="3"/>
                      <a:pt x="11" y="2"/>
                    </a:cubicBezTo>
                    <a:cubicBezTo>
                      <a:pt x="10" y="2"/>
                      <a:pt x="10" y="2"/>
                      <a:pt x="10" y="2"/>
                    </a:cubicBezTo>
                    <a:cubicBezTo>
                      <a:pt x="10" y="1"/>
                      <a:pt x="9" y="1"/>
                      <a:pt x="9" y="2"/>
                    </a:cubicBezTo>
                    <a:cubicBezTo>
                      <a:pt x="8" y="2"/>
                      <a:pt x="8" y="2"/>
                      <a:pt x="8" y="2"/>
                    </a:cubicBezTo>
                    <a:cubicBezTo>
                      <a:pt x="8" y="2"/>
                      <a:pt x="8" y="2"/>
                      <a:pt x="7" y="2"/>
                    </a:cubicBezTo>
                    <a:cubicBezTo>
                      <a:pt x="7" y="1"/>
                      <a:pt x="7" y="1"/>
                      <a:pt x="7" y="1"/>
                    </a:cubicBezTo>
                    <a:cubicBezTo>
                      <a:pt x="7" y="1"/>
                      <a:pt x="7" y="0"/>
                      <a:pt x="6" y="0"/>
                    </a:cubicBezTo>
                    <a:cubicBezTo>
                      <a:pt x="5" y="0"/>
                      <a:pt x="5" y="0"/>
                      <a:pt x="5" y="0"/>
                    </a:cubicBezTo>
                    <a:cubicBezTo>
                      <a:pt x="5" y="0"/>
                      <a:pt x="5" y="1"/>
                      <a:pt x="5" y="1"/>
                    </a:cubicBezTo>
                    <a:cubicBezTo>
                      <a:pt x="5" y="2"/>
                      <a:pt x="5" y="2"/>
                      <a:pt x="5" y="2"/>
                    </a:cubicBezTo>
                    <a:cubicBezTo>
                      <a:pt x="4" y="2"/>
                      <a:pt x="4" y="2"/>
                      <a:pt x="4" y="3"/>
                    </a:cubicBezTo>
                    <a:cubicBezTo>
                      <a:pt x="3" y="2"/>
                      <a:pt x="3" y="2"/>
                      <a:pt x="3" y="2"/>
                    </a:cubicBezTo>
                    <a:cubicBezTo>
                      <a:pt x="3" y="2"/>
                      <a:pt x="2" y="2"/>
                      <a:pt x="2" y="2"/>
                    </a:cubicBezTo>
                    <a:cubicBezTo>
                      <a:pt x="1" y="3"/>
                      <a:pt x="1" y="3"/>
                      <a:pt x="1" y="3"/>
                    </a:cubicBezTo>
                    <a:cubicBezTo>
                      <a:pt x="1" y="3"/>
                      <a:pt x="1" y="4"/>
                      <a:pt x="1" y="4"/>
                    </a:cubicBezTo>
                    <a:cubicBezTo>
                      <a:pt x="2" y="4"/>
                      <a:pt x="2" y="4"/>
                      <a:pt x="2" y="4"/>
                    </a:cubicBezTo>
                    <a:cubicBezTo>
                      <a:pt x="2" y="5"/>
                      <a:pt x="1" y="5"/>
                      <a:pt x="1" y="5"/>
                    </a:cubicBezTo>
                    <a:cubicBezTo>
                      <a:pt x="1" y="5"/>
                      <a:pt x="1" y="5"/>
                      <a:pt x="1" y="5"/>
                    </a:cubicBezTo>
                    <a:cubicBezTo>
                      <a:pt x="0" y="5"/>
                      <a:pt x="0" y="6"/>
                      <a:pt x="0" y="6"/>
                    </a:cubicBezTo>
                    <a:cubicBezTo>
                      <a:pt x="0" y="7"/>
                      <a:pt x="0" y="7"/>
                      <a:pt x="0" y="7"/>
                    </a:cubicBezTo>
                    <a:cubicBezTo>
                      <a:pt x="0" y="8"/>
                      <a:pt x="0" y="8"/>
                      <a:pt x="1" y="8"/>
                    </a:cubicBezTo>
                    <a:cubicBezTo>
                      <a:pt x="1" y="8"/>
                      <a:pt x="1" y="8"/>
                      <a:pt x="1" y="8"/>
                    </a:cubicBezTo>
                    <a:cubicBezTo>
                      <a:pt x="1" y="9"/>
                      <a:pt x="2" y="9"/>
                      <a:pt x="2" y="9"/>
                    </a:cubicBezTo>
                    <a:cubicBezTo>
                      <a:pt x="1" y="10"/>
                      <a:pt x="1" y="10"/>
                      <a:pt x="1" y="10"/>
                    </a:cubicBezTo>
                    <a:cubicBezTo>
                      <a:pt x="1" y="10"/>
                      <a:pt x="1" y="11"/>
                      <a:pt x="1" y="11"/>
                    </a:cubicBezTo>
                    <a:cubicBezTo>
                      <a:pt x="2" y="12"/>
                      <a:pt x="2" y="12"/>
                      <a:pt x="2" y="12"/>
                    </a:cubicBezTo>
                    <a:cubicBezTo>
                      <a:pt x="2" y="12"/>
                      <a:pt x="3" y="12"/>
                      <a:pt x="3" y="12"/>
                    </a:cubicBezTo>
                    <a:cubicBezTo>
                      <a:pt x="4" y="11"/>
                      <a:pt x="4" y="11"/>
                      <a:pt x="4" y="11"/>
                    </a:cubicBezTo>
                    <a:cubicBezTo>
                      <a:pt x="4" y="11"/>
                      <a:pt x="4" y="11"/>
                      <a:pt x="5" y="11"/>
                    </a:cubicBezTo>
                    <a:cubicBezTo>
                      <a:pt x="5" y="12"/>
                      <a:pt x="5" y="12"/>
                      <a:pt x="5" y="12"/>
                    </a:cubicBezTo>
                    <a:cubicBezTo>
                      <a:pt x="5" y="13"/>
                      <a:pt x="5" y="13"/>
                      <a:pt x="6" y="13"/>
                    </a:cubicBezTo>
                    <a:cubicBezTo>
                      <a:pt x="7" y="13"/>
                      <a:pt x="7" y="13"/>
                      <a:pt x="7" y="13"/>
                    </a:cubicBezTo>
                    <a:cubicBezTo>
                      <a:pt x="7" y="13"/>
                      <a:pt x="8" y="13"/>
                      <a:pt x="8" y="12"/>
                    </a:cubicBezTo>
                    <a:cubicBezTo>
                      <a:pt x="7" y="11"/>
                      <a:pt x="7" y="11"/>
                      <a:pt x="7" y="11"/>
                    </a:cubicBezTo>
                    <a:cubicBezTo>
                      <a:pt x="8" y="11"/>
                      <a:pt x="8" y="11"/>
                      <a:pt x="8" y="11"/>
                    </a:cubicBezTo>
                    <a:cubicBezTo>
                      <a:pt x="9" y="12"/>
                      <a:pt x="9" y="12"/>
                      <a:pt x="9" y="12"/>
                    </a:cubicBezTo>
                    <a:cubicBezTo>
                      <a:pt x="9" y="12"/>
                      <a:pt x="10" y="12"/>
                      <a:pt x="10" y="12"/>
                    </a:cubicBezTo>
                    <a:cubicBezTo>
                      <a:pt x="11" y="11"/>
                      <a:pt x="11" y="11"/>
                      <a:pt x="11" y="11"/>
                    </a:cubicBezTo>
                    <a:cubicBezTo>
                      <a:pt x="11" y="10"/>
                      <a:pt x="11" y="10"/>
                      <a:pt x="11" y="10"/>
                    </a:cubicBezTo>
                    <a:cubicBezTo>
                      <a:pt x="10" y="9"/>
                      <a:pt x="10" y="9"/>
                      <a:pt x="10" y="9"/>
                    </a:cubicBezTo>
                    <a:cubicBezTo>
                      <a:pt x="10" y="9"/>
                      <a:pt x="11" y="8"/>
                      <a:pt x="11" y="8"/>
                    </a:cubicBezTo>
                    <a:cubicBezTo>
                      <a:pt x="12" y="8"/>
                      <a:pt x="12" y="8"/>
                      <a:pt x="12" y="8"/>
                    </a:cubicBezTo>
                    <a:cubicBezTo>
                      <a:pt x="12" y="8"/>
                      <a:pt x="12" y="8"/>
                      <a:pt x="12" y="7"/>
                    </a:cubicBezTo>
                    <a:cubicBezTo>
                      <a:pt x="12" y="6"/>
                      <a:pt x="12" y="6"/>
                      <a:pt x="12" y="6"/>
                    </a:cubicBezTo>
                    <a:cubicBezTo>
                      <a:pt x="12" y="6"/>
                      <a:pt x="12" y="5"/>
                      <a:pt x="11" y="5"/>
                    </a:cubicBezTo>
                    <a:close/>
                    <a:moveTo>
                      <a:pt x="8" y="8"/>
                    </a:moveTo>
                    <a:cubicBezTo>
                      <a:pt x="7" y="9"/>
                      <a:pt x="5" y="9"/>
                      <a:pt x="4" y="9"/>
                    </a:cubicBezTo>
                    <a:cubicBezTo>
                      <a:pt x="3" y="8"/>
                      <a:pt x="3" y="6"/>
                      <a:pt x="4" y="5"/>
                    </a:cubicBezTo>
                    <a:cubicBezTo>
                      <a:pt x="5" y="4"/>
                      <a:pt x="7" y="4"/>
                      <a:pt x="8" y="5"/>
                    </a:cubicBezTo>
                    <a:cubicBezTo>
                      <a:pt x="9" y="6"/>
                      <a:pt x="9" y="8"/>
                      <a:pt x="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94"/>
              <p:cNvSpPr>
                <a:spLocks noEditPoints="1"/>
              </p:cNvSpPr>
              <p:nvPr/>
            </p:nvSpPr>
            <p:spPr bwMode="auto">
              <a:xfrm>
                <a:off x="3515" y="2007"/>
                <a:ext cx="31" cy="31"/>
              </a:xfrm>
              <a:custGeom>
                <a:avLst/>
                <a:gdLst>
                  <a:gd name="T0" fmla="*/ 12 w 13"/>
                  <a:gd name="T1" fmla="*/ 5 h 13"/>
                  <a:gd name="T2" fmla="*/ 11 w 13"/>
                  <a:gd name="T3" fmla="*/ 5 h 13"/>
                  <a:gd name="T4" fmla="*/ 11 w 13"/>
                  <a:gd name="T5" fmla="*/ 5 h 13"/>
                  <a:gd name="T6" fmla="*/ 12 w 13"/>
                  <a:gd name="T7" fmla="*/ 4 h 13"/>
                  <a:gd name="T8" fmla="*/ 12 w 13"/>
                  <a:gd name="T9" fmla="*/ 3 h 13"/>
                  <a:gd name="T10" fmla="*/ 11 w 13"/>
                  <a:gd name="T11" fmla="*/ 2 h 13"/>
                  <a:gd name="T12" fmla="*/ 10 w 13"/>
                  <a:gd name="T13" fmla="*/ 2 h 13"/>
                  <a:gd name="T14" fmla="*/ 9 w 13"/>
                  <a:gd name="T15" fmla="*/ 3 h 13"/>
                  <a:gd name="T16" fmla="*/ 8 w 13"/>
                  <a:gd name="T17" fmla="*/ 2 h 13"/>
                  <a:gd name="T18" fmla="*/ 8 w 13"/>
                  <a:gd name="T19" fmla="*/ 1 h 13"/>
                  <a:gd name="T20" fmla="*/ 7 w 13"/>
                  <a:gd name="T21" fmla="*/ 0 h 13"/>
                  <a:gd name="T22" fmla="*/ 6 w 13"/>
                  <a:gd name="T23" fmla="*/ 0 h 13"/>
                  <a:gd name="T24" fmla="*/ 5 w 13"/>
                  <a:gd name="T25" fmla="*/ 1 h 13"/>
                  <a:gd name="T26" fmla="*/ 5 w 13"/>
                  <a:gd name="T27" fmla="*/ 2 h 13"/>
                  <a:gd name="T28" fmla="*/ 4 w 13"/>
                  <a:gd name="T29" fmla="*/ 3 h 13"/>
                  <a:gd name="T30" fmla="*/ 4 w 13"/>
                  <a:gd name="T31" fmla="*/ 2 h 13"/>
                  <a:gd name="T32" fmla="*/ 3 w 13"/>
                  <a:gd name="T33" fmla="*/ 2 h 13"/>
                  <a:gd name="T34" fmla="*/ 2 w 13"/>
                  <a:gd name="T35" fmla="*/ 3 h 13"/>
                  <a:gd name="T36" fmla="*/ 2 w 13"/>
                  <a:gd name="T37" fmla="*/ 4 h 13"/>
                  <a:gd name="T38" fmla="*/ 2 w 13"/>
                  <a:gd name="T39" fmla="*/ 5 h 13"/>
                  <a:gd name="T40" fmla="*/ 2 w 13"/>
                  <a:gd name="T41" fmla="*/ 5 h 13"/>
                  <a:gd name="T42" fmla="*/ 1 w 13"/>
                  <a:gd name="T43" fmla="*/ 5 h 13"/>
                  <a:gd name="T44" fmla="*/ 0 w 13"/>
                  <a:gd name="T45" fmla="*/ 6 h 13"/>
                  <a:gd name="T46" fmla="*/ 0 w 13"/>
                  <a:gd name="T47" fmla="*/ 7 h 13"/>
                  <a:gd name="T48" fmla="*/ 1 w 13"/>
                  <a:gd name="T49" fmla="*/ 8 h 13"/>
                  <a:gd name="T50" fmla="*/ 2 w 13"/>
                  <a:gd name="T51" fmla="*/ 8 h 13"/>
                  <a:gd name="T52" fmla="*/ 3 w 13"/>
                  <a:gd name="T53" fmla="*/ 9 h 13"/>
                  <a:gd name="T54" fmla="*/ 2 w 13"/>
                  <a:gd name="T55" fmla="*/ 10 h 13"/>
                  <a:gd name="T56" fmla="*/ 2 w 13"/>
                  <a:gd name="T57" fmla="*/ 11 h 13"/>
                  <a:gd name="T58" fmla="*/ 3 w 13"/>
                  <a:gd name="T59" fmla="*/ 12 h 13"/>
                  <a:gd name="T60" fmla="*/ 4 w 13"/>
                  <a:gd name="T61" fmla="*/ 12 h 13"/>
                  <a:gd name="T62" fmla="*/ 5 w 13"/>
                  <a:gd name="T63" fmla="*/ 11 h 13"/>
                  <a:gd name="T64" fmla="*/ 5 w 13"/>
                  <a:gd name="T65" fmla="*/ 12 h 13"/>
                  <a:gd name="T66" fmla="*/ 6 w 13"/>
                  <a:gd name="T67" fmla="*/ 12 h 13"/>
                  <a:gd name="T68" fmla="*/ 6 w 13"/>
                  <a:gd name="T69" fmla="*/ 13 h 13"/>
                  <a:gd name="T70" fmla="*/ 7 w 13"/>
                  <a:gd name="T71" fmla="*/ 13 h 13"/>
                  <a:gd name="T72" fmla="*/ 8 w 13"/>
                  <a:gd name="T73" fmla="*/ 12 h 13"/>
                  <a:gd name="T74" fmla="*/ 8 w 13"/>
                  <a:gd name="T75" fmla="*/ 11 h 13"/>
                  <a:gd name="T76" fmla="*/ 9 w 13"/>
                  <a:gd name="T77" fmla="*/ 11 h 13"/>
                  <a:gd name="T78" fmla="*/ 10 w 13"/>
                  <a:gd name="T79" fmla="*/ 12 h 13"/>
                  <a:gd name="T80" fmla="*/ 11 w 13"/>
                  <a:gd name="T81" fmla="*/ 12 h 13"/>
                  <a:gd name="T82" fmla="*/ 12 w 13"/>
                  <a:gd name="T83" fmla="*/ 11 h 13"/>
                  <a:gd name="T84" fmla="*/ 12 w 13"/>
                  <a:gd name="T85" fmla="*/ 10 h 13"/>
                  <a:gd name="T86" fmla="*/ 11 w 13"/>
                  <a:gd name="T87" fmla="*/ 9 h 13"/>
                  <a:gd name="T88" fmla="*/ 11 w 13"/>
                  <a:gd name="T89" fmla="*/ 8 h 13"/>
                  <a:gd name="T90" fmla="*/ 12 w 13"/>
                  <a:gd name="T91" fmla="*/ 8 h 13"/>
                  <a:gd name="T92" fmla="*/ 13 w 13"/>
                  <a:gd name="T93" fmla="*/ 7 h 13"/>
                  <a:gd name="T94" fmla="*/ 13 w 13"/>
                  <a:gd name="T95" fmla="*/ 6 h 13"/>
                  <a:gd name="T96" fmla="*/ 12 w 13"/>
                  <a:gd name="T97" fmla="*/ 5 h 13"/>
                  <a:gd name="T98" fmla="*/ 8 w 13"/>
                  <a:gd name="T99" fmla="*/ 9 h 13"/>
                  <a:gd name="T100" fmla="*/ 5 w 13"/>
                  <a:gd name="T101" fmla="*/ 9 h 13"/>
                  <a:gd name="T102" fmla="*/ 5 w 13"/>
                  <a:gd name="T103" fmla="*/ 5 h 13"/>
                  <a:gd name="T104" fmla="*/ 8 w 13"/>
                  <a:gd name="T105" fmla="*/ 5 h 13"/>
                  <a:gd name="T106" fmla="*/ 8 w 13"/>
                  <a:gd name="T10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 h="13">
                    <a:moveTo>
                      <a:pt x="12" y="5"/>
                    </a:moveTo>
                    <a:cubicBezTo>
                      <a:pt x="11" y="5"/>
                      <a:pt x="11" y="5"/>
                      <a:pt x="11" y="5"/>
                    </a:cubicBezTo>
                    <a:cubicBezTo>
                      <a:pt x="11" y="5"/>
                      <a:pt x="11" y="5"/>
                      <a:pt x="11" y="5"/>
                    </a:cubicBezTo>
                    <a:cubicBezTo>
                      <a:pt x="12" y="4"/>
                      <a:pt x="12" y="4"/>
                      <a:pt x="12" y="4"/>
                    </a:cubicBezTo>
                    <a:cubicBezTo>
                      <a:pt x="12" y="3"/>
                      <a:pt x="12" y="3"/>
                      <a:pt x="12" y="3"/>
                    </a:cubicBezTo>
                    <a:cubicBezTo>
                      <a:pt x="11" y="2"/>
                      <a:pt x="11" y="2"/>
                      <a:pt x="11" y="2"/>
                    </a:cubicBezTo>
                    <a:cubicBezTo>
                      <a:pt x="11" y="2"/>
                      <a:pt x="10" y="2"/>
                      <a:pt x="10" y="2"/>
                    </a:cubicBezTo>
                    <a:cubicBezTo>
                      <a:pt x="9" y="3"/>
                      <a:pt x="9" y="3"/>
                      <a:pt x="9" y="3"/>
                    </a:cubicBezTo>
                    <a:cubicBezTo>
                      <a:pt x="9" y="2"/>
                      <a:pt x="8" y="2"/>
                      <a:pt x="8" y="2"/>
                    </a:cubicBezTo>
                    <a:cubicBezTo>
                      <a:pt x="8" y="1"/>
                      <a:pt x="8" y="1"/>
                      <a:pt x="8" y="1"/>
                    </a:cubicBezTo>
                    <a:cubicBezTo>
                      <a:pt x="8" y="1"/>
                      <a:pt x="8" y="0"/>
                      <a:pt x="7" y="0"/>
                    </a:cubicBezTo>
                    <a:cubicBezTo>
                      <a:pt x="6" y="0"/>
                      <a:pt x="6" y="0"/>
                      <a:pt x="6" y="0"/>
                    </a:cubicBezTo>
                    <a:cubicBezTo>
                      <a:pt x="6" y="0"/>
                      <a:pt x="5" y="1"/>
                      <a:pt x="5" y="1"/>
                    </a:cubicBezTo>
                    <a:cubicBezTo>
                      <a:pt x="5" y="2"/>
                      <a:pt x="5" y="2"/>
                      <a:pt x="5" y="2"/>
                    </a:cubicBezTo>
                    <a:cubicBezTo>
                      <a:pt x="5" y="2"/>
                      <a:pt x="5" y="2"/>
                      <a:pt x="4" y="3"/>
                    </a:cubicBezTo>
                    <a:cubicBezTo>
                      <a:pt x="4" y="2"/>
                      <a:pt x="4" y="2"/>
                      <a:pt x="4" y="2"/>
                    </a:cubicBezTo>
                    <a:cubicBezTo>
                      <a:pt x="4" y="2"/>
                      <a:pt x="3" y="2"/>
                      <a:pt x="3" y="2"/>
                    </a:cubicBezTo>
                    <a:cubicBezTo>
                      <a:pt x="2" y="3"/>
                      <a:pt x="2" y="3"/>
                      <a:pt x="2" y="3"/>
                    </a:cubicBezTo>
                    <a:cubicBezTo>
                      <a:pt x="2" y="3"/>
                      <a:pt x="2" y="4"/>
                      <a:pt x="2" y="4"/>
                    </a:cubicBezTo>
                    <a:cubicBezTo>
                      <a:pt x="2" y="5"/>
                      <a:pt x="2" y="5"/>
                      <a:pt x="2" y="5"/>
                    </a:cubicBezTo>
                    <a:cubicBezTo>
                      <a:pt x="2" y="5"/>
                      <a:pt x="2" y="5"/>
                      <a:pt x="2" y="5"/>
                    </a:cubicBezTo>
                    <a:cubicBezTo>
                      <a:pt x="1" y="5"/>
                      <a:pt x="1" y="5"/>
                      <a:pt x="1" y="5"/>
                    </a:cubicBezTo>
                    <a:cubicBezTo>
                      <a:pt x="1" y="5"/>
                      <a:pt x="0" y="6"/>
                      <a:pt x="0" y="6"/>
                    </a:cubicBezTo>
                    <a:cubicBezTo>
                      <a:pt x="0" y="7"/>
                      <a:pt x="0" y="7"/>
                      <a:pt x="0" y="7"/>
                    </a:cubicBezTo>
                    <a:cubicBezTo>
                      <a:pt x="0" y="8"/>
                      <a:pt x="1" y="8"/>
                      <a:pt x="1" y="8"/>
                    </a:cubicBezTo>
                    <a:cubicBezTo>
                      <a:pt x="2" y="8"/>
                      <a:pt x="2" y="8"/>
                      <a:pt x="2" y="8"/>
                    </a:cubicBezTo>
                    <a:cubicBezTo>
                      <a:pt x="2" y="9"/>
                      <a:pt x="2" y="9"/>
                      <a:pt x="3" y="9"/>
                    </a:cubicBezTo>
                    <a:cubicBezTo>
                      <a:pt x="2" y="10"/>
                      <a:pt x="2" y="10"/>
                      <a:pt x="2" y="10"/>
                    </a:cubicBezTo>
                    <a:cubicBezTo>
                      <a:pt x="2" y="10"/>
                      <a:pt x="2" y="11"/>
                      <a:pt x="2" y="11"/>
                    </a:cubicBezTo>
                    <a:cubicBezTo>
                      <a:pt x="3" y="12"/>
                      <a:pt x="3" y="12"/>
                      <a:pt x="3" y="12"/>
                    </a:cubicBezTo>
                    <a:cubicBezTo>
                      <a:pt x="3" y="12"/>
                      <a:pt x="4" y="12"/>
                      <a:pt x="4" y="12"/>
                    </a:cubicBezTo>
                    <a:cubicBezTo>
                      <a:pt x="5" y="11"/>
                      <a:pt x="5" y="11"/>
                      <a:pt x="5" y="11"/>
                    </a:cubicBezTo>
                    <a:cubicBezTo>
                      <a:pt x="5" y="11"/>
                      <a:pt x="5" y="11"/>
                      <a:pt x="5" y="12"/>
                    </a:cubicBezTo>
                    <a:cubicBezTo>
                      <a:pt x="6" y="12"/>
                      <a:pt x="6" y="12"/>
                      <a:pt x="6" y="12"/>
                    </a:cubicBezTo>
                    <a:cubicBezTo>
                      <a:pt x="6" y="13"/>
                      <a:pt x="6" y="13"/>
                      <a:pt x="6" y="13"/>
                    </a:cubicBezTo>
                    <a:cubicBezTo>
                      <a:pt x="7" y="13"/>
                      <a:pt x="7" y="13"/>
                      <a:pt x="7" y="13"/>
                    </a:cubicBezTo>
                    <a:cubicBezTo>
                      <a:pt x="8" y="13"/>
                      <a:pt x="8" y="13"/>
                      <a:pt x="8" y="12"/>
                    </a:cubicBezTo>
                    <a:cubicBezTo>
                      <a:pt x="8" y="11"/>
                      <a:pt x="8" y="11"/>
                      <a:pt x="8" y="11"/>
                    </a:cubicBezTo>
                    <a:cubicBezTo>
                      <a:pt x="9" y="11"/>
                      <a:pt x="9" y="11"/>
                      <a:pt x="9" y="11"/>
                    </a:cubicBezTo>
                    <a:cubicBezTo>
                      <a:pt x="10" y="12"/>
                      <a:pt x="10" y="12"/>
                      <a:pt x="10" y="12"/>
                    </a:cubicBezTo>
                    <a:cubicBezTo>
                      <a:pt x="10" y="12"/>
                      <a:pt x="11" y="12"/>
                      <a:pt x="11" y="12"/>
                    </a:cubicBezTo>
                    <a:cubicBezTo>
                      <a:pt x="12" y="11"/>
                      <a:pt x="12" y="11"/>
                      <a:pt x="12" y="11"/>
                    </a:cubicBezTo>
                    <a:cubicBezTo>
                      <a:pt x="12" y="11"/>
                      <a:pt x="12" y="10"/>
                      <a:pt x="12" y="10"/>
                    </a:cubicBezTo>
                    <a:cubicBezTo>
                      <a:pt x="11" y="9"/>
                      <a:pt x="11" y="9"/>
                      <a:pt x="11" y="9"/>
                    </a:cubicBezTo>
                    <a:cubicBezTo>
                      <a:pt x="11" y="9"/>
                      <a:pt x="11" y="8"/>
                      <a:pt x="11" y="8"/>
                    </a:cubicBezTo>
                    <a:cubicBezTo>
                      <a:pt x="12" y="8"/>
                      <a:pt x="12" y="8"/>
                      <a:pt x="12" y="8"/>
                    </a:cubicBezTo>
                    <a:cubicBezTo>
                      <a:pt x="13" y="8"/>
                      <a:pt x="13" y="8"/>
                      <a:pt x="13" y="7"/>
                    </a:cubicBezTo>
                    <a:cubicBezTo>
                      <a:pt x="13" y="6"/>
                      <a:pt x="13" y="6"/>
                      <a:pt x="13" y="6"/>
                    </a:cubicBezTo>
                    <a:cubicBezTo>
                      <a:pt x="13" y="6"/>
                      <a:pt x="13" y="5"/>
                      <a:pt x="12" y="5"/>
                    </a:cubicBezTo>
                    <a:close/>
                    <a:moveTo>
                      <a:pt x="8" y="9"/>
                    </a:moveTo>
                    <a:cubicBezTo>
                      <a:pt x="8" y="10"/>
                      <a:pt x="6" y="10"/>
                      <a:pt x="5" y="9"/>
                    </a:cubicBezTo>
                    <a:cubicBezTo>
                      <a:pt x="4" y="8"/>
                      <a:pt x="4" y="6"/>
                      <a:pt x="5" y="5"/>
                    </a:cubicBezTo>
                    <a:cubicBezTo>
                      <a:pt x="6" y="4"/>
                      <a:pt x="7" y="4"/>
                      <a:pt x="8" y="5"/>
                    </a:cubicBezTo>
                    <a:cubicBezTo>
                      <a:pt x="9" y="6"/>
                      <a:pt x="9" y="8"/>
                      <a:pt x="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95"/>
              <p:cNvSpPr>
                <a:spLocks noEditPoints="1"/>
              </p:cNvSpPr>
              <p:nvPr/>
            </p:nvSpPr>
            <p:spPr bwMode="auto">
              <a:xfrm>
                <a:off x="3923" y="1383"/>
                <a:ext cx="26" cy="28"/>
              </a:xfrm>
              <a:custGeom>
                <a:avLst/>
                <a:gdLst>
                  <a:gd name="T0" fmla="*/ 10 w 11"/>
                  <a:gd name="T1" fmla="*/ 7 h 12"/>
                  <a:gd name="T2" fmla="*/ 9 w 11"/>
                  <a:gd name="T3" fmla="*/ 6 h 12"/>
                  <a:gd name="T4" fmla="*/ 9 w 11"/>
                  <a:gd name="T5" fmla="*/ 6 h 12"/>
                  <a:gd name="T6" fmla="*/ 10 w 11"/>
                  <a:gd name="T7" fmla="*/ 5 h 12"/>
                  <a:gd name="T8" fmla="*/ 11 w 11"/>
                  <a:gd name="T9" fmla="*/ 4 h 12"/>
                  <a:gd name="T10" fmla="*/ 10 w 11"/>
                  <a:gd name="T11" fmla="*/ 3 h 12"/>
                  <a:gd name="T12" fmla="*/ 9 w 11"/>
                  <a:gd name="T13" fmla="*/ 3 h 12"/>
                  <a:gd name="T14" fmla="*/ 8 w 11"/>
                  <a:gd name="T15" fmla="*/ 3 h 12"/>
                  <a:gd name="T16" fmla="*/ 8 w 11"/>
                  <a:gd name="T17" fmla="*/ 3 h 12"/>
                  <a:gd name="T18" fmla="*/ 8 w 11"/>
                  <a:gd name="T19" fmla="*/ 2 h 12"/>
                  <a:gd name="T20" fmla="*/ 8 w 11"/>
                  <a:gd name="T21" fmla="*/ 1 h 12"/>
                  <a:gd name="T22" fmla="*/ 7 w 11"/>
                  <a:gd name="T23" fmla="*/ 1 h 12"/>
                  <a:gd name="T24" fmla="*/ 6 w 11"/>
                  <a:gd name="T25" fmla="*/ 1 h 12"/>
                  <a:gd name="T26" fmla="*/ 6 w 11"/>
                  <a:gd name="T27" fmla="*/ 2 h 12"/>
                  <a:gd name="T28" fmla="*/ 5 w 11"/>
                  <a:gd name="T29" fmla="*/ 2 h 12"/>
                  <a:gd name="T30" fmla="*/ 4 w 11"/>
                  <a:gd name="T31" fmla="*/ 1 h 12"/>
                  <a:gd name="T32" fmla="*/ 3 w 11"/>
                  <a:gd name="T33" fmla="*/ 1 h 12"/>
                  <a:gd name="T34" fmla="*/ 3 w 11"/>
                  <a:gd name="T35" fmla="*/ 1 h 12"/>
                  <a:gd name="T36" fmla="*/ 2 w 11"/>
                  <a:gd name="T37" fmla="*/ 2 h 12"/>
                  <a:gd name="T38" fmla="*/ 3 w 11"/>
                  <a:gd name="T39" fmla="*/ 3 h 12"/>
                  <a:gd name="T40" fmla="*/ 2 w 11"/>
                  <a:gd name="T41" fmla="*/ 3 h 12"/>
                  <a:gd name="T42" fmla="*/ 1 w 11"/>
                  <a:gd name="T43" fmla="*/ 3 h 12"/>
                  <a:gd name="T44" fmla="*/ 0 w 11"/>
                  <a:gd name="T45" fmla="*/ 4 h 12"/>
                  <a:gd name="T46" fmla="*/ 0 w 11"/>
                  <a:gd name="T47" fmla="*/ 4 h 12"/>
                  <a:gd name="T48" fmla="*/ 0 w 11"/>
                  <a:gd name="T49" fmla="*/ 5 h 12"/>
                  <a:gd name="T50" fmla="*/ 1 w 11"/>
                  <a:gd name="T51" fmla="*/ 6 h 12"/>
                  <a:gd name="T52" fmla="*/ 1 w 11"/>
                  <a:gd name="T53" fmla="*/ 7 h 12"/>
                  <a:gd name="T54" fmla="*/ 0 w 11"/>
                  <a:gd name="T55" fmla="*/ 7 h 12"/>
                  <a:gd name="T56" fmla="*/ 0 w 11"/>
                  <a:gd name="T57" fmla="*/ 8 h 12"/>
                  <a:gd name="T58" fmla="*/ 0 w 11"/>
                  <a:gd name="T59" fmla="*/ 9 h 12"/>
                  <a:gd name="T60" fmla="*/ 1 w 11"/>
                  <a:gd name="T61" fmla="*/ 9 h 12"/>
                  <a:gd name="T62" fmla="*/ 2 w 11"/>
                  <a:gd name="T63" fmla="*/ 9 h 12"/>
                  <a:gd name="T64" fmla="*/ 3 w 11"/>
                  <a:gd name="T65" fmla="*/ 9 h 12"/>
                  <a:gd name="T66" fmla="*/ 2 w 11"/>
                  <a:gd name="T67" fmla="*/ 10 h 12"/>
                  <a:gd name="T68" fmla="*/ 3 w 11"/>
                  <a:gd name="T69" fmla="*/ 11 h 12"/>
                  <a:gd name="T70" fmla="*/ 4 w 11"/>
                  <a:gd name="T71" fmla="*/ 11 h 12"/>
                  <a:gd name="T72" fmla="*/ 5 w 11"/>
                  <a:gd name="T73" fmla="*/ 11 h 12"/>
                  <a:gd name="T74" fmla="*/ 5 w 11"/>
                  <a:gd name="T75" fmla="*/ 10 h 12"/>
                  <a:gd name="T76" fmla="*/ 6 w 11"/>
                  <a:gd name="T77" fmla="*/ 10 h 12"/>
                  <a:gd name="T78" fmla="*/ 6 w 11"/>
                  <a:gd name="T79" fmla="*/ 11 h 12"/>
                  <a:gd name="T80" fmla="*/ 7 w 11"/>
                  <a:gd name="T81" fmla="*/ 11 h 12"/>
                  <a:gd name="T82" fmla="*/ 8 w 11"/>
                  <a:gd name="T83" fmla="*/ 11 h 12"/>
                  <a:gd name="T84" fmla="*/ 8 w 11"/>
                  <a:gd name="T85" fmla="*/ 10 h 12"/>
                  <a:gd name="T86" fmla="*/ 8 w 11"/>
                  <a:gd name="T87" fmla="*/ 9 h 12"/>
                  <a:gd name="T88" fmla="*/ 9 w 11"/>
                  <a:gd name="T89" fmla="*/ 9 h 12"/>
                  <a:gd name="T90" fmla="*/ 9 w 11"/>
                  <a:gd name="T91" fmla="*/ 9 h 12"/>
                  <a:gd name="T92" fmla="*/ 10 w 11"/>
                  <a:gd name="T93" fmla="*/ 8 h 12"/>
                  <a:gd name="T94" fmla="*/ 11 w 11"/>
                  <a:gd name="T95" fmla="*/ 8 h 12"/>
                  <a:gd name="T96" fmla="*/ 10 w 11"/>
                  <a:gd name="T97" fmla="*/ 7 h 12"/>
                  <a:gd name="T98" fmla="*/ 6 w 11"/>
                  <a:gd name="T99" fmla="*/ 8 h 12"/>
                  <a:gd name="T100" fmla="*/ 3 w 11"/>
                  <a:gd name="T101" fmla="*/ 7 h 12"/>
                  <a:gd name="T102" fmla="*/ 4 w 11"/>
                  <a:gd name="T103" fmla="*/ 4 h 12"/>
                  <a:gd name="T104" fmla="*/ 7 w 11"/>
                  <a:gd name="T105" fmla="*/ 5 h 12"/>
                  <a:gd name="T106" fmla="*/ 6 w 11"/>
                  <a:gd name="T10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 h="12">
                    <a:moveTo>
                      <a:pt x="10" y="7"/>
                    </a:moveTo>
                    <a:cubicBezTo>
                      <a:pt x="9" y="6"/>
                      <a:pt x="9" y="6"/>
                      <a:pt x="9" y="6"/>
                    </a:cubicBezTo>
                    <a:cubicBezTo>
                      <a:pt x="9" y="6"/>
                      <a:pt x="9" y="6"/>
                      <a:pt x="9" y="6"/>
                    </a:cubicBezTo>
                    <a:cubicBezTo>
                      <a:pt x="10" y="5"/>
                      <a:pt x="10" y="5"/>
                      <a:pt x="10" y="5"/>
                    </a:cubicBezTo>
                    <a:cubicBezTo>
                      <a:pt x="11" y="5"/>
                      <a:pt x="11" y="5"/>
                      <a:pt x="11" y="4"/>
                    </a:cubicBezTo>
                    <a:cubicBezTo>
                      <a:pt x="10" y="3"/>
                      <a:pt x="10" y="3"/>
                      <a:pt x="10" y="3"/>
                    </a:cubicBezTo>
                    <a:cubicBezTo>
                      <a:pt x="10" y="3"/>
                      <a:pt x="10" y="3"/>
                      <a:pt x="9" y="3"/>
                    </a:cubicBezTo>
                    <a:cubicBezTo>
                      <a:pt x="8" y="3"/>
                      <a:pt x="8" y="3"/>
                      <a:pt x="8" y="3"/>
                    </a:cubicBezTo>
                    <a:cubicBezTo>
                      <a:pt x="8" y="3"/>
                      <a:pt x="8" y="3"/>
                      <a:pt x="8" y="3"/>
                    </a:cubicBezTo>
                    <a:cubicBezTo>
                      <a:pt x="8" y="2"/>
                      <a:pt x="8" y="2"/>
                      <a:pt x="8" y="2"/>
                    </a:cubicBezTo>
                    <a:cubicBezTo>
                      <a:pt x="8" y="2"/>
                      <a:pt x="8" y="1"/>
                      <a:pt x="8" y="1"/>
                    </a:cubicBezTo>
                    <a:cubicBezTo>
                      <a:pt x="7" y="1"/>
                      <a:pt x="7" y="1"/>
                      <a:pt x="7" y="1"/>
                    </a:cubicBezTo>
                    <a:cubicBezTo>
                      <a:pt x="7" y="0"/>
                      <a:pt x="6" y="1"/>
                      <a:pt x="6" y="1"/>
                    </a:cubicBezTo>
                    <a:cubicBezTo>
                      <a:pt x="6" y="2"/>
                      <a:pt x="6" y="2"/>
                      <a:pt x="6" y="2"/>
                    </a:cubicBezTo>
                    <a:cubicBezTo>
                      <a:pt x="5" y="2"/>
                      <a:pt x="5" y="2"/>
                      <a:pt x="5" y="2"/>
                    </a:cubicBezTo>
                    <a:cubicBezTo>
                      <a:pt x="4" y="1"/>
                      <a:pt x="4" y="1"/>
                      <a:pt x="4" y="1"/>
                    </a:cubicBezTo>
                    <a:cubicBezTo>
                      <a:pt x="4" y="1"/>
                      <a:pt x="4" y="1"/>
                      <a:pt x="3" y="1"/>
                    </a:cubicBezTo>
                    <a:cubicBezTo>
                      <a:pt x="3" y="1"/>
                      <a:pt x="3" y="1"/>
                      <a:pt x="3" y="1"/>
                    </a:cubicBezTo>
                    <a:cubicBezTo>
                      <a:pt x="2" y="1"/>
                      <a:pt x="2" y="2"/>
                      <a:pt x="2" y="2"/>
                    </a:cubicBezTo>
                    <a:cubicBezTo>
                      <a:pt x="3" y="3"/>
                      <a:pt x="3" y="3"/>
                      <a:pt x="3" y="3"/>
                    </a:cubicBezTo>
                    <a:cubicBezTo>
                      <a:pt x="2" y="3"/>
                      <a:pt x="2" y="3"/>
                      <a:pt x="2" y="3"/>
                    </a:cubicBezTo>
                    <a:cubicBezTo>
                      <a:pt x="1" y="3"/>
                      <a:pt x="1" y="3"/>
                      <a:pt x="1" y="3"/>
                    </a:cubicBezTo>
                    <a:cubicBezTo>
                      <a:pt x="1" y="3"/>
                      <a:pt x="0" y="3"/>
                      <a:pt x="0" y="4"/>
                    </a:cubicBezTo>
                    <a:cubicBezTo>
                      <a:pt x="0" y="4"/>
                      <a:pt x="0" y="4"/>
                      <a:pt x="0" y="4"/>
                    </a:cubicBezTo>
                    <a:cubicBezTo>
                      <a:pt x="0" y="5"/>
                      <a:pt x="0" y="5"/>
                      <a:pt x="0" y="5"/>
                    </a:cubicBezTo>
                    <a:cubicBezTo>
                      <a:pt x="1" y="6"/>
                      <a:pt x="1" y="6"/>
                      <a:pt x="1" y="6"/>
                    </a:cubicBezTo>
                    <a:cubicBezTo>
                      <a:pt x="1" y="6"/>
                      <a:pt x="1" y="6"/>
                      <a:pt x="1" y="7"/>
                    </a:cubicBezTo>
                    <a:cubicBezTo>
                      <a:pt x="0" y="7"/>
                      <a:pt x="0" y="7"/>
                      <a:pt x="0" y="7"/>
                    </a:cubicBezTo>
                    <a:cubicBezTo>
                      <a:pt x="0" y="7"/>
                      <a:pt x="0" y="7"/>
                      <a:pt x="0" y="8"/>
                    </a:cubicBezTo>
                    <a:cubicBezTo>
                      <a:pt x="0" y="9"/>
                      <a:pt x="0" y="9"/>
                      <a:pt x="0" y="9"/>
                    </a:cubicBezTo>
                    <a:cubicBezTo>
                      <a:pt x="1" y="9"/>
                      <a:pt x="1" y="9"/>
                      <a:pt x="1" y="9"/>
                    </a:cubicBezTo>
                    <a:cubicBezTo>
                      <a:pt x="2" y="9"/>
                      <a:pt x="2" y="9"/>
                      <a:pt x="2" y="9"/>
                    </a:cubicBezTo>
                    <a:cubicBezTo>
                      <a:pt x="2" y="9"/>
                      <a:pt x="2" y="9"/>
                      <a:pt x="3" y="9"/>
                    </a:cubicBezTo>
                    <a:cubicBezTo>
                      <a:pt x="2" y="10"/>
                      <a:pt x="2" y="10"/>
                      <a:pt x="2" y="10"/>
                    </a:cubicBezTo>
                    <a:cubicBezTo>
                      <a:pt x="2" y="10"/>
                      <a:pt x="2" y="11"/>
                      <a:pt x="3" y="11"/>
                    </a:cubicBezTo>
                    <a:cubicBezTo>
                      <a:pt x="4" y="11"/>
                      <a:pt x="4" y="11"/>
                      <a:pt x="4" y="11"/>
                    </a:cubicBezTo>
                    <a:cubicBezTo>
                      <a:pt x="4" y="12"/>
                      <a:pt x="5" y="11"/>
                      <a:pt x="5" y="11"/>
                    </a:cubicBezTo>
                    <a:cubicBezTo>
                      <a:pt x="5" y="10"/>
                      <a:pt x="5" y="10"/>
                      <a:pt x="5" y="10"/>
                    </a:cubicBezTo>
                    <a:cubicBezTo>
                      <a:pt x="5" y="10"/>
                      <a:pt x="6" y="10"/>
                      <a:pt x="6" y="10"/>
                    </a:cubicBezTo>
                    <a:cubicBezTo>
                      <a:pt x="6" y="11"/>
                      <a:pt x="6" y="11"/>
                      <a:pt x="6" y="11"/>
                    </a:cubicBezTo>
                    <a:cubicBezTo>
                      <a:pt x="6" y="11"/>
                      <a:pt x="7" y="11"/>
                      <a:pt x="7" y="11"/>
                    </a:cubicBezTo>
                    <a:cubicBezTo>
                      <a:pt x="8" y="11"/>
                      <a:pt x="8" y="11"/>
                      <a:pt x="8" y="11"/>
                    </a:cubicBezTo>
                    <a:cubicBezTo>
                      <a:pt x="8" y="11"/>
                      <a:pt x="9" y="10"/>
                      <a:pt x="8" y="10"/>
                    </a:cubicBezTo>
                    <a:cubicBezTo>
                      <a:pt x="8" y="9"/>
                      <a:pt x="8" y="9"/>
                      <a:pt x="8" y="9"/>
                    </a:cubicBezTo>
                    <a:cubicBezTo>
                      <a:pt x="8" y="9"/>
                      <a:pt x="8" y="9"/>
                      <a:pt x="9" y="9"/>
                    </a:cubicBezTo>
                    <a:cubicBezTo>
                      <a:pt x="9" y="9"/>
                      <a:pt x="9" y="9"/>
                      <a:pt x="9" y="9"/>
                    </a:cubicBezTo>
                    <a:cubicBezTo>
                      <a:pt x="10" y="9"/>
                      <a:pt x="10" y="9"/>
                      <a:pt x="10" y="8"/>
                    </a:cubicBezTo>
                    <a:cubicBezTo>
                      <a:pt x="11" y="8"/>
                      <a:pt x="11" y="8"/>
                      <a:pt x="11" y="8"/>
                    </a:cubicBezTo>
                    <a:cubicBezTo>
                      <a:pt x="11" y="7"/>
                      <a:pt x="11" y="7"/>
                      <a:pt x="10" y="7"/>
                    </a:cubicBezTo>
                    <a:close/>
                    <a:moveTo>
                      <a:pt x="6" y="8"/>
                    </a:moveTo>
                    <a:cubicBezTo>
                      <a:pt x="5" y="8"/>
                      <a:pt x="4" y="8"/>
                      <a:pt x="3" y="7"/>
                    </a:cubicBezTo>
                    <a:cubicBezTo>
                      <a:pt x="3" y="6"/>
                      <a:pt x="3" y="5"/>
                      <a:pt x="4" y="4"/>
                    </a:cubicBezTo>
                    <a:cubicBezTo>
                      <a:pt x="5" y="4"/>
                      <a:pt x="7" y="4"/>
                      <a:pt x="7" y="5"/>
                    </a:cubicBezTo>
                    <a:cubicBezTo>
                      <a:pt x="8" y="6"/>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96"/>
              <p:cNvSpPr>
                <a:spLocks noEditPoints="1"/>
              </p:cNvSpPr>
              <p:nvPr/>
            </p:nvSpPr>
            <p:spPr bwMode="auto">
              <a:xfrm>
                <a:off x="4103" y="2498"/>
                <a:ext cx="26" cy="26"/>
              </a:xfrm>
              <a:custGeom>
                <a:avLst/>
                <a:gdLst>
                  <a:gd name="T0" fmla="*/ 10 w 11"/>
                  <a:gd name="T1" fmla="*/ 6 h 11"/>
                  <a:gd name="T2" fmla="*/ 10 w 11"/>
                  <a:gd name="T3" fmla="*/ 5 h 11"/>
                  <a:gd name="T4" fmla="*/ 9 w 11"/>
                  <a:gd name="T5" fmla="*/ 5 h 11"/>
                  <a:gd name="T6" fmla="*/ 10 w 11"/>
                  <a:gd name="T7" fmla="*/ 4 h 11"/>
                  <a:gd name="T8" fmla="*/ 11 w 11"/>
                  <a:gd name="T9" fmla="*/ 3 h 11"/>
                  <a:gd name="T10" fmla="*/ 10 w 11"/>
                  <a:gd name="T11" fmla="*/ 2 h 11"/>
                  <a:gd name="T12" fmla="*/ 9 w 11"/>
                  <a:gd name="T13" fmla="*/ 2 h 11"/>
                  <a:gd name="T14" fmla="*/ 9 w 11"/>
                  <a:gd name="T15" fmla="*/ 2 h 11"/>
                  <a:gd name="T16" fmla="*/ 8 w 11"/>
                  <a:gd name="T17" fmla="*/ 2 h 11"/>
                  <a:gd name="T18" fmla="*/ 8 w 11"/>
                  <a:gd name="T19" fmla="*/ 1 h 11"/>
                  <a:gd name="T20" fmla="*/ 8 w 11"/>
                  <a:gd name="T21" fmla="*/ 0 h 11"/>
                  <a:gd name="T22" fmla="*/ 7 w 11"/>
                  <a:gd name="T23" fmla="*/ 0 h 11"/>
                  <a:gd name="T24" fmla="*/ 6 w 11"/>
                  <a:gd name="T25" fmla="*/ 0 h 11"/>
                  <a:gd name="T26" fmla="*/ 6 w 11"/>
                  <a:gd name="T27" fmla="*/ 1 h 11"/>
                  <a:gd name="T28" fmla="*/ 5 w 11"/>
                  <a:gd name="T29" fmla="*/ 1 h 11"/>
                  <a:gd name="T30" fmla="*/ 5 w 11"/>
                  <a:gd name="T31" fmla="*/ 0 h 11"/>
                  <a:gd name="T32" fmla="*/ 4 w 11"/>
                  <a:gd name="T33" fmla="*/ 0 h 11"/>
                  <a:gd name="T34" fmla="*/ 3 w 11"/>
                  <a:gd name="T35" fmla="*/ 0 h 11"/>
                  <a:gd name="T36" fmla="*/ 2 w 11"/>
                  <a:gd name="T37" fmla="*/ 1 h 11"/>
                  <a:gd name="T38" fmla="*/ 3 w 11"/>
                  <a:gd name="T39" fmla="*/ 2 h 11"/>
                  <a:gd name="T40" fmla="*/ 2 w 11"/>
                  <a:gd name="T41" fmla="*/ 2 h 11"/>
                  <a:gd name="T42" fmla="*/ 1 w 11"/>
                  <a:gd name="T43" fmla="*/ 2 h 11"/>
                  <a:gd name="T44" fmla="*/ 0 w 11"/>
                  <a:gd name="T45" fmla="*/ 3 h 11"/>
                  <a:gd name="T46" fmla="*/ 0 w 11"/>
                  <a:gd name="T47" fmla="*/ 3 h 11"/>
                  <a:gd name="T48" fmla="*/ 0 w 11"/>
                  <a:gd name="T49" fmla="*/ 4 h 11"/>
                  <a:gd name="T50" fmla="*/ 1 w 11"/>
                  <a:gd name="T51" fmla="*/ 5 h 11"/>
                  <a:gd name="T52" fmla="*/ 1 w 11"/>
                  <a:gd name="T53" fmla="*/ 6 h 11"/>
                  <a:gd name="T54" fmla="*/ 0 w 11"/>
                  <a:gd name="T55" fmla="*/ 6 h 11"/>
                  <a:gd name="T56" fmla="*/ 0 w 11"/>
                  <a:gd name="T57" fmla="*/ 7 h 11"/>
                  <a:gd name="T58" fmla="*/ 0 w 11"/>
                  <a:gd name="T59" fmla="*/ 8 h 11"/>
                  <a:gd name="T60" fmla="*/ 1 w 11"/>
                  <a:gd name="T61" fmla="*/ 8 h 11"/>
                  <a:gd name="T62" fmla="*/ 2 w 11"/>
                  <a:gd name="T63" fmla="*/ 8 h 11"/>
                  <a:gd name="T64" fmla="*/ 3 w 11"/>
                  <a:gd name="T65" fmla="*/ 8 h 11"/>
                  <a:gd name="T66" fmla="*/ 2 w 11"/>
                  <a:gd name="T67" fmla="*/ 9 h 11"/>
                  <a:gd name="T68" fmla="*/ 3 w 11"/>
                  <a:gd name="T69" fmla="*/ 10 h 11"/>
                  <a:gd name="T70" fmla="*/ 4 w 11"/>
                  <a:gd name="T71" fmla="*/ 10 h 11"/>
                  <a:gd name="T72" fmla="*/ 5 w 11"/>
                  <a:gd name="T73" fmla="*/ 10 h 11"/>
                  <a:gd name="T74" fmla="*/ 5 w 11"/>
                  <a:gd name="T75" fmla="*/ 9 h 11"/>
                  <a:gd name="T76" fmla="*/ 6 w 11"/>
                  <a:gd name="T77" fmla="*/ 9 h 11"/>
                  <a:gd name="T78" fmla="*/ 6 w 11"/>
                  <a:gd name="T79" fmla="*/ 10 h 11"/>
                  <a:gd name="T80" fmla="*/ 7 w 11"/>
                  <a:gd name="T81" fmla="*/ 10 h 11"/>
                  <a:gd name="T82" fmla="*/ 8 w 11"/>
                  <a:gd name="T83" fmla="*/ 10 h 11"/>
                  <a:gd name="T84" fmla="*/ 8 w 11"/>
                  <a:gd name="T85" fmla="*/ 9 h 11"/>
                  <a:gd name="T86" fmla="*/ 8 w 11"/>
                  <a:gd name="T87" fmla="*/ 8 h 11"/>
                  <a:gd name="T88" fmla="*/ 9 w 11"/>
                  <a:gd name="T89" fmla="*/ 8 h 11"/>
                  <a:gd name="T90" fmla="*/ 9 w 11"/>
                  <a:gd name="T91" fmla="*/ 8 h 11"/>
                  <a:gd name="T92" fmla="*/ 10 w 11"/>
                  <a:gd name="T93" fmla="*/ 8 h 11"/>
                  <a:gd name="T94" fmla="*/ 11 w 11"/>
                  <a:gd name="T95" fmla="*/ 7 h 11"/>
                  <a:gd name="T96" fmla="*/ 10 w 11"/>
                  <a:gd name="T97" fmla="*/ 6 h 11"/>
                  <a:gd name="T98" fmla="*/ 6 w 11"/>
                  <a:gd name="T99" fmla="*/ 7 h 11"/>
                  <a:gd name="T100" fmla="*/ 3 w 11"/>
                  <a:gd name="T101" fmla="*/ 6 h 11"/>
                  <a:gd name="T102" fmla="*/ 4 w 11"/>
                  <a:gd name="T103" fmla="*/ 3 h 11"/>
                  <a:gd name="T104" fmla="*/ 7 w 11"/>
                  <a:gd name="T105" fmla="*/ 4 h 11"/>
                  <a:gd name="T106" fmla="*/ 6 w 11"/>
                  <a:gd name="T10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 h="11">
                    <a:moveTo>
                      <a:pt x="10" y="6"/>
                    </a:moveTo>
                    <a:cubicBezTo>
                      <a:pt x="10" y="5"/>
                      <a:pt x="10" y="5"/>
                      <a:pt x="10" y="5"/>
                    </a:cubicBezTo>
                    <a:cubicBezTo>
                      <a:pt x="10" y="5"/>
                      <a:pt x="10" y="5"/>
                      <a:pt x="9" y="5"/>
                    </a:cubicBezTo>
                    <a:cubicBezTo>
                      <a:pt x="10" y="4"/>
                      <a:pt x="10" y="4"/>
                      <a:pt x="10" y="4"/>
                    </a:cubicBezTo>
                    <a:cubicBezTo>
                      <a:pt x="11" y="4"/>
                      <a:pt x="11" y="4"/>
                      <a:pt x="11" y="3"/>
                    </a:cubicBezTo>
                    <a:cubicBezTo>
                      <a:pt x="10" y="2"/>
                      <a:pt x="10" y="2"/>
                      <a:pt x="10" y="2"/>
                    </a:cubicBezTo>
                    <a:cubicBezTo>
                      <a:pt x="10" y="2"/>
                      <a:pt x="10" y="2"/>
                      <a:pt x="9" y="2"/>
                    </a:cubicBezTo>
                    <a:cubicBezTo>
                      <a:pt x="9" y="2"/>
                      <a:pt x="9" y="2"/>
                      <a:pt x="9" y="2"/>
                    </a:cubicBezTo>
                    <a:cubicBezTo>
                      <a:pt x="8" y="2"/>
                      <a:pt x="8" y="2"/>
                      <a:pt x="8" y="2"/>
                    </a:cubicBezTo>
                    <a:cubicBezTo>
                      <a:pt x="8" y="1"/>
                      <a:pt x="8" y="1"/>
                      <a:pt x="8" y="1"/>
                    </a:cubicBezTo>
                    <a:cubicBezTo>
                      <a:pt x="8" y="1"/>
                      <a:pt x="8" y="0"/>
                      <a:pt x="8" y="0"/>
                    </a:cubicBezTo>
                    <a:cubicBezTo>
                      <a:pt x="7" y="0"/>
                      <a:pt x="7" y="0"/>
                      <a:pt x="7" y="0"/>
                    </a:cubicBezTo>
                    <a:cubicBezTo>
                      <a:pt x="7" y="0"/>
                      <a:pt x="6" y="0"/>
                      <a:pt x="6" y="0"/>
                    </a:cubicBezTo>
                    <a:cubicBezTo>
                      <a:pt x="6" y="1"/>
                      <a:pt x="6" y="1"/>
                      <a:pt x="6" y="1"/>
                    </a:cubicBezTo>
                    <a:cubicBezTo>
                      <a:pt x="5" y="1"/>
                      <a:pt x="5" y="1"/>
                      <a:pt x="5" y="1"/>
                    </a:cubicBezTo>
                    <a:cubicBezTo>
                      <a:pt x="5" y="0"/>
                      <a:pt x="5" y="0"/>
                      <a:pt x="5" y="0"/>
                    </a:cubicBezTo>
                    <a:cubicBezTo>
                      <a:pt x="4" y="0"/>
                      <a:pt x="4" y="0"/>
                      <a:pt x="4" y="0"/>
                    </a:cubicBezTo>
                    <a:cubicBezTo>
                      <a:pt x="3" y="0"/>
                      <a:pt x="3" y="0"/>
                      <a:pt x="3" y="0"/>
                    </a:cubicBezTo>
                    <a:cubicBezTo>
                      <a:pt x="2" y="0"/>
                      <a:pt x="2" y="1"/>
                      <a:pt x="2" y="1"/>
                    </a:cubicBezTo>
                    <a:cubicBezTo>
                      <a:pt x="3" y="2"/>
                      <a:pt x="3" y="2"/>
                      <a:pt x="3" y="2"/>
                    </a:cubicBezTo>
                    <a:cubicBezTo>
                      <a:pt x="2" y="2"/>
                      <a:pt x="2" y="2"/>
                      <a:pt x="2" y="2"/>
                    </a:cubicBezTo>
                    <a:cubicBezTo>
                      <a:pt x="1" y="2"/>
                      <a:pt x="1" y="2"/>
                      <a:pt x="1" y="2"/>
                    </a:cubicBezTo>
                    <a:cubicBezTo>
                      <a:pt x="1" y="2"/>
                      <a:pt x="0" y="2"/>
                      <a:pt x="0" y="3"/>
                    </a:cubicBezTo>
                    <a:cubicBezTo>
                      <a:pt x="0" y="3"/>
                      <a:pt x="0" y="3"/>
                      <a:pt x="0" y="3"/>
                    </a:cubicBezTo>
                    <a:cubicBezTo>
                      <a:pt x="0" y="4"/>
                      <a:pt x="0" y="4"/>
                      <a:pt x="0" y="4"/>
                    </a:cubicBezTo>
                    <a:cubicBezTo>
                      <a:pt x="1" y="5"/>
                      <a:pt x="1" y="5"/>
                      <a:pt x="1" y="5"/>
                    </a:cubicBezTo>
                    <a:cubicBezTo>
                      <a:pt x="1" y="5"/>
                      <a:pt x="1" y="5"/>
                      <a:pt x="1" y="6"/>
                    </a:cubicBezTo>
                    <a:cubicBezTo>
                      <a:pt x="0" y="6"/>
                      <a:pt x="0" y="6"/>
                      <a:pt x="0" y="6"/>
                    </a:cubicBezTo>
                    <a:cubicBezTo>
                      <a:pt x="0" y="6"/>
                      <a:pt x="0" y="7"/>
                      <a:pt x="0" y="7"/>
                    </a:cubicBezTo>
                    <a:cubicBezTo>
                      <a:pt x="0" y="8"/>
                      <a:pt x="0" y="8"/>
                      <a:pt x="0" y="8"/>
                    </a:cubicBezTo>
                    <a:cubicBezTo>
                      <a:pt x="1" y="8"/>
                      <a:pt x="1" y="8"/>
                      <a:pt x="1" y="8"/>
                    </a:cubicBezTo>
                    <a:cubicBezTo>
                      <a:pt x="2" y="8"/>
                      <a:pt x="2" y="8"/>
                      <a:pt x="2" y="8"/>
                    </a:cubicBezTo>
                    <a:cubicBezTo>
                      <a:pt x="2" y="8"/>
                      <a:pt x="2" y="8"/>
                      <a:pt x="3" y="8"/>
                    </a:cubicBezTo>
                    <a:cubicBezTo>
                      <a:pt x="2" y="9"/>
                      <a:pt x="2" y="9"/>
                      <a:pt x="2" y="9"/>
                    </a:cubicBezTo>
                    <a:cubicBezTo>
                      <a:pt x="2" y="10"/>
                      <a:pt x="2" y="10"/>
                      <a:pt x="3" y="10"/>
                    </a:cubicBezTo>
                    <a:cubicBezTo>
                      <a:pt x="4" y="10"/>
                      <a:pt x="4" y="10"/>
                      <a:pt x="4" y="10"/>
                    </a:cubicBezTo>
                    <a:cubicBezTo>
                      <a:pt x="4" y="11"/>
                      <a:pt x="5" y="10"/>
                      <a:pt x="5" y="10"/>
                    </a:cubicBezTo>
                    <a:cubicBezTo>
                      <a:pt x="5" y="9"/>
                      <a:pt x="5" y="9"/>
                      <a:pt x="5" y="9"/>
                    </a:cubicBezTo>
                    <a:cubicBezTo>
                      <a:pt x="5" y="9"/>
                      <a:pt x="6" y="9"/>
                      <a:pt x="6" y="9"/>
                    </a:cubicBezTo>
                    <a:cubicBezTo>
                      <a:pt x="6" y="10"/>
                      <a:pt x="6" y="10"/>
                      <a:pt x="6" y="10"/>
                    </a:cubicBezTo>
                    <a:cubicBezTo>
                      <a:pt x="6" y="10"/>
                      <a:pt x="7" y="11"/>
                      <a:pt x="7" y="10"/>
                    </a:cubicBezTo>
                    <a:cubicBezTo>
                      <a:pt x="8" y="10"/>
                      <a:pt x="8" y="10"/>
                      <a:pt x="8" y="10"/>
                    </a:cubicBezTo>
                    <a:cubicBezTo>
                      <a:pt x="8" y="10"/>
                      <a:pt x="9" y="9"/>
                      <a:pt x="8" y="9"/>
                    </a:cubicBezTo>
                    <a:cubicBezTo>
                      <a:pt x="8" y="8"/>
                      <a:pt x="8" y="8"/>
                      <a:pt x="8" y="8"/>
                    </a:cubicBezTo>
                    <a:cubicBezTo>
                      <a:pt x="8" y="8"/>
                      <a:pt x="8" y="8"/>
                      <a:pt x="9" y="8"/>
                    </a:cubicBezTo>
                    <a:cubicBezTo>
                      <a:pt x="9" y="8"/>
                      <a:pt x="9" y="8"/>
                      <a:pt x="9" y="8"/>
                    </a:cubicBezTo>
                    <a:cubicBezTo>
                      <a:pt x="10" y="8"/>
                      <a:pt x="10" y="8"/>
                      <a:pt x="10" y="8"/>
                    </a:cubicBezTo>
                    <a:cubicBezTo>
                      <a:pt x="11" y="7"/>
                      <a:pt x="11" y="7"/>
                      <a:pt x="11" y="7"/>
                    </a:cubicBezTo>
                    <a:cubicBezTo>
                      <a:pt x="11" y="6"/>
                      <a:pt x="11" y="6"/>
                      <a:pt x="10" y="6"/>
                    </a:cubicBezTo>
                    <a:close/>
                    <a:moveTo>
                      <a:pt x="6" y="7"/>
                    </a:moveTo>
                    <a:cubicBezTo>
                      <a:pt x="5" y="8"/>
                      <a:pt x="4" y="7"/>
                      <a:pt x="3" y="6"/>
                    </a:cubicBezTo>
                    <a:cubicBezTo>
                      <a:pt x="3" y="5"/>
                      <a:pt x="3" y="4"/>
                      <a:pt x="4" y="3"/>
                    </a:cubicBezTo>
                    <a:cubicBezTo>
                      <a:pt x="5" y="3"/>
                      <a:pt x="7" y="3"/>
                      <a:pt x="7" y="4"/>
                    </a:cubicBezTo>
                    <a:cubicBezTo>
                      <a:pt x="8" y="5"/>
                      <a:pt x="7" y="7"/>
                      <a:pt x="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97"/>
              <p:cNvSpPr>
                <a:spLocks noEditPoints="1"/>
              </p:cNvSpPr>
              <p:nvPr/>
            </p:nvSpPr>
            <p:spPr bwMode="auto">
              <a:xfrm>
                <a:off x="3783" y="2425"/>
                <a:ext cx="33" cy="30"/>
              </a:xfrm>
              <a:custGeom>
                <a:avLst/>
                <a:gdLst>
                  <a:gd name="T0" fmla="*/ 13 w 14"/>
                  <a:gd name="T1" fmla="*/ 7 h 13"/>
                  <a:gd name="T2" fmla="*/ 12 w 14"/>
                  <a:gd name="T3" fmla="*/ 7 h 13"/>
                  <a:gd name="T4" fmla="*/ 12 w 14"/>
                  <a:gd name="T5" fmla="*/ 6 h 13"/>
                  <a:gd name="T6" fmla="*/ 13 w 14"/>
                  <a:gd name="T7" fmla="*/ 6 h 13"/>
                  <a:gd name="T8" fmla="*/ 13 w 14"/>
                  <a:gd name="T9" fmla="*/ 4 h 13"/>
                  <a:gd name="T10" fmla="*/ 13 w 14"/>
                  <a:gd name="T11" fmla="*/ 3 h 13"/>
                  <a:gd name="T12" fmla="*/ 12 w 14"/>
                  <a:gd name="T13" fmla="*/ 3 h 13"/>
                  <a:gd name="T14" fmla="*/ 11 w 14"/>
                  <a:gd name="T15" fmla="*/ 3 h 13"/>
                  <a:gd name="T16" fmla="*/ 10 w 14"/>
                  <a:gd name="T17" fmla="*/ 3 h 13"/>
                  <a:gd name="T18" fmla="*/ 10 w 14"/>
                  <a:gd name="T19" fmla="*/ 2 h 13"/>
                  <a:gd name="T20" fmla="*/ 10 w 14"/>
                  <a:gd name="T21" fmla="*/ 0 h 13"/>
                  <a:gd name="T22" fmla="*/ 9 w 14"/>
                  <a:gd name="T23" fmla="*/ 0 h 13"/>
                  <a:gd name="T24" fmla="*/ 8 w 14"/>
                  <a:gd name="T25" fmla="*/ 1 h 13"/>
                  <a:gd name="T26" fmla="*/ 7 w 14"/>
                  <a:gd name="T27" fmla="*/ 1 h 13"/>
                  <a:gd name="T28" fmla="*/ 6 w 14"/>
                  <a:gd name="T29" fmla="*/ 1 h 13"/>
                  <a:gd name="T30" fmla="*/ 6 w 14"/>
                  <a:gd name="T31" fmla="*/ 1 h 13"/>
                  <a:gd name="T32" fmla="*/ 5 w 14"/>
                  <a:gd name="T33" fmla="*/ 0 h 13"/>
                  <a:gd name="T34" fmla="*/ 4 w 14"/>
                  <a:gd name="T35" fmla="*/ 1 h 13"/>
                  <a:gd name="T36" fmla="*/ 3 w 14"/>
                  <a:gd name="T37" fmla="*/ 2 h 13"/>
                  <a:gd name="T38" fmla="*/ 4 w 14"/>
                  <a:gd name="T39" fmla="*/ 3 h 13"/>
                  <a:gd name="T40" fmla="*/ 3 w 14"/>
                  <a:gd name="T41" fmla="*/ 3 h 13"/>
                  <a:gd name="T42" fmla="*/ 2 w 14"/>
                  <a:gd name="T43" fmla="*/ 3 h 13"/>
                  <a:gd name="T44" fmla="*/ 1 w 14"/>
                  <a:gd name="T45" fmla="*/ 4 h 13"/>
                  <a:gd name="T46" fmla="*/ 1 w 14"/>
                  <a:gd name="T47" fmla="*/ 5 h 13"/>
                  <a:gd name="T48" fmla="*/ 1 w 14"/>
                  <a:gd name="T49" fmla="*/ 6 h 13"/>
                  <a:gd name="T50" fmla="*/ 2 w 14"/>
                  <a:gd name="T51" fmla="*/ 6 h 13"/>
                  <a:gd name="T52" fmla="*/ 2 w 14"/>
                  <a:gd name="T53" fmla="*/ 7 h 13"/>
                  <a:gd name="T54" fmla="*/ 1 w 14"/>
                  <a:gd name="T55" fmla="*/ 7 h 13"/>
                  <a:gd name="T56" fmla="*/ 1 w 14"/>
                  <a:gd name="T57" fmla="*/ 9 h 13"/>
                  <a:gd name="T58" fmla="*/ 1 w 14"/>
                  <a:gd name="T59" fmla="*/ 10 h 13"/>
                  <a:gd name="T60" fmla="*/ 2 w 14"/>
                  <a:gd name="T61" fmla="*/ 10 h 13"/>
                  <a:gd name="T62" fmla="*/ 3 w 14"/>
                  <a:gd name="T63" fmla="*/ 10 h 13"/>
                  <a:gd name="T64" fmla="*/ 4 w 14"/>
                  <a:gd name="T65" fmla="*/ 11 h 13"/>
                  <a:gd name="T66" fmla="*/ 4 w 14"/>
                  <a:gd name="T67" fmla="*/ 11 h 13"/>
                  <a:gd name="T68" fmla="*/ 4 w 14"/>
                  <a:gd name="T69" fmla="*/ 13 h 13"/>
                  <a:gd name="T70" fmla="*/ 5 w 14"/>
                  <a:gd name="T71" fmla="*/ 13 h 13"/>
                  <a:gd name="T72" fmla="*/ 6 w 14"/>
                  <a:gd name="T73" fmla="*/ 12 h 13"/>
                  <a:gd name="T74" fmla="*/ 7 w 14"/>
                  <a:gd name="T75" fmla="*/ 12 h 13"/>
                  <a:gd name="T76" fmla="*/ 8 w 14"/>
                  <a:gd name="T77" fmla="*/ 12 h 13"/>
                  <a:gd name="T78" fmla="*/ 8 w 14"/>
                  <a:gd name="T79" fmla="*/ 12 h 13"/>
                  <a:gd name="T80" fmla="*/ 9 w 14"/>
                  <a:gd name="T81" fmla="*/ 13 h 13"/>
                  <a:gd name="T82" fmla="*/ 10 w 14"/>
                  <a:gd name="T83" fmla="*/ 12 h 13"/>
                  <a:gd name="T84" fmla="*/ 11 w 14"/>
                  <a:gd name="T85" fmla="*/ 11 h 13"/>
                  <a:gd name="T86" fmla="*/ 10 w 14"/>
                  <a:gd name="T87" fmla="*/ 10 h 13"/>
                  <a:gd name="T88" fmla="*/ 11 w 14"/>
                  <a:gd name="T89" fmla="*/ 10 h 13"/>
                  <a:gd name="T90" fmla="*/ 12 w 14"/>
                  <a:gd name="T91" fmla="*/ 10 h 13"/>
                  <a:gd name="T92" fmla="*/ 13 w 14"/>
                  <a:gd name="T93" fmla="*/ 9 h 13"/>
                  <a:gd name="T94" fmla="*/ 13 w 14"/>
                  <a:gd name="T95" fmla="*/ 8 h 13"/>
                  <a:gd name="T96" fmla="*/ 13 w 14"/>
                  <a:gd name="T97" fmla="*/ 7 h 13"/>
                  <a:gd name="T98" fmla="*/ 8 w 14"/>
                  <a:gd name="T99" fmla="*/ 9 h 13"/>
                  <a:gd name="T100" fmla="*/ 5 w 14"/>
                  <a:gd name="T101" fmla="*/ 8 h 13"/>
                  <a:gd name="T102" fmla="*/ 6 w 14"/>
                  <a:gd name="T103" fmla="*/ 4 h 13"/>
                  <a:gd name="T104" fmla="*/ 9 w 14"/>
                  <a:gd name="T105" fmla="*/ 6 h 13"/>
                  <a:gd name="T106" fmla="*/ 8 w 14"/>
                  <a:gd name="T10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 h="13">
                    <a:moveTo>
                      <a:pt x="13" y="7"/>
                    </a:moveTo>
                    <a:cubicBezTo>
                      <a:pt x="12" y="7"/>
                      <a:pt x="12" y="7"/>
                      <a:pt x="12" y="7"/>
                    </a:cubicBezTo>
                    <a:cubicBezTo>
                      <a:pt x="12" y="7"/>
                      <a:pt x="12" y="6"/>
                      <a:pt x="12" y="6"/>
                    </a:cubicBezTo>
                    <a:cubicBezTo>
                      <a:pt x="13" y="6"/>
                      <a:pt x="13" y="6"/>
                      <a:pt x="13" y="6"/>
                    </a:cubicBezTo>
                    <a:cubicBezTo>
                      <a:pt x="13" y="5"/>
                      <a:pt x="14" y="5"/>
                      <a:pt x="13" y="4"/>
                    </a:cubicBezTo>
                    <a:cubicBezTo>
                      <a:pt x="13" y="3"/>
                      <a:pt x="13" y="3"/>
                      <a:pt x="13" y="3"/>
                    </a:cubicBezTo>
                    <a:cubicBezTo>
                      <a:pt x="13" y="3"/>
                      <a:pt x="12" y="3"/>
                      <a:pt x="12" y="3"/>
                    </a:cubicBezTo>
                    <a:cubicBezTo>
                      <a:pt x="11" y="3"/>
                      <a:pt x="11" y="3"/>
                      <a:pt x="11" y="3"/>
                    </a:cubicBezTo>
                    <a:cubicBezTo>
                      <a:pt x="11" y="3"/>
                      <a:pt x="10" y="3"/>
                      <a:pt x="10" y="3"/>
                    </a:cubicBezTo>
                    <a:cubicBezTo>
                      <a:pt x="10" y="2"/>
                      <a:pt x="10" y="2"/>
                      <a:pt x="10" y="2"/>
                    </a:cubicBezTo>
                    <a:cubicBezTo>
                      <a:pt x="11" y="1"/>
                      <a:pt x="10" y="1"/>
                      <a:pt x="10" y="0"/>
                    </a:cubicBezTo>
                    <a:cubicBezTo>
                      <a:pt x="9" y="0"/>
                      <a:pt x="9" y="0"/>
                      <a:pt x="9" y="0"/>
                    </a:cubicBezTo>
                    <a:cubicBezTo>
                      <a:pt x="8" y="0"/>
                      <a:pt x="8" y="0"/>
                      <a:pt x="8" y="1"/>
                    </a:cubicBezTo>
                    <a:cubicBezTo>
                      <a:pt x="7" y="1"/>
                      <a:pt x="7" y="1"/>
                      <a:pt x="7" y="1"/>
                    </a:cubicBezTo>
                    <a:cubicBezTo>
                      <a:pt x="7" y="1"/>
                      <a:pt x="7" y="1"/>
                      <a:pt x="6" y="1"/>
                    </a:cubicBezTo>
                    <a:cubicBezTo>
                      <a:pt x="6" y="1"/>
                      <a:pt x="6" y="1"/>
                      <a:pt x="6" y="1"/>
                    </a:cubicBezTo>
                    <a:cubicBezTo>
                      <a:pt x="6" y="0"/>
                      <a:pt x="5" y="0"/>
                      <a:pt x="5" y="0"/>
                    </a:cubicBezTo>
                    <a:cubicBezTo>
                      <a:pt x="4" y="1"/>
                      <a:pt x="4" y="1"/>
                      <a:pt x="4" y="1"/>
                    </a:cubicBezTo>
                    <a:cubicBezTo>
                      <a:pt x="3" y="1"/>
                      <a:pt x="3" y="1"/>
                      <a:pt x="3" y="2"/>
                    </a:cubicBezTo>
                    <a:cubicBezTo>
                      <a:pt x="4" y="3"/>
                      <a:pt x="4" y="3"/>
                      <a:pt x="4" y="3"/>
                    </a:cubicBezTo>
                    <a:cubicBezTo>
                      <a:pt x="3" y="3"/>
                      <a:pt x="3" y="3"/>
                      <a:pt x="3" y="3"/>
                    </a:cubicBezTo>
                    <a:cubicBezTo>
                      <a:pt x="2" y="3"/>
                      <a:pt x="2" y="3"/>
                      <a:pt x="2" y="3"/>
                    </a:cubicBezTo>
                    <a:cubicBezTo>
                      <a:pt x="2" y="3"/>
                      <a:pt x="1" y="3"/>
                      <a:pt x="1" y="4"/>
                    </a:cubicBezTo>
                    <a:cubicBezTo>
                      <a:pt x="1" y="5"/>
                      <a:pt x="1" y="5"/>
                      <a:pt x="1" y="5"/>
                    </a:cubicBezTo>
                    <a:cubicBezTo>
                      <a:pt x="0" y="5"/>
                      <a:pt x="1" y="6"/>
                      <a:pt x="1" y="6"/>
                    </a:cubicBezTo>
                    <a:cubicBezTo>
                      <a:pt x="2" y="6"/>
                      <a:pt x="2" y="6"/>
                      <a:pt x="2" y="6"/>
                    </a:cubicBezTo>
                    <a:cubicBezTo>
                      <a:pt x="2" y="6"/>
                      <a:pt x="2" y="7"/>
                      <a:pt x="2" y="7"/>
                    </a:cubicBezTo>
                    <a:cubicBezTo>
                      <a:pt x="1" y="7"/>
                      <a:pt x="1" y="7"/>
                      <a:pt x="1" y="7"/>
                    </a:cubicBezTo>
                    <a:cubicBezTo>
                      <a:pt x="1" y="8"/>
                      <a:pt x="0" y="8"/>
                      <a:pt x="1" y="9"/>
                    </a:cubicBezTo>
                    <a:cubicBezTo>
                      <a:pt x="1" y="10"/>
                      <a:pt x="1" y="10"/>
                      <a:pt x="1" y="10"/>
                    </a:cubicBezTo>
                    <a:cubicBezTo>
                      <a:pt x="1" y="10"/>
                      <a:pt x="2" y="10"/>
                      <a:pt x="2" y="10"/>
                    </a:cubicBezTo>
                    <a:cubicBezTo>
                      <a:pt x="3" y="10"/>
                      <a:pt x="3" y="10"/>
                      <a:pt x="3" y="10"/>
                    </a:cubicBezTo>
                    <a:cubicBezTo>
                      <a:pt x="3" y="10"/>
                      <a:pt x="4" y="10"/>
                      <a:pt x="4" y="11"/>
                    </a:cubicBezTo>
                    <a:cubicBezTo>
                      <a:pt x="4" y="11"/>
                      <a:pt x="4" y="11"/>
                      <a:pt x="4" y="11"/>
                    </a:cubicBezTo>
                    <a:cubicBezTo>
                      <a:pt x="3" y="12"/>
                      <a:pt x="4" y="12"/>
                      <a:pt x="4" y="13"/>
                    </a:cubicBezTo>
                    <a:cubicBezTo>
                      <a:pt x="5" y="13"/>
                      <a:pt x="5" y="13"/>
                      <a:pt x="5" y="13"/>
                    </a:cubicBezTo>
                    <a:cubicBezTo>
                      <a:pt x="6" y="13"/>
                      <a:pt x="6" y="13"/>
                      <a:pt x="6" y="12"/>
                    </a:cubicBezTo>
                    <a:cubicBezTo>
                      <a:pt x="7" y="12"/>
                      <a:pt x="7" y="12"/>
                      <a:pt x="7" y="12"/>
                    </a:cubicBezTo>
                    <a:cubicBezTo>
                      <a:pt x="7" y="12"/>
                      <a:pt x="7" y="12"/>
                      <a:pt x="8" y="12"/>
                    </a:cubicBezTo>
                    <a:cubicBezTo>
                      <a:pt x="8" y="12"/>
                      <a:pt x="8" y="12"/>
                      <a:pt x="8" y="12"/>
                    </a:cubicBezTo>
                    <a:cubicBezTo>
                      <a:pt x="8" y="13"/>
                      <a:pt x="9" y="13"/>
                      <a:pt x="9" y="13"/>
                    </a:cubicBezTo>
                    <a:cubicBezTo>
                      <a:pt x="10" y="12"/>
                      <a:pt x="10" y="12"/>
                      <a:pt x="10" y="12"/>
                    </a:cubicBezTo>
                    <a:cubicBezTo>
                      <a:pt x="11" y="12"/>
                      <a:pt x="11" y="12"/>
                      <a:pt x="11" y="11"/>
                    </a:cubicBezTo>
                    <a:cubicBezTo>
                      <a:pt x="10" y="10"/>
                      <a:pt x="10" y="10"/>
                      <a:pt x="10" y="10"/>
                    </a:cubicBezTo>
                    <a:cubicBezTo>
                      <a:pt x="11" y="10"/>
                      <a:pt x="11" y="10"/>
                      <a:pt x="11" y="10"/>
                    </a:cubicBezTo>
                    <a:cubicBezTo>
                      <a:pt x="12" y="10"/>
                      <a:pt x="12" y="10"/>
                      <a:pt x="12" y="10"/>
                    </a:cubicBezTo>
                    <a:cubicBezTo>
                      <a:pt x="12" y="10"/>
                      <a:pt x="13" y="10"/>
                      <a:pt x="13" y="9"/>
                    </a:cubicBezTo>
                    <a:cubicBezTo>
                      <a:pt x="13" y="8"/>
                      <a:pt x="13" y="8"/>
                      <a:pt x="13" y="8"/>
                    </a:cubicBezTo>
                    <a:cubicBezTo>
                      <a:pt x="14" y="8"/>
                      <a:pt x="13" y="7"/>
                      <a:pt x="13" y="7"/>
                    </a:cubicBezTo>
                    <a:close/>
                    <a:moveTo>
                      <a:pt x="8" y="9"/>
                    </a:moveTo>
                    <a:cubicBezTo>
                      <a:pt x="7" y="9"/>
                      <a:pt x="5" y="9"/>
                      <a:pt x="5" y="8"/>
                    </a:cubicBezTo>
                    <a:cubicBezTo>
                      <a:pt x="4" y="6"/>
                      <a:pt x="5" y="5"/>
                      <a:pt x="6" y="4"/>
                    </a:cubicBezTo>
                    <a:cubicBezTo>
                      <a:pt x="7" y="4"/>
                      <a:pt x="9" y="4"/>
                      <a:pt x="9" y="6"/>
                    </a:cubicBezTo>
                    <a:cubicBezTo>
                      <a:pt x="10" y="7"/>
                      <a:pt x="9" y="8"/>
                      <a:pt x="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98"/>
              <p:cNvSpPr>
                <a:spLocks noEditPoints="1"/>
              </p:cNvSpPr>
              <p:nvPr/>
            </p:nvSpPr>
            <p:spPr bwMode="auto">
              <a:xfrm>
                <a:off x="4018" y="2002"/>
                <a:ext cx="21" cy="21"/>
              </a:xfrm>
              <a:custGeom>
                <a:avLst/>
                <a:gdLst>
                  <a:gd name="T0" fmla="*/ 8 w 9"/>
                  <a:gd name="T1" fmla="*/ 5 h 9"/>
                  <a:gd name="T2" fmla="*/ 8 w 9"/>
                  <a:gd name="T3" fmla="*/ 5 h 9"/>
                  <a:gd name="T4" fmla="*/ 8 w 9"/>
                  <a:gd name="T5" fmla="*/ 4 h 9"/>
                  <a:gd name="T6" fmla="*/ 8 w 9"/>
                  <a:gd name="T7" fmla="*/ 4 h 9"/>
                  <a:gd name="T8" fmla="*/ 8 w 9"/>
                  <a:gd name="T9" fmla="*/ 3 h 9"/>
                  <a:gd name="T10" fmla="*/ 8 w 9"/>
                  <a:gd name="T11" fmla="*/ 2 h 9"/>
                  <a:gd name="T12" fmla="*/ 7 w 9"/>
                  <a:gd name="T13" fmla="*/ 2 h 9"/>
                  <a:gd name="T14" fmla="*/ 7 w 9"/>
                  <a:gd name="T15" fmla="*/ 2 h 9"/>
                  <a:gd name="T16" fmla="*/ 6 w 9"/>
                  <a:gd name="T17" fmla="*/ 2 h 9"/>
                  <a:gd name="T18" fmla="*/ 7 w 9"/>
                  <a:gd name="T19" fmla="*/ 1 h 9"/>
                  <a:gd name="T20" fmla="*/ 6 w 9"/>
                  <a:gd name="T21" fmla="*/ 0 h 9"/>
                  <a:gd name="T22" fmla="*/ 6 w 9"/>
                  <a:gd name="T23" fmla="*/ 0 h 9"/>
                  <a:gd name="T24" fmla="*/ 5 w 9"/>
                  <a:gd name="T25" fmla="*/ 0 h 9"/>
                  <a:gd name="T26" fmla="*/ 4 w 9"/>
                  <a:gd name="T27" fmla="*/ 1 h 9"/>
                  <a:gd name="T28" fmla="*/ 4 w 9"/>
                  <a:gd name="T29" fmla="*/ 1 h 9"/>
                  <a:gd name="T30" fmla="*/ 4 w 9"/>
                  <a:gd name="T31" fmla="*/ 0 h 9"/>
                  <a:gd name="T32" fmla="*/ 3 w 9"/>
                  <a:gd name="T33" fmla="*/ 0 h 9"/>
                  <a:gd name="T34" fmla="*/ 2 w 9"/>
                  <a:gd name="T35" fmla="*/ 0 h 9"/>
                  <a:gd name="T36" fmla="*/ 2 w 9"/>
                  <a:gd name="T37" fmla="*/ 1 h 9"/>
                  <a:gd name="T38" fmla="*/ 2 w 9"/>
                  <a:gd name="T39" fmla="*/ 2 h 9"/>
                  <a:gd name="T40" fmla="*/ 1 w 9"/>
                  <a:gd name="T41" fmla="*/ 2 h 9"/>
                  <a:gd name="T42" fmla="*/ 1 w 9"/>
                  <a:gd name="T43" fmla="*/ 2 h 9"/>
                  <a:gd name="T44" fmla="*/ 0 w 9"/>
                  <a:gd name="T45" fmla="*/ 2 h 9"/>
                  <a:gd name="T46" fmla="*/ 0 w 9"/>
                  <a:gd name="T47" fmla="*/ 3 h 9"/>
                  <a:gd name="T48" fmla="*/ 0 w 9"/>
                  <a:gd name="T49" fmla="*/ 4 h 9"/>
                  <a:gd name="T50" fmla="*/ 1 w 9"/>
                  <a:gd name="T51" fmla="*/ 4 h 9"/>
                  <a:gd name="T52" fmla="*/ 1 w 9"/>
                  <a:gd name="T53" fmla="*/ 5 h 9"/>
                  <a:gd name="T54" fmla="*/ 0 w 9"/>
                  <a:gd name="T55" fmla="*/ 5 h 9"/>
                  <a:gd name="T56" fmla="*/ 0 w 9"/>
                  <a:gd name="T57" fmla="*/ 6 h 9"/>
                  <a:gd name="T58" fmla="*/ 0 w 9"/>
                  <a:gd name="T59" fmla="*/ 6 h 9"/>
                  <a:gd name="T60" fmla="*/ 1 w 9"/>
                  <a:gd name="T61" fmla="*/ 7 h 9"/>
                  <a:gd name="T62" fmla="*/ 2 w 9"/>
                  <a:gd name="T63" fmla="*/ 7 h 9"/>
                  <a:gd name="T64" fmla="*/ 2 w 9"/>
                  <a:gd name="T65" fmla="*/ 7 h 9"/>
                  <a:gd name="T66" fmla="*/ 2 w 9"/>
                  <a:gd name="T67" fmla="*/ 8 h 9"/>
                  <a:gd name="T68" fmla="*/ 2 w 9"/>
                  <a:gd name="T69" fmla="*/ 8 h 9"/>
                  <a:gd name="T70" fmla="*/ 3 w 9"/>
                  <a:gd name="T71" fmla="*/ 9 h 9"/>
                  <a:gd name="T72" fmla="*/ 4 w 9"/>
                  <a:gd name="T73" fmla="*/ 8 h 9"/>
                  <a:gd name="T74" fmla="*/ 4 w 9"/>
                  <a:gd name="T75" fmla="*/ 8 h 9"/>
                  <a:gd name="T76" fmla="*/ 5 w 9"/>
                  <a:gd name="T77" fmla="*/ 8 h 9"/>
                  <a:gd name="T78" fmla="*/ 5 w 9"/>
                  <a:gd name="T79" fmla="*/ 8 h 9"/>
                  <a:gd name="T80" fmla="*/ 6 w 9"/>
                  <a:gd name="T81" fmla="*/ 9 h 9"/>
                  <a:gd name="T82" fmla="*/ 6 w 9"/>
                  <a:gd name="T83" fmla="*/ 8 h 9"/>
                  <a:gd name="T84" fmla="*/ 7 w 9"/>
                  <a:gd name="T85" fmla="*/ 7 h 9"/>
                  <a:gd name="T86" fmla="*/ 6 w 9"/>
                  <a:gd name="T87" fmla="*/ 7 h 9"/>
                  <a:gd name="T88" fmla="*/ 7 w 9"/>
                  <a:gd name="T89" fmla="*/ 6 h 9"/>
                  <a:gd name="T90" fmla="*/ 7 w 9"/>
                  <a:gd name="T91" fmla="*/ 7 h 9"/>
                  <a:gd name="T92" fmla="*/ 8 w 9"/>
                  <a:gd name="T93" fmla="*/ 6 h 9"/>
                  <a:gd name="T94" fmla="*/ 9 w 9"/>
                  <a:gd name="T95" fmla="*/ 6 h 9"/>
                  <a:gd name="T96" fmla="*/ 8 w 9"/>
                  <a:gd name="T97" fmla="*/ 5 h 9"/>
                  <a:gd name="T98" fmla="*/ 5 w 9"/>
                  <a:gd name="T99" fmla="*/ 6 h 9"/>
                  <a:gd name="T100" fmla="*/ 3 w 9"/>
                  <a:gd name="T101" fmla="*/ 5 h 9"/>
                  <a:gd name="T102" fmla="*/ 3 w 9"/>
                  <a:gd name="T103" fmla="*/ 3 h 9"/>
                  <a:gd name="T104" fmla="*/ 6 w 9"/>
                  <a:gd name="T105" fmla="*/ 4 h 9"/>
                  <a:gd name="T106" fmla="*/ 5 w 9"/>
                  <a:gd name="T10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 h="9">
                    <a:moveTo>
                      <a:pt x="8" y="5"/>
                    </a:moveTo>
                    <a:cubicBezTo>
                      <a:pt x="8" y="5"/>
                      <a:pt x="8" y="5"/>
                      <a:pt x="8" y="5"/>
                    </a:cubicBezTo>
                    <a:cubicBezTo>
                      <a:pt x="8" y="4"/>
                      <a:pt x="8" y="4"/>
                      <a:pt x="8" y="4"/>
                    </a:cubicBezTo>
                    <a:cubicBezTo>
                      <a:pt x="8" y="4"/>
                      <a:pt x="8" y="4"/>
                      <a:pt x="8" y="4"/>
                    </a:cubicBezTo>
                    <a:cubicBezTo>
                      <a:pt x="8" y="4"/>
                      <a:pt x="9" y="3"/>
                      <a:pt x="8" y="3"/>
                    </a:cubicBezTo>
                    <a:cubicBezTo>
                      <a:pt x="8" y="2"/>
                      <a:pt x="8" y="2"/>
                      <a:pt x="8" y="2"/>
                    </a:cubicBezTo>
                    <a:cubicBezTo>
                      <a:pt x="8" y="2"/>
                      <a:pt x="8" y="2"/>
                      <a:pt x="7" y="2"/>
                    </a:cubicBezTo>
                    <a:cubicBezTo>
                      <a:pt x="7" y="2"/>
                      <a:pt x="7" y="2"/>
                      <a:pt x="7" y="2"/>
                    </a:cubicBezTo>
                    <a:cubicBezTo>
                      <a:pt x="7" y="2"/>
                      <a:pt x="6" y="2"/>
                      <a:pt x="6" y="2"/>
                    </a:cubicBezTo>
                    <a:cubicBezTo>
                      <a:pt x="7" y="1"/>
                      <a:pt x="7" y="1"/>
                      <a:pt x="7" y="1"/>
                    </a:cubicBezTo>
                    <a:cubicBezTo>
                      <a:pt x="7" y="1"/>
                      <a:pt x="6" y="0"/>
                      <a:pt x="6" y="0"/>
                    </a:cubicBezTo>
                    <a:cubicBezTo>
                      <a:pt x="6" y="0"/>
                      <a:pt x="6" y="0"/>
                      <a:pt x="6" y="0"/>
                    </a:cubicBezTo>
                    <a:cubicBezTo>
                      <a:pt x="5" y="0"/>
                      <a:pt x="5" y="0"/>
                      <a:pt x="5" y="0"/>
                    </a:cubicBezTo>
                    <a:cubicBezTo>
                      <a:pt x="4" y="1"/>
                      <a:pt x="4" y="1"/>
                      <a:pt x="4" y="1"/>
                    </a:cubicBezTo>
                    <a:cubicBezTo>
                      <a:pt x="4" y="1"/>
                      <a:pt x="4" y="1"/>
                      <a:pt x="4" y="1"/>
                    </a:cubicBezTo>
                    <a:cubicBezTo>
                      <a:pt x="4" y="0"/>
                      <a:pt x="4" y="0"/>
                      <a:pt x="4" y="0"/>
                    </a:cubicBezTo>
                    <a:cubicBezTo>
                      <a:pt x="3" y="0"/>
                      <a:pt x="3" y="0"/>
                      <a:pt x="3" y="0"/>
                    </a:cubicBezTo>
                    <a:cubicBezTo>
                      <a:pt x="2" y="0"/>
                      <a:pt x="2" y="0"/>
                      <a:pt x="2" y="0"/>
                    </a:cubicBezTo>
                    <a:cubicBezTo>
                      <a:pt x="2" y="1"/>
                      <a:pt x="2" y="1"/>
                      <a:pt x="2" y="1"/>
                    </a:cubicBezTo>
                    <a:cubicBezTo>
                      <a:pt x="2" y="2"/>
                      <a:pt x="2" y="2"/>
                      <a:pt x="2" y="2"/>
                    </a:cubicBezTo>
                    <a:cubicBezTo>
                      <a:pt x="2" y="2"/>
                      <a:pt x="2" y="2"/>
                      <a:pt x="1" y="2"/>
                    </a:cubicBezTo>
                    <a:cubicBezTo>
                      <a:pt x="1" y="2"/>
                      <a:pt x="1" y="2"/>
                      <a:pt x="1" y="2"/>
                    </a:cubicBezTo>
                    <a:cubicBezTo>
                      <a:pt x="1" y="2"/>
                      <a:pt x="0" y="2"/>
                      <a:pt x="0" y="2"/>
                    </a:cubicBezTo>
                    <a:cubicBezTo>
                      <a:pt x="0" y="3"/>
                      <a:pt x="0" y="3"/>
                      <a:pt x="0" y="3"/>
                    </a:cubicBezTo>
                    <a:cubicBezTo>
                      <a:pt x="0" y="3"/>
                      <a:pt x="0" y="4"/>
                      <a:pt x="0" y="4"/>
                    </a:cubicBezTo>
                    <a:cubicBezTo>
                      <a:pt x="1" y="4"/>
                      <a:pt x="1" y="4"/>
                      <a:pt x="1" y="4"/>
                    </a:cubicBezTo>
                    <a:cubicBezTo>
                      <a:pt x="1" y="4"/>
                      <a:pt x="1" y="5"/>
                      <a:pt x="1" y="5"/>
                    </a:cubicBezTo>
                    <a:cubicBezTo>
                      <a:pt x="0" y="5"/>
                      <a:pt x="0" y="5"/>
                      <a:pt x="0" y="5"/>
                    </a:cubicBezTo>
                    <a:cubicBezTo>
                      <a:pt x="0" y="5"/>
                      <a:pt x="0" y="6"/>
                      <a:pt x="0" y="6"/>
                    </a:cubicBezTo>
                    <a:cubicBezTo>
                      <a:pt x="0" y="6"/>
                      <a:pt x="0" y="6"/>
                      <a:pt x="0" y="6"/>
                    </a:cubicBezTo>
                    <a:cubicBezTo>
                      <a:pt x="0" y="7"/>
                      <a:pt x="1" y="7"/>
                      <a:pt x="1" y="7"/>
                    </a:cubicBezTo>
                    <a:cubicBezTo>
                      <a:pt x="2" y="7"/>
                      <a:pt x="2" y="7"/>
                      <a:pt x="2" y="7"/>
                    </a:cubicBezTo>
                    <a:cubicBezTo>
                      <a:pt x="2" y="7"/>
                      <a:pt x="2" y="7"/>
                      <a:pt x="2" y="7"/>
                    </a:cubicBezTo>
                    <a:cubicBezTo>
                      <a:pt x="2" y="8"/>
                      <a:pt x="2" y="8"/>
                      <a:pt x="2" y="8"/>
                    </a:cubicBezTo>
                    <a:cubicBezTo>
                      <a:pt x="2" y="8"/>
                      <a:pt x="2" y="8"/>
                      <a:pt x="2" y="8"/>
                    </a:cubicBezTo>
                    <a:cubicBezTo>
                      <a:pt x="3" y="9"/>
                      <a:pt x="3" y="9"/>
                      <a:pt x="3" y="9"/>
                    </a:cubicBezTo>
                    <a:cubicBezTo>
                      <a:pt x="3" y="9"/>
                      <a:pt x="4" y="9"/>
                      <a:pt x="4" y="8"/>
                    </a:cubicBezTo>
                    <a:cubicBezTo>
                      <a:pt x="4" y="8"/>
                      <a:pt x="4" y="8"/>
                      <a:pt x="4" y="8"/>
                    </a:cubicBezTo>
                    <a:cubicBezTo>
                      <a:pt x="4" y="8"/>
                      <a:pt x="4" y="8"/>
                      <a:pt x="5" y="8"/>
                    </a:cubicBezTo>
                    <a:cubicBezTo>
                      <a:pt x="5" y="8"/>
                      <a:pt x="5" y="8"/>
                      <a:pt x="5" y="8"/>
                    </a:cubicBezTo>
                    <a:cubicBezTo>
                      <a:pt x="5" y="9"/>
                      <a:pt x="5" y="9"/>
                      <a:pt x="6" y="9"/>
                    </a:cubicBezTo>
                    <a:cubicBezTo>
                      <a:pt x="6" y="8"/>
                      <a:pt x="6" y="8"/>
                      <a:pt x="6" y="8"/>
                    </a:cubicBezTo>
                    <a:cubicBezTo>
                      <a:pt x="7" y="8"/>
                      <a:pt x="7" y="8"/>
                      <a:pt x="7" y="7"/>
                    </a:cubicBezTo>
                    <a:cubicBezTo>
                      <a:pt x="6" y="7"/>
                      <a:pt x="6" y="7"/>
                      <a:pt x="6" y="7"/>
                    </a:cubicBezTo>
                    <a:cubicBezTo>
                      <a:pt x="7" y="7"/>
                      <a:pt x="7" y="7"/>
                      <a:pt x="7" y="6"/>
                    </a:cubicBezTo>
                    <a:cubicBezTo>
                      <a:pt x="7" y="7"/>
                      <a:pt x="7" y="7"/>
                      <a:pt x="7" y="7"/>
                    </a:cubicBezTo>
                    <a:cubicBezTo>
                      <a:pt x="8" y="7"/>
                      <a:pt x="8" y="7"/>
                      <a:pt x="8" y="6"/>
                    </a:cubicBezTo>
                    <a:cubicBezTo>
                      <a:pt x="9" y="6"/>
                      <a:pt x="9" y="6"/>
                      <a:pt x="9" y="6"/>
                    </a:cubicBezTo>
                    <a:cubicBezTo>
                      <a:pt x="9" y="5"/>
                      <a:pt x="8" y="5"/>
                      <a:pt x="8" y="5"/>
                    </a:cubicBezTo>
                    <a:close/>
                    <a:moveTo>
                      <a:pt x="5" y="6"/>
                    </a:moveTo>
                    <a:cubicBezTo>
                      <a:pt x="4" y="6"/>
                      <a:pt x="3" y="6"/>
                      <a:pt x="3" y="5"/>
                    </a:cubicBezTo>
                    <a:cubicBezTo>
                      <a:pt x="2" y="4"/>
                      <a:pt x="3" y="3"/>
                      <a:pt x="3" y="3"/>
                    </a:cubicBezTo>
                    <a:cubicBezTo>
                      <a:pt x="4" y="2"/>
                      <a:pt x="5" y="3"/>
                      <a:pt x="6" y="4"/>
                    </a:cubicBezTo>
                    <a:cubicBezTo>
                      <a:pt x="6" y="5"/>
                      <a:pt x="6" y="6"/>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99"/>
              <p:cNvSpPr>
                <a:spLocks noEditPoints="1"/>
              </p:cNvSpPr>
              <p:nvPr/>
            </p:nvSpPr>
            <p:spPr bwMode="auto">
              <a:xfrm>
                <a:off x="3767" y="1615"/>
                <a:ext cx="26" cy="26"/>
              </a:xfrm>
              <a:custGeom>
                <a:avLst/>
                <a:gdLst>
                  <a:gd name="T0" fmla="*/ 11 w 11"/>
                  <a:gd name="T1" fmla="*/ 7 h 11"/>
                  <a:gd name="T2" fmla="*/ 10 w 11"/>
                  <a:gd name="T3" fmla="*/ 6 h 11"/>
                  <a:gd name="T4" fmla="*/ 10 w 11"/>
                  <a:gd name="T5" fmla="*/ 5 h 11"/>
                  <a:gd name="T6" fmla="*/ 11 w 11"/>
                  <a:gd name="T7" fmla="*/ 5 h 11"/>
                  <a:gd name="T8" fmla="*/ 11 w 11"/>
                  <a:gd name="T9" fmla="*/ 4 h 11"/>
                  <a:gd name="T10" fmla="*/ 11 w 11"/>
                  <a:gd name="T11" fmla="*/ 3 h 11"/>
                  <a:gd name="T12" fmla="*/ 10 w 11"/>
                  <a:gd name="T13" fmla="*/ 3 h 11"/>
                  <a:gd name="T14" fmla="*/ 9 w 11"/>
                  <a:gd name="T15" fmla="*/ 3 h 11"/>
                  <a:gd name="T16" fmla="*/ 8 w 11"/>
                  <a:gd name="T17" fmla="*/ 3 h 11"/>
                  <a:gd name="T18" fmla="*/ 9 w 11"/>
                  <a:gd name="T19" fmla="*/ 2 h 11"/>
                  <a:gd name="T20" fmla="*/ 8 w 11"/>
                  <a:gd name="T21" fmla="*/ 1 h 11"/>
                  <a:gd name="T22" fmla="*/ 7 w 11"/>
                  <a:gd name="T23" fmla="*/ 1 h 11"/>
                  <a:gd name="T24" fmla="*/ 6 w 11"/>
                  <a:gd name="T25" fmla="*/ 1 h 11"/>
                  <a:gd name="T26" fmla="*/ 6 w 11"/>
                  <a:gd name="T27" fmla="*/ 2 h 11"/>
                  <a:gd name="T28" fmla="*/ 5 w 11"/>
                  <a:gd name="T29" fmla="*/ 2 h 11"/>
                  <a:gd name="T30" fmla="*/ 5 w 11"/>
                  <a:gd name="T31" fmla="*/ 1 h 11"/>
                  <a:gd name="T32" fmla="*/ 4 w 11"/>
                  <a:gd name="T33" fmla="*/ 1 h 11"/>
                  <a:gd name="T34" fmla="*/ 3 w 11"/>
                  <a:gd name="T35" fmla="*/ 1 h 11"/>
                  <a:gd name="T36" fmla="*/ 3 w 11"/>
                  <a:gd name="T37" fmla="*/ 2 h 11"/>
                  <a:gd name="T38" fmla="*/ 3 w 11"/>
                  <a:gd name="T39" fmla="*/ 3 h 11"/>
                  <a:gd name="T40" fmla="*/ 2 w 11"/>
                  <a:gd name="T41" fmla="*/ 3 h 11"/>
                  <a:gd name="T42" fmla="*/ 2 w 11"/>
                  <a:gd name="T43" fmla="*/ 3 h 11"/>
                  <a:gd name="T44" fmla="*/ 1 w 11"/>
                  <a:gd name="T45" fmla="*/ 3 h 11"/>
                  <a:gd name="T46" fmla="*/ 0 w 11"/>
                  <a:gd name="T47" fmla="*/ 4 h 11"/>
                  <a:gd name="T48" fmla="*/ 1 w 11"/>
                  <a:gd name="T49" fmla="*/ 5 h 11"/>
                  <a:gd name="T50" fmla="*/ 1 w 11"/>
                  <a:gd name="T51" fmla="*/ 6 h 11"/>
                  <a:gd name="T52" fmla="*/ 1 w 11"/>
                  <a:gd name="T53" fmla="*/ 6 h 11"/>
                  <a:gd name="T54" fmla="*/ 1 w 11"/>
                  <a:gd name="T55" fmla="*/ 7 h 11"/>
                  <a:gd name="T56" fmla="*/ 0 w 11"/>
                  <a:gd name="T57" fmla="*/ 8 h 11"/>
                  <a:gd name="T58" fmla="*/ 1 w 11"/>
                  <a:gd name="T59" fmla="*/ 9 h 11"/>
                  <a:gd name="T60" fmla="*/ 2 w 11"/>
                  <a:gd name="T61" fmla="*/ 9 h 11"/>
                  <a:gd name="T62" fmla="*/ 2 w 11"/>
                  <a:gd name="T63" fmla="*/ 9 h 11"/>
                  <a:gd name="T64" fmla="*/ 3 w 11"/>
                  <a:gd name="T65" fmla="*/ 9 h 11"/>
                  <a:gd name="T66" fmla="*/ 3 w 11"/>
                  <a:gd name="T67" fmla="*/ 10 h 11"/>
                  <a:gd name="T68" fmla="*/ 3 w 11"/>
                  <a:gd name="T69" fmla="*/ 11 h 11"/>
                  <a:gd name="T70" fmla="*/ 4 w 11"/>
                  <a:gd name="T71" fmla="*/ 11 h 11"/>
                  <a:gd name="T72" fmla="*/ 5 w 11"/>
                  <a:gd name="T73" fmla="*/ 11 h 11"/>
                  <a:gd name="T74" fmla="*/ 5 w 11"/>
                  <a:gd name="T75" fmla="*/ 10 h 11"/>
                  <a:gd name="T76" fmla="*/ 6 w 11"/>
                  <a:gd name="T77" fmla="*/ 10 h 11"/>
                  <a:gd name="T78" fmla="*/ 6 w 11"/>
                  <a:gd name="T79" fmla="*/ 11 h 11"/>
                  <a:gd name="T80" fmla="*/ 8 w 11"/>
                  <a:gd name="T81" fmla="*/ 11 h 11"/>
                  <a:gd name="T82" fmla="*/ 8 w 11"/>
                  <a:gd name="T83" fmla="*/ 11 h 11"/>
                  <a:gd name="T84" fmla="*/ 9 w 11"/>
                  <a:gd name="T85" fmla="*/ 10 h 11"/>
                  <a:gd name="T86" fmla="*/ 8 w 11"/>
                  <a:gd name="T87" fmla="*/ 9 h 11"/>
                  <a:gd name="T88" fmla="*/ 9 w 11"/>
                  <a:gd name="T89" fmla="*/ 9 h 11"/>
                  <a:gd name="T90" fmla="*/ 10 w 11"/>
                  <a:gd name="T91" fmla="*/ 9 h 11"/>
                  <a:gd name="T92" fmla="*/ 11 w 11"/>
                  <a:gd name="T93" fmla="*/ 8 h 11"/>
                  <a:gd name="T94" fmla="*/ 11 w 11"/>
                  <a:gd name="T95" fmla="*/ 8 h 11"/>
                  <a:gd name="T96" fmla="*/ 11 w 11"/>
                  <a:gd name="T97" fmla="*/ 7 h 11"/>
                  <a:gd name="T98" fmla="*/ 6 w 11"/>
                  <a:gd name="T99" fmla="*/ 8 h 11"/>
                  <a:gd name="T100" fmla="*/ 4 w 11"/>
                  <a:gd name="T101" fmla="*/ 7 h 11"/>
                  <a:gd name="T102" fmla="*/ 5 w 11"/>
                  <a:gd name="T103" fmla="*/ 4 h 11"/>
                  <a:gd name="T104" fmla="*/ 8 w 11"/>
                  <a:gd name="T105" fmla="*/ 5 h 11"/>
                  <a:gd name="T106" fmla="*/ 6 w 11"/>
                  <a:gd name="T10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 h="11">
                    <a:moveTo>
                      <a:pt x="11" y="7"/>
                    </a:moveTo>
                    <a:cubicBezTo>
                      <a:pt x="10" y="6"/>
                      <a:pt x="10" y="6"/>
                      <a:pt x="10" y="6"/>
                    </a:cubicBezTo>
                    <a:cubicBezTo>
                      <a:pt x="10" y="6"/>
                      <a:pt x="10" y="6"/>
                      <a:pt x="10" y="5"/>
                    </a:cubicBezTo>
                    <a:cubicBezTo>
                      <a:pt x="11" y="5"/>
                      <a:pt x="11" y="5"/>
                      <a:pt x="11" y="5"/>
                    </a:cubicBezTo>
                    <a:cubicBezTo>
                      <a:pt x="11" y="5"/>
                      <a:pt x="11" y="4"/>
                      <a:pt x="11" y="4"/>
                    </a:cubicBezTo>
                    <a:cubicBezTo>
                      <a:pt x="11" y="3"/>
                      <a:pt x="11" y="3"/>
                      <a:pt x="11" y="3"/>
                    </a:cubicBezTo>
                    <a:cubicBezTo>
                      <a:pt x="10" y="3"/>
                      <a:pt x="10" y="3"/>
                      <a:pt x="10" y="3"/>
                    </a:cubicBezTo>
                    <a:cubicBezTo>
                      <a:pt x="9" y="3"/>
                      <a:pt x="9" y="3"/>
                      <a:pt x="9" y="3"/>
                    </a:cubicBezTo>
                    <a:cubicBezTo>
                      <a:pt x="9" y="3"/>
                      <a:pt x="8" y="3"/>
                      <a:pt x="8" y="3"/>
                    </a:cubicBezTo>
                    <a:cubicBezTo>
                      <a:pt x="9" y="2"/>
                      <a:pt x="9" y="2"/>
                      <a:pt x="9" y="2"/>
                    </a:cubicBezTo>
                    <a:cubicBezTo>
                      <a:pt x="9" y="1"/>
                      <a:pt x="9" y="1"/>
                      <a:pt x="8" y="1"/>
                    </a:cubicBezTo>
                    <a:cubicBezTo>
                      <a:pt x="7" y="1"/>
                      <a:pt x="7" y="1"/>
                      <a:pt x="7" y="1"/>
                    </a:cubicBezTo>
                    <a:cubicBezTo>
                      <a:pt x="7" y="0"/>
                      <a:pt x="6" y="1"/>
                      <a:pt x="6" y="1"/>
                    </a:cubicBezTo>
                    <a:cubicBezTo>
                      <a:pt x="6" y="2"/>
                      <a:pt x="6" y="2"/>
                      <a:pt x="6" y="2"/>
                    </a:cubicBezTo>
                    <a:cubicBezTo>
                      <a:pt x="6" y="2"/>
                      <a:pt x="5" y="2"/>
                      <a:pt x="5" y="2"/>
                    </a:cubicBezTo>
                    <a:cubicBezTo>
                      <a:pt x="5" y="1"/>
                      <a:pt x="5" y="1"/>
                      <a:pt x="5" y="1"/>
                    </a:cubicBezTo>
                    <a:cubicBezTo>
                      <a:pt x="5" y="1"/>
                      <a:pt x="4" y="0"/>
                      <a:pt x="4" y="1"/>
                    </a:cubicBezTo>
                    <a:cubicBezTo>
                      <a:pt x="3" y="1"/>
                      <a:pt x="3" y="1"/>
                      <a:pt x="3" y="1"/>
                    </a:cubicBezTo>
                    <a:cubicBezTo>
                      <a:pt x="3" y="1"/>
                      <a:pt x="2" y="2"/>
                      <a:pt x="3" y="2"/>
                    </a:cubicBezTo>
                    <a:cubicBezTo>
                      <a:pt x="3" y="3"/>
                      <a:pt x="3" y="3"/>
                      <a:pt x="3" y="3"/>
                    </a:cubicBezTo>
                    <a:cubicBezTo>
                      <a:pt x="3" y="3"/>
                      <a:pt x="2" y="3"/>
                      <a:pt x="2" y="3"/>
                    </a:cubicBezTo>
                    <a:cubicBezTo>
                      <a:pt x="2" y="3"/>
                      <a:pt x="2" y="3"/>
                      <a:pt x="2" y="3"/>
                    </a:cubicBezTo>
                    <a:cubicBezTo>
                      <a:pt x="1" y="3"/>
                      <a:pt x="1" y="3"/>
                      <a:pt x="1" y="3"/>
                    </a:cubicBezTo>
                    <a:cubicBezTo>
                      <a:pt x="0" y="4"/>
                      <a:pt x="0" y="4"/>
                      <a:pt x="0" y="4"/>
                    </a:cubicBezTo>
                    <a:cubicBezTo>
                      <a:pt x="0" y="5"/>
                      <a:pt x="0" y="5"/>
                      <a:pt x="1" y="5"/>
                    </a:cubicBezTo>
                    <a:cubicBezTo>
                      <a:pt x="1" y="6"/>
                      <a:pt x="1" y="6"/>
                      <a:pt x="1" y="6"/>
                    </a:cubicBezTo>
                    <a:cubicBezTo>
                      <a:pt x="1" y="6"/>
                      <a:pt x="1" y="6"/>
                      <a:pt x="1" y="6"/>
                    </a:cubicBezTo>
                    <a:cubicBezTo>
                      <a:pt x="1" y="7"/>
                      <a:pt x="1" y="7"/>
                      <a:pt x="1" y="7"/>
                    </a:cubicBezTo>
                    <a:cubicBezTo>
                      <a:pt x="0" y="7"/>
                      <a:pt x="0" y="7"/>
                      <a:pt x="0" y="8"/>
                    </a:cubicBezTo>
                    <a:cubicBezTo>
                      <a:pt x="1" y="9"/>
                      <a:pt x="1" y="9"/>
                      <a:pt x="1" y="9"/>
                    </a:cubicBezTo>
                    <a:cubicBezTo>
                      <a:pt x="1" y="9"/>
                      <a:pt x="1" y="9"/>
                      <a:pt x="2" y="9"/>
                    </a:cubicBezTo>
                    <a:cubicBezTo>
                      <a:pt x="2" y="9"/>
                      <a:pt x="2" y="9"/>
                      <a:pt x="2" y="9"/>
                    </a:cubicBezTo>
                    <a:cubicBezTo>
                      <a:pt x="3" y="9"/>
                      <a:pt x="3" y="9"/>
                      <a:pt x="3" y="9"/>
                    </a:cubicBezTo>
                    <a:cubicBezTo>
                      <a:pt x="3" y="10"/>
                      <a:pt x="3" y="10"/>
                      <a:pt x="3" y="10"/>
                    </a:cubicBezTo>
                    <a:cubicBezTo>
                      <a:pt x="3" y="10"/>
                      <a:pt x="3" y="11"/>
                      <a:pt x="3" y="11"/>
                    </a:cubicBezTo>
                    <a:cubicBezTo>
                      <a:pt x="4" y="11"/>
                      <a:pt x="4" y="11"/>
                      <a:pt x="4" y="11"/>
                    </a:cubicBezTo>
                    <a:cubicBezTo>
                      <a:pt x="4" y="11"/>
                      <a:pt x="5" y="11"/>
                      <a:pt x="5" y="11"/>
                    </a:cubicBezTo>
                    <a:cubicBezTo>
                      <a:pt x="5" y="10"/>
                      <a:pt x="5" y="10"/>
                      <a:pt x="5" y="10"/>
                    </a:cubicBezTo>
                    <a:cubicBezTo>
                      <a:pt x="6" y="10"/>
                      <a:pt x="6" y="10"/>
                      <a:pt x="6" y="10"/>
                    </a:cubicBezTo>
                    <a:cubicBezTo>
                      <a:pt x="6" y="11"/>
                      <a:pt x="6" y="11"/>
                      <a:pt x="6" y="11"/>
                    </a:cubicBezTo>
                    <a:cubicBezTo>
                      <a:pt x="7" y="11"/>
                      <a:pt x="7" y="11"/>
                      <a:pt x="8" y="11"/>
                    </a:cubicBezTo>
                    <a:cubicBezTo>
                      <a:pt x="8" y="11"/>
                      <a:pt x="8" y="11"/>
                      <a:pt x="8" y="11"/>
                    </a:cubicBezTo>
                    <a:cubicBezTo>
                      <a:pt x="9" y="11"/>
                      <a:pt x="9" y="10"/>
                      <a:pt x="9" y="10"/>
                    </a:cubicBezTo>
                    <a:cubicBezTo>
                      <a:pt x="8" y="9"/>
                      <a:pt x="8" y="9"/>
                      <a:pt x="8" y="9"/>
                    </a:cubicBezTo>
                    <a:cubicBezTo>
                      <a:pt x="9" y="9"/>
                      <a:pt x="9" y="9"/>
                      <a:pt x="9" y="9"/>
                    </a:cubicBezTo>
                    <a:cubicBezTo>
                      <a:pt x="10" y="9"/>
                      <a:pt x="10" y="9"/>
                      <a:pt x="10" y="9"/>
                    </a:cubicBezTo>
                    <a:cubicBezTo>
                      <a:pt x="10" y="9"/>
                      <a:pt x="11" y="9"/>
                      <a:pt x="11" y="8"/>
                    </a:cubicBezTo>
                    <a:cubicBezTo>
                      <a:pt x="11" y="8"/>
                      <a:pt x="11" y="8"/>
                      <a:pt x="11" y="8"/>
                    </a:cubicBezTo>
                    <a:cubicBezTo>
                      <a:pt x="11" y="7"/>
                      <a:pt x="11" y="7"/>
                      <a:pt x="11" y="7"/>
                    </a:cubicBezTo>
                    <a:close/>
                    <a:moveTo>
                      <a:pt x="6" y="8"/>
                    </a:moveTo>
                    <a:cubicBezTo>
                      <a:pt x="5" y="8"/>
                      <a:pt x="4" y="8"/>
                      <a:pt x="4" y="7"/>
                    </a:cubicBezTo>
                    <a:cubicBezTo>
                      <a:pt x="3" y="6"/>
                      <a:pt x="4" y="5"/>
                      <a:pt x="5" y="4"/>
                    </a:cubicBezTo>
                    <a:cubicBezTo>
                      <a:pt x="6" y="4"/>
                      <a:pt x="7" y="4"/>
                      <a:pt x="8" y="5"/>
                    </a:cubicBezTo>
                    <a:cubicBezTo>
                      <a:pt x="8" y="6"/>
                      <a:pt x="8" y="7"/>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200"/>
              <p:cNvSpPr>
                <a:spLocks noEditPoints="1"/>
              </p:cNvSpPr>
              <p:nvPr/>
            </p:nvSpPr>
            <p:spPr bwMode="auto">
              <a:xfrm>
                <a:off x="3622" y="1729"/>
                <a:ext cx="31" cy="31"/>
              </a:xfrm>
              <a:custGeom>
                <a:avLst/>
                <a:gdLst>
                  <a:gd name="T0" fmla="*/ 13 w 13"/>
                  <a:gd name="T1" fmla="*/ 7 h 13"/>
                  <a:gd name="T2" fmla="*/ 12 w 13"/>
                  <a:gd name="T3" fmla="*/ 7 h 13"/>
                  <a:gd name="T4" fmla="*/ 12 w 13"/>
                  <a:gd name="T5" fmla="*/ 6 h 13"/>
                  <a:gd name="T6" fmla="*/ 13 w 13"/>
                  <a:gd name="T7" fmla="*/ 5 h 13"/>
                  <a:gd name="T8" fmla="*/ 13 w 13"/>
                  <a:gd name="T9" fmla="*/ 4 h 13"/>
                  <a:gd name="T10" fmla="*/ 13 w 13"/>
                  <a:gd name="T11" fmla="*/ 3 h 13"/>
                  <a:gd name="T12" fmla="*/ 11 w 13"/>
                  <a:gd name="T13" fmla="*/ 3 h 13"/>
                  <a:gd name="T14" fmla="*/ 10 w 13"/>
                  <a:gd name="T15" fmla="*/ 3 h 13"/>
                  <a:gd name="T16" fmla="*/ 10 w 13"/>
                  <a:gd name="T17" fmla="*/ 2 h 13"/>
                  <a:gd name="T18" fmla="*/ 10 w 13"/>
                  <a:gd name="T19" fmla="*/ 1 h 13"/>
                  <a:gd name="T20" fmla="*/ 10 w 13"/>
                  <a:gd name="T21" fmla="*/ 0 h 13"/>
                  <a:gd name="T22" fmla="*/ 9 w 13"/>
                  <a:gd name="T23" fmla="*/ 0 h 13"/>
                  <a:gd name="T24" fmla="*/ 7 w 13"/>
                  <a:gd name="T25" fmla="*/ 0 h 13"/>
                  <a:gd name="T26" fmla="*/ 7 w 13"/>
                  <a:gd name="T27" fmla="*/ 1 h 13"/>
                  <a:gd name="T28" fmla="*/ 6 w 13"/>
                  <a:gd name="T29" fmla="*/ 1 h 13"/>
                  <a:gd name="T30" fmla="*/ 6 w 13"/>
                  <a:gd name="T31" fmla="*/ 0 h 13"/>
                  <a:gd name="T32" fmla="*/ 5 w 13"/>
                  <a:gd name="T33" fmla="*/ 0 h 13"/>
                  <a:gd name="T34" fmla="*/ 4 w 13"/>
                  <a:gd name="T35" fmla="*/ 0 h 13"/>
                  <a:gd name="T36" fmla="*/ 3 w 13"/>
                  <a:gd name="T37" fmla="*/ 1 h 13"/>
                  <a:gd name="T38" fmla="*/ 3 w 13"/>
                  <a:gd name="T39" fmla="*/ 2 h 13"/>
                  <a:gd name="T40" fmla="*/ 3 w 13"/>
                  <a:gd name="T41" fmla="*/ 3 h 13"/>
                  <a:gd name="T42" fmla="*/ 2 w 13"/>
                  <a:gd name="T43" fmla="*/ 3 h 13"/>
                  <a:gd name="T44" fmla="*/ 1 w 13"/>
                  <a:gd name="T45" fmla="*/ 3 h 13"/>
                  <a:gd name="T46" fmla="*/ 0 w 13"/>
                  <a:gd name="T47" fmla="*/ 4 h 13"/>
                  <a:gd name="T48" fmla="*/ 1 w 13"/>
                  <a:gd name="T49" fmla="*/ 5 h 13"/>
                  <a:gd name="T50" fmla="*/ 2 w 13"/>
                  <a:gd name="T51" fmla="*/ 6 h 13"/>
                  <a:gd name="T52" fmla="*/ 2 w 13"/>
                  <a:gd name="T53" fmla="*/ 7 h 13"/>
                  <a:gd name="T54" fmla="*/ 1 w 13"/>
                  <a:gd name="T55" fmla="*/ 7 h 13"/>
                  <a:gd name="T56" fmla="*/ 0 w 13"/>
                  <a:gd name="T57" fmla="*/ 8 h 13"/>
                  <a:gd name="T58" fmla="*/ 1 w 13"/>
                  <a:gd name="T59" fmla="*/ 9 h 13"/>
                  <a:gd name="T60" fmla="*/ 2 w 13"/>
                  <a:gd name="T61" fmla="*/ 10 h 13"/>
                  <a:gd name="T62" fmla="*/ 3 w 13"/>
                  <a:gd name="T63" fmla="*/ 9 h 13"/>
                  <a:gd name="T64" fmla="*/ 4 w 13"/>
                  <a:gd name="T65" fmla="*/ 10 h 13"/>
                  <a:gd name="T66" fmla="*/ 3 w 13"/>
                  <a:gd name="T67" fmla="*/ 11 h 13"/>
                  <a:gd name="T68" fmla="*/ 4 w 13"/>
                  <a:gd name="T69" fmla="*/ 12 h 13"/>
                  <a:gd name="T70" fmla="*/ 5 w 13"/>
                  <a:gd name="T71" fmla="*/ 13 h 13"/>
                  <a:gd name="T72" fmla="*/ 6 w 13"/>
                  <a:gd name="T73" fmla="*/ 12 h 13"/>
                  <a:gd name="T74" fmla="*/ 6 w 13"/>
                  <a:gd name="T75" fmla="*/ 11 h 13"/>
                  <a:gd name="T76" fmla="*/ 7 w 13"/>
                  <a:gd name="T77" fmla="*/ 11 h 13"/>
                  <a:gd name="T78" fmla="*/ 8 w 13"/>
                  <a:gd name="T79" fmla="*/ 12 h 13"/>
                  <a:gd name="T80" fmla="*/ 9 w 13"/>
                  <a:gd name="T81" fmla="*/ 12 h 13"/>
                  <a:gd name="T82" fmla="*/ 10 w 13"/>
                  <a:gd name="T83" fmla="*/ 12 h 13"/>
                  <a:gd name="T84" fmla="*/ 10 w 13"/>
                  <a:gd name="T85" fmla="*/ 11 h 13"/>
                  <a:gd name="T86" fmla="*/ 10 w 13"/>
                  <a:gd name="T87" fmla="*/ 10 h 13"/>
                  <a:gd name="T88" fmla="*/ 11 w 13"/>
                  <a:gd name="T89" fmla="*/ 9 h 13"/>
                  <a:gd name="T90" fmla="*/ 12 w 13"/>
                  <a:gd name="T91" fmla="*/ 10 h 13"/>
                  <a:gd name="T92" fmla="*/ 13 w 13"/>
                  <a:gd name="T93" fmla="*/ 9 h 13"/>
                  <a:gd name="T94" fmla="*/ 13 w 13"/>
                  <a:gd name="T95" fmla="*/ 8 h 13"/>
                  <a:gd name="T96" fmla="*/ 13 w 13"/>
                  <a:gd name="T97" fmla="*/ 7 h 13"/>
                  <a:gd name="T98" fmla="*/ 8 w 13"/>
                  <a:gd name="T99" fmla="*/ 9 h 13"/>
                  <a:gd name="T100" fmla="*/ 4 w 13"/>
                  <a:gd name="T101" fmla="*/ 7 h 13"/>
                  <a:gd name="T102" fmla="*/ 6 w 13"/>
                  <a:gd name="T103" fmla="*/ 4 h 13"/>
                  <a:gd name="T104" fmla="*/ 9 w 13"/>
                  <a:gd name="T105" fmla="*/ 5 h 13"/>
                  <a:gd name="T106" fmla="*/ 8 w 13"/>
                  <a:gd name="T10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 h="13">
                    <a:moveTo>
                      <a:pt x="13" y="7"/>
                    </a:moveTo>
                    <a:cubicBezTo>
                      <a:pt x="12" y="7"/>
                      <a:pt x="12" y="7"/>
                      <a:pt x="12" y="7"/>
                    </a:cubicBezTo>
                    <a:cubicBezTo>
                      <a:pt x="12" y="6"/>
                      <a:pt x="12" y="6"/>
                      <a:pt x="12" y="6"/>
                    </a:cubicBezTo>
                    <a:cubicBezTo>
                      <a:pt x="13" y="5"/>
                      <a:pt x="13" y="5"/>
                      <a:pt x="13" y="5"/>
                    </a:cubicBezTo>
                    <a:cubicBezTo>
                      <a:pt x="13" y="5"/>
                      <a:pt x="13" y="4"/>
                      <a:pt x="13" y="4"/>
                    </a:cubicBezTo>
                    <a:cubicBezTo>
                      <a:pt x="13" y="3"/>
                      <a:pt x="13" y="3"/>
                      <a:pt x="13" y="3"/>
                    </a:cubicBezTo>
                    <a:cubicBezTo>
                      <a:pt x="12" y="3"/>
                      <a:pt x="12" y="2"/>
                      <a:pt x="11" y="3"/>
                    </a:cubicBezTo>
                    <a:cubicBezTo>
                      <a:pt x="10" y="3"/>
                      <a:pt x="10" y="3"/>
                      <a:pt x="10" y="3"/>
                    </a:cubicBezTo>
                    <a:cubicBezTo>
                      <a:pt x="10" y="3"/>
                      <a:pt x="10" y="2"/>
                      <a:pt x="10" y="2"/>
                    </a:cubicBezTo>
                    <a:cubicBezTo>
                      <a:pt x="10" y="1"/>
                      <a:pt x="10" y="1"/>
                      <a:pt x="10" y="1"/>
                    </a:cubicBezTo>
                    <a:cubicBezTo>
                      <a:pt x="10" y="1"/>
                      <a:pt x="10" y="0"/>
                      <a:pt x="10" y="0"/>
                    </a:cubicBezTo>
                    <a:cubicBezTo>
                      <a:pt x="9" y="0"/>
                      <a:pt x="9" y="0"/>
                      <a:pt x="9" y="0"/>
                    </a:cubicBezTo>
                    <a:cubicBezTo>
                      <a:pt x="8" y="0"/>
                      <a:pt x="8" y="0"/>
                      <a:pt x="7" y="0"/>
                    </a:cubicBezTo>
                    <a:cubicBezTo>
                      <a:pt x="7" y="1"/>
                      <a:pt x="7" y="1"/>
                      <a:pt x="7" y="1"/>
                    </a:cubicBezTo>
                    <a:cubicBezTo>
                      <a:pt x="7" y="1"/>
                      <a:pt x="6" y="1"/>
                      <a:pt x="6" y="1"/>
                    </a:cubicBezTo>
                    <a:cubicBezTo>
                      <a:pt x="6" y="0"/>
                      <a:pt x="6" y="0"/>
                      <a:pt x="6" y="0"/>
                    </a:cubicBezTo>
                    <a:cubicBezTo>
                      <a:pt x="6" y="0"/>
                      <a:pt x="5" y="0"/>
                      <a:pt x="5" y="0"/>
                    </a:cubicBezTo>
                    <a:cubicBezTo>
                      <a:pt x="4" y="0"/>
                      <a:pt x="4" y="0"/>
                      <a:pt x="4" y="0"/>
                    </a:cubicBezTo>
                    <a:cubicBezTo>
                      <a:pt x="3" y="0"/>
                      <a:pt x="3" y="1"/>
                      <a:pt x="3" y="1"/>
                    </a:cubicBezTo>
                    <a:cubicBezTo>
                      <a:pt x="3" y="2"/>
                      <a:pt x="3" y="2"/>
                      <a:pt x="3" y="2"/>
                    </a:cubicBezTo>
                    <a:cubicBezTo>
                      <a:pt x="3" y="2"/>
                      <a:pt x="3" y="3"/>
                      <a:pt x="3" y="3"/>
                    </a:cubicBezTo>
                    <a:cubicBezTo>
                      <a:pt x="2" y="3"/>
                      <a:pt x="2" y="3"/>
                      <a:pt x="2" y="3"/>
                    </a:cubicBezTo>
                    <a:cubicBezTo>
                      <a:pt x="1" y="2"/>
                      <a:pt x="1" y="3"/>
                      <a:pt x="1" y="3"/>
                    </a:cubicBezTo>
                    <a:cubicBezTo>
                      <a:pt x="0" y="4"/>
                      <a:pt x="0" y="4"/>
                      <a:pt x="0" y="4"/>
                    </a:cubicBezTo>
                    <a:cubicBezTo>
                      <a:pt x="0" y="5"/>
                      <a:pt x="0" y="5"/>
                      <a:pt x="1" y="5"/>
                    </a:cubicBezTo>
                    <a:cubicBezTo>
                      <a:pt x="2" y="6"/>
                      <a:pt x="2" y="6"/>
                      <a:pt x="2" y="6"/>
                    </a:cubicBezTo>
                    <a:cubicBezTo>
                      <a:pt x="2" y="6"/>
                      <a:pt x="2" y="6"/>
                      <a:pt x="2" y="7"/>
                    </a:cubicBezTo>
                    <a:cubicBezTo>
                      <a:pt x="1" y="7"/>
                      <a:pt x="1" y="7"/>
                      <a:pt x="1" y="7"/>
                    </a:cubicBezTo>
                    <a:cubicBezTo>
                      <a:pt x="0" y="7"/>
                      <a:pt x="0" y="8"/>
                      <a:pt x="0" y="8"/>
                    </a:cubicBezTo>
                    <a:cubicBezTo>
                      <a:pt x="1" y="9"/>
                      <a:pt x="1" y="9"/>
                      <a:pt x="1" y="9"/>
                    </a:cubicBezTo>
                    <a:cubicBezTo>
                      <a:pt x="1" y="10"/>
                      <a:pt x="2" y="10"/>
                      <a:pt x="2" y="10"/>
                    </a:cubicBezTo>
                    <a:cubicBezTo>
                      <a:pt x="3" y="9"/>
                      <a:pt x="3" y="9"/>
                      <a:pt x="3" y="9"/>
                    </a:cubicBezTo>
                    <a:cubicBezTo>
                      <a:pt x="3" y="10"/>
                      <a:pt x="3" y="10"/>
                      <a:pt x="4" y="10"/>
                    </a:cubicBezTo>
                    <a:cubicBezTo>
                      <a:pt x="3" y="11"/>
                      <a:pt x="3" y="11"/>
                      <a:pt x="3" y="11"/>
                    </a:cubicBezTo>
                    <a:cubicBezTo>
                      <a:pt x="3" y="11"/>
                      <a:pt x="3" y="12"/>
                      <a:pt x="4" y="12"/>
                    </a:cubicBezTo>
                    <a:cubicBezTo>
                      <a:pt x="5" y="13"/>
                      <a:pt x="5" y="13"/>
                      <a:pt x="5" y="13"/>
                    </a:cubicBezTo>
                    <a:cubicBezTo>
                      <a:pt x="5" y="13"/>
                      <a:pt x="6" y="13"/>
                      <a:pt x="6" y="12"/>
                    </a:cubicBezTo>
                    <a:cubicBezTo>
                      <a:pt x="6" y="11"/>
                      <a:pt x="6" y="11"/>
                      <a:pt x="6" y="11"/>
                    </a:cubicBezTo>
                    <a:cubicBezTo>
                      <a:pt x="7" y="11"/>
                      <a:pt x="7" y="11"/>
                      <a:pt x="7" y="11"/>
                    </a:cubicBezTo>
                    <a:cubicBezTo>
                      <a:pt x="8" y="12"/>
                      <a:pt x="8" y="12"/>
                      <a:pt x="8" y="12"/>
                    </a:cubicBezTo>
                    <a:cubicBezTo>
                      <a:pt x="8" y="12"/>
                      <a:pt x="8" y="13"/>
                      <a:pt x="9" y="12"/>
                    </a:cubicBezTo>
                    <a:cubicBezTo>
                      <a:pt x="10" y="12"/>
                      <a:pt x="10" y="12"/>
                      <a:pt x="10" y="12"/>
                    </a:cubicBezTo>
                    <a:cubicBezTo>
                      <a:pt x="10" y="12"/>
                      <a:pt x="11" y="11"/>
                      <a:pt x="10" y="11"/>
                    </a:cubicBezTo>
                    <a:cubicBezTo>
                      <a:pt x="10" y="10"/>
                      <a:pt x="10" y="10"/>
                      <a:pt x="10" y="10"/>
                    </a:cubicBezTo>
                    <a:cubicBezTo>
                      <a:pt x="10" y="10"/>
                      <a:pt x="10" y="10"/>
                      <a:pt x="11" y="9"/>
                    </a:cubicBezTo>
                    <a:cubicBezTo>
                      <a:pt x="12" y="10"/>
                      <a:pt x="12" y="10"/>
                      <a:pt x="12" y="10"/>
                    </a:cubicBezTo>
                    <a:cubicBezTo>
                      <a:pt x="12" y="10"/>
                      <a:pt x="13" y="10"/>
                      <a:pt x="13" y="9"/>
                    </a:cubicBezTo>
                    <a:cubicBezTo>
                      <a:pt x="13" y="8"/>
                      <a:pt x="13" y="8"/>
                      <a:pt x="13" y="8"/>
                    </a:cubicBezTo>
                    <a:cubicBezTo>
                      <a:pt x="13" y="8"/>
                      <a:pt x="13" y="7"/>
                      <a:pt x="13" y="7"/>
                    </a:cubicBezTo>
                    <a:close/>
                    <a:moveTo>
                      <a:pt x="8" y="9"/>
                    </a:moveTo>
                    <a:cubicBezTo>
                      <a:pt x="6" y="9"/>
                      <a:pt x="5" y="8"/>
                      <a:pt x="4" y="7"/>
                    </a:cubicBezTo>
                    <a:cubicBezTo>
                      <a:pt x="4" y="6"/>
                      <a:pt x="4" y="4"/>
                      <a:pt x="6" y="4"/>
                    </a:cubicBezTo>
                    <a:cubicBezTo>
                      <a:pt x="7" y="3"/>
                      <a:pt x="8" y="4"/>
                      <a:pt x="9" y="5"/>
                    </a:cubicBezTo>
                    <a:cubicBezTo>
                      <a:pt x="10" y="6"/>
                      <a:pt x="9" y="8"/>
                      <a:pt x="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201"/>
              <p:cNvSpPr>
                <a:spLocks noEditPoints="1"/>
              </p:cNvSpPr>
              <p:nvPr/>
            </p:nvSpPr>
            <p:spPr bwMode="auto">
              <a:xfrm>
                <a:off x="3677" y="1618"/>
                <a:ext cx="26" cy="26"/>
              </a:xfrm>
              <a:custGeom>
                <a:avLst/>
                <a:gdLst>
                  <a:gd name="T0" fmla="*/ 11 w 11"/>
                  <a:gd name="T1" fmla="*/ 6 h 11"/>
                  <a:gd name="T2" fmla="*/ 10 w 11"/>
                  <a:gd name="T3" fmla="*/ 6 h 11"/>
                  <a:gd name="T4" fmla="*/ 10 w 11"/>
                  <a:gd name="T5" fmla="*/ 5 h 11"/>
                  <a:gd name="T6" fmla="*/ 11 w 11"/>
                  <a:gd name="T7" fmla="*/ 4 h 11"/>
                  <a:gd name="T8" fmla="*/ 11 w 11"/>
                  <a:gd name="T9" fmla="*/ 3 h 11"/>
                  <a:gd name="T10" fmla="*/ 11 w 11"/>
                  <a:gd name="T11" fmla="*/ 3 h 11"/>
                  <a:gd name="T12" fmla="*/ 10 w 11"/>
                  <a:gd name="T13" fmla="*/ 2 h 11"/>
                  <a:gd name="T14" fmla="*/ 9 w 11"/>
                  <a:gd name="T15" fmla="*/ 2 h 11"/>
                  <a:gd name="T16" fmla="*/ 8 w 11"/>
                  <a:gd name="T17" fmla="*/ 2 h 11"/>
                  <a:gd name="T18" fmla="*/ 9 w 11"/>
                  <a:gd name="T19" fmla="*/ 1 h 11"/>
                  <a:gd name="T20" fmla="*/ 8 w 11"/>
                  <a:gd name="T21" fmla="*/ 0 h 11"/>
                  <a:gd name="T22" fmla="*/ 7 w 11"/>
                  <a:gd name="T23" fmla="*/ 0 h 11"/>
                  <a:gd name="T24" fmla="*/ 6 w 11"/>
                  <a:gd name="T25" fmla="*/ 0 h 11"/>
                  <a:gd name="T26" fmla="*/ 6 w 11"/>
                  <a:gd name="T27" fmla="*/ 1 h 11"/>
                  <a:gd name="T28" fmla="*/ 5 w 11"/>
                  <a:gd name="T29" fmla="*/ 1 h 11"/>
                  <a:gd name="T30" fmla="*/ 5 w 11"/>
                  <a:gd name="T31" fmla="*/ 0 h 11"/>
                  <a:gd name="T32" fmla="*/ 4 w 11"/>
                  <a:gd name="T33" fmla="*/ 0 h 11"/>
                  <a:gd name="T34" fmla="*/ 3 w 11"/>
                  <a:gd name="T35" fmla="*/ 0 h 11"/>
                  <a:gd name="T36" fmla="*/ 3 w 11"/>
                  <a:gd name="T37" fmla="*/ 1 h 11"/>
                  <a:gd name="T38" fmla="*/ 3 w 11"/>
                  <a:gd name="T39" fmla="*/ 2 h 11"/>
                  <a:gd name="T40" fmla="*/ 2 w 11"/>
                  <a:gd name="T41" fmla="*/ 3 h 11"/>
                  <a:gd name="T42" fmla="*/ 2 w 11"/>
                  <a:gd name="T43" fmla="*/ 2 h 11"/>
                  <a:gd name="T44" fmla="*/ 1 w 11"/>
                  <a:gd name="T45" fmla="*/ 3 h 11"/>
                  <a:gd name="T46" fmla="*/ 0 w 11"/>
                  <a:gd name="T47" fmla="*/ 4 h 11"/>
                  <a:gd name="T48" fmla="*/ 1 w 11"/>
                  <a:gd name="T49" fmla="*/ 5 h 11"/>
                  <a:gd name="T50" fmla="*/ 1 w 11"/>
                  <a:gd name="T51" fmla="*/ 5 h 11"/>
                  <a:gd name="T52" fmla="*/ 1 w 11"/>
                  <a:gd name="T53" fmla="*/ 6 h 11"/>
                  <a:gd name="T54" fmla="*/ 1 w 11"/>
                  <a:gd name="T55" fmla="*/ 6 h 11"/>
                  <a:gd name="T56" fmla="*/ 0 w 11"/>
                  <a:gd name="T57" fmla="*/ 7 h 11"/>
                  <a:gd name="T58" fmla="*/ 1 w 11"/>
                  <a:gd name="T59" fmla="*/ 8 h 11"/>
                  <a:gd name="T60" fmla="*/ 2 w 11"/>
                  <a:gd name="T61" fmla="*/ 8 h 11"/>
                  <a:gd name="T62" fmla="*/ 2 w 11"/>
                  <a:gd name="T63" fmla="*/ 8 h 11"/>
                  <a:gd name="T64" fmla="*/ 3 w 11"/>
                  <a:gd name="T65" fmla="*/ 9 h 11"/>
                  <a:gd name="T66" fmla="*/ 3 w 11"/>
                  <a:gd name="T67" fmla="*/ 9 h 11"/>
                  <a:gd name="T68" fmla="*/ 3 w 11"/>
                  <a:gd name="T69" fmla="*/ 10 h 11"/>
                  <a:gd name="T70" fmla="*/ 4 w 11"/>
                  <a:gd name="T71" fmla="*/ 11 h 11"/>
                  <a:gd name="T72" fmla="*/ 5 w 11"/>
                  <a:gd name="T73" fmla="*/ 10 h 11"/>
                  <a:gd name="T74" fmla="*/ 5 w 11"/>
                  <a:gd name="T75" fmla="*/ 9 h 11"/>
                  <a:gd name="T76" fmla="*/ 6 w 11"/>
                  <a:gd name="T77" fmla="*/ 9 h 11"/>
                  <a:gd name="T78" fmla="*/ 6 w 11"/>
                  <a:gd name="T79" fmla="*/ 10 h 11"/>
                  <a:gd name="T80" fmla="*/ 7 w 11"/>
                  <a:gd name="T81" fmla="*/ 11 h 11"/>
                  <a:gd name="T82" fmla="*/ 8 w 11"/>
                  <a:gd name="T83" fmla="*/ 10 h 11"/>
                  <a:gd name="T84" fmla="*/ 9 w 11"/>
                  <a:gd name="T85" fmla="*/ 9 h 11"/>
                  <a:gd name="T86" fmla="*/ 8 w 11"/>
                  <a:gd name="T87" fmla="*/ 8 h 11"/>
                  <a:gd name="T88" fmla="*/ 9 w 11"/>
                  <a:gd name="T89" fmla="*/ 8 h 11"/>
                  <a:gd name="T90" fmla="*/ 10 w 11"/>
                  <a:gd name="T91" fmla="*/ 8 h 11"/>
                  <a:gd name="T92" fmla="*/ 11 w 11"/>
                  <a:gd name="T93" fmla="*/ 8 h 11"/>
                  <a:gd name="T94" fmla="*/ 11 w 11"/>
                  <a:gd name="T95" fmla="*/ 7 h 11"/>
                  <a:gd name="T96" fmla="*/ 11 w 11"/>
                  <a:gd name="T97" fmla="*/ 6 h 11"/>
                  <a:gd name="T98" fmla="*/ 6 w 11"/>
                  <a:gd name="T99" fmla="*/ 7 h 11"/>
                  <a:gd name="T100" fmla="*/ 4 w 11"/>
                  <a:gd name="T101" fmla="*/ 6 h 11"/>
                  <a:gd name="T102" fmla="*/ 5 w 11"/>
                  <a:gd name="T103" fmla="*/ 3 h 11"/>
                  <a:gd name="T104" fmla="*/ 7 w 11"/>
                  <a:gd name="T105" fmla="*/ 4 h 11"/>
                  <a:gd name="T106" fmla="*/ 6 w 11"/>
                  <a:gd name="T10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 h="11">
                    <a:moveTo>
                      <a:pt x="11" y="6"/>
                    </a:moveTo>
                    <a:cubicBezTo>
                      <a:pt x="10" y="6"/>
                      <a:pt x="10" y="6"/>
                      <a:pt x="10" y="6"/>
                    </a:cubicBezTo>
                    <a:cubicBezTo>
                      <a:pt x="10" y="5"/>
                      <a:pt x="10" y="5"/>
                      <a:pt x="10" y="5"/>
                    </a:cubicBezTo>
                    <a:cubicBezTo>
                      <a:pt x="11" y="4"/>
                      <a:pt x="11" y="4"/>
                      <a:pt x="11" y="4"/>
                    </a:cubicBezTo>
                    <a:cubicBezTo>
                      <a:pt x="11" y="4"/>
                      <a:pt x="11" y="4"/>
                      <a:pt x="11" y="3"/>
                    </a:cubicBezTo>
                    <a:cubicBezTo>
                      <a:pt x="11" y="3"/>
                      <a:pt x="11" y="3"/>
                      <a:pt x="11" y="3"/>
                    </a:cubicBezTo>
                    <a:cubicBezTo>
                      <a:pt x="10" y="2"/>
                      <a:pt x="10" y="2"/>
                      <a:pt x="10" y="2"/>
                    </a:cubicBezTo>
                    <a:cubicBezTo>
                      <a:pt x="9" y="2"/>
                      <a:pt x="9" y="2"/>
                      <a:pt x="9" y="2"/>
                    </a:cubicBezTo>
                    <a:cubicBezTo>
                      <a:pt x="9" y="2"/>
                      <a:pt x="8" y="2"/>
                      <a:pt x="8" y="2"/>
                    </a:cubicBezTo>
                    <a:cubicBezTo>
                      <a:pt x="9" y="1"/>
                      <a:pt x="9" y="1"/>
                      <a:pt x="9" y="1"/>
                    </a:cubicBezTo>
                    <a:cubicBezTo>
                      <a:pt x="9" y="1"/>
                      <a:pt x="8" y="0"/>
                      <a:pt x="8" y="0"/>
                    </a:cubicBezTo>
                    <a:cubicBezTo>
                      <a:pt x="7" y="0"/>
                      <a:pt x="7" y="0"/>
                      <a:pt x="7" y="0"/>
                    </a:cubicBezTo>
                    <a:cubicBezTo>
                      <a:pt x="7" y="0"/>
                      <a:pt x="6" y="0"/>
                      <a:pt x="6" y="0"/>
                    </a:cubicBezTo>
                    <a:cubicBezTo>
                      <a:pt x="6" y="1"/>
                      <a:pt x="6" y="1"/>
                      <a:pt x="6" y="1"/>
                    </a:cubicBezTo>
                    <a:cubicBezTo>
                      <a:pt x="6" y="1"/>
                      <a:pt x="5" y="1"/>
                      <a:pt x="5" y="1"/>
                    </a:cubicBezTo>
                    <a:cubicBezTo>
                      <a:pt x="5" y="0"/>
                      <a:pt x="5" y="0"/>
                      <a:pt x="5" y="0"/>
                    </a:cubicBezTo>
                    <a:cubicBezTo>
                      <a:pt x="5" y="0"/>
                      <a:pt x="4" y="0"/>
                      <a:pt x="4" y="0"/>
                    </a:cubicBezTo>
                    <a:cubicBezTo>
                      <a:pt x="3" y="0"/>
                      <a:pt x="3" y="0"/>
                      <a:pt x="3" y="0"/>
                    </a:cubicBezTo>
                    <a:cubicBezTo>
                      <a:pt x="3" y="0"/>
                      <a:pt x="2" y="1"/>
                      <a:pt x="3" y="1"/>
                    </a:cubicBezTo>
                    <a:cubicBezTo>
                      <a:pt x="3" y="2"/>
                      <a:pt x="3" y="2"/>
                      <a:pt x="3" y="2"/>
                    </a:cubicBezTo>
                    <a:cubicBezTo>
                      <a:pt x="3" y="2"/>
                      <a:pt x="2" y="2"/>
                      <a:pt x="2" y="3"/>
                    </a:cubicBezTo>
                    <a:cubicBezTo>
                      <a:pt x="2" y="2"/>
                      <a:pt x="2" y="2"/>
                      <a:pt x="2" y="2"/>
                    </a:cubicBezTo>
                    <a:cubicBezTo>
                      <a:pt x="1" y="2"/>
                      <a:pt x="1" y="2"/>
                      <a:pt x="1" y="3"/>
                    </a:cubicBezTo>
                    <a:cubicBezTo>
                      <a:pt x="0" y="4"/>
                      <a:pt x="0" y="4"/>
                      <a:pt x="0" y="4"/>
                    </a:cubicBezTo>
                    <a:cubicBezTo>
                      <a:pt x="0" y="4"/>
                      <a:pt x="0" y="4"/>
                      <a:pt x="1" y="5"/>
                    </a:cubicBezTo>
                    <a:cubicBezTo>
                      <a:pt x="1" y="5"/>
                      <a:pt x="1" y="5"/>
                      <a:pt x="1" y="5"/>
                    </a:cubicBezTo>
                    <a:cubicBezTo>
                      <a:pt x="1" y="5"/>
                      <a:pt x="1" y="5"/>
                      <a:pt x="1" y="6"/>
                    </a:cubicBezTo>
                    <a:cubicBezTo>
                      <a:pt x="1" y="6"/>
                      <a:pt x="1" y="6"/>
                      <a:pt x="1" y="6"/>
                    </a:cubicBezTo>
                    <a:cubicBezTo>
                      <a:pt x="0" y="6"/>
                      <a:pt x="0" y="7"/>
                      <a:pt x="0" y="7"/>
                    </a:cubicBezTo>
                    <a:cubicBezTo>
                      <a:pt x="1" y="8"/>
                      <a:pt x="1" y="8"/>
                      <a:pt x="1" y="8"/>
                    </a:cubicBezTo>
                    <a:cubicBezTo>
                      <a:pt x="1" y="8"/>
                      <a:pt x="1" y="8"/>
                      <a:pt x="2" y="8"/>
                    </a:cubicBezTo>
                    <a:cubicBezTo>
                      <a:pt x="2" y="8"/>
                      <a:pt x="2" y="8"/>
                      <a:pt x="2" y="8"/>
                    </a:cubicBezTo>
                    <a:cubicBezTo>
                      <a:pt x="3" y="8"/>
                      <a:pt x="3" y="8"/>
                      <a:pt x="3" y="9"/>
                    </a:cubicBezTo>
                    <a:cubicBezTo>
                      <a:pt x="3" y="9"/>
                      <a:pt x="3" y="9"/>
                      <a:pt x="3" y="9"/>
                    </a:cubicBezTo>
                    <a:cubicBezTo>
                      <a:pt x="3" y="10"/>
                      <a:pt x="3" y="10"/>
                      <a:pt x="3" y="10"/>
                    </a:cubicBezTo>
                    <a:cubicBezTo>
                      <a:pt x="4" y="11"/>
                      <a:pt x="4" y="11"/>
                      <a:pt x="4" y="11"/>
                    </a:cubicBezTo>
                    <a:cubicBezTo>
                      <a:pt x="4" y="11"/>
                      <a:pt x="5" y="11"/>
                      <a:pt x="5" y="10"/>
                    </a:cubicBezTo>
                    <a:cubicBezTo>
                      <a:pt x="5" y="9"/>
                      <a:pt x="5" y="9"/>
                      <a:pt x="5" y="9"/>
                    </a:cubicBezTo>
                    <a:cubicBezTo>
                      <a:pt x="6" y="10"/>
                      <a:pt x="6" y="10"/>
                      <a:pt x="6" y="9"/>
                    </a:cubicBezTo>
                    <a:cubicBezTo>
                      <a:pt x="6" y="10"/>
                      <a:pt x="6" y="10"/>
                      <a:pt x="6" y="10"/>
                    </a:cubicBezTo>
                    <a:cubicBezTo>
                      <a:pt x="7" y="11"/>
                      <a:pt x="7" y="11"/>
                      <a:pt x="7" y="11"/>
                    </a:cubicBezTo>
                    <a:cubicBezTo>
                      <a:pt x="8" y="10"/>
                      <a:pt x="8" y="10"/>
                      <a:pt x="8" y="10"/>
                    </a:cubicBezTo>
                    <a:cubicBezTo>
                      <a:pt x="9" y="10"/>
                      <a:pt x="9" y="10"/>
                      <a:pt x="9" y="9"/>
                    </a:cubicBezTo>
                    <a:cubicBezTo>
                      <a:pt x="8" y="8"/>
                      <a:pt x="8" y="8"/>
                      <a:pt x="8" y="8"/>
                    </a:cubicBezTo>
                    <a:cubicBezTo>
                      <a:pt x="9" y="8"/>
                      <a:pt x="9" y="8"/>
                      <a:pt x="9" y="8"/>
                    </a:cubicBezTo>
                    <a:cubicBezTo>
                      <a:pt x="10" y="8"/>
                      <a:pt x="10" y="8"/>
                      <a:pt x="10" y="8"/>
                    </a:cubicBezTo>
                    <a:cubicBezTo>
                      <a:pt x="10" y="8"/>
                      <a:pt x="11" y="8"/>
                      <a:pt x="11" y="8"/>
                    </a:cubicBezTo>
                    <a:cubicBezTo>
                      <a:pt x="11" y="7"/>
                      <a:pt x="11" y="7"/>
                      <a:pt x="11" y="7"/>
                    </a:cubicBezTo>
                    <a:cubicBezTo>
                      <a:pt x="11" y="6"/>
                      <a:pt x="11" y="6"/>
                      <a:pt x="11" y="6"/>
                    </a:cubicBezTo>
                    <a:close/>
                    <a:moveTo>
                      <a:pt x="6" y="7"/>
                    </a:moveTo>
                    <a:cubicBezTo>
                      <a:pt x="5" y="8"/>
                      <a:pt x="4" y="7"/>
                      <a:pt x="4" y="6"/>
                    </a:cubicBezTo>
                    <a:cubicBezTo>
                      <a:pt x="3" y="5"/>
                      <a:pt x="4" y="4"/>
                      <a:pt x="5" y="3"/>
                    </a:cubicBezTo>
                    <a:cubicBezTo>
                      <a:pt x="6" y="3"/>
                      <a:pt x="7" y="3"/>
                      <a:pt x="7" y="4"/>
                    </a:cubicBezTo>
                    <a:cubicBezTo>
                      <a:pt x="8" y="5"/>
                      <a:pt x="7" y="7"/>
                      <a:pt x="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202"/>
              <p:cNvSpPr>
                <a:spLocks noEditPoints="1"/>
              </p:cNvSpPr>
              <p:nvPr/>
            </p:nvSpPr>
            <p:spPr bwMode="auto">
              <a:xfrm>
                <a:off x="3660" y="2140"/>
                <a:ext cx="24" cy="40"/>
              </a:xfrm>
              <a:custGeom>
                <a:avLst/>
                <a:gdLst>
                  <a:gd name="T0" fmla="*/ 5 w 10"/>
                  <a:gd name="T1" fmla="*/ 17 h 17"/>
                  <a:gd name="T2" fmla="*/ 10 w 10"/>
                  <a:gd name="T3" fmla="*/ 12 h 17"/>
                  <a:gd name="T4" fmla="*/ 5 w 10"/>
                  <a:gd name="T5" fmla="*/ 0 h 17"/>
                  <a:gd name="T6" fmla="*/ 0 w 10"/>
                  <a:gd name="T7" fmla="*/ 12 h 17"/>
                  <a:gd name="T8" fmla="*/ 5 w 10"/>
                  <a:gd name="T9" fmla="*/ 17 h 17"/>
                  <a:gd name="T10" fmla="*/ 8 w 10"/>
                  <a:gd name="T11" fmla="*/ 11 h 17"/>
                  <a:gd name="T12" fmla="*/ 5 w 10"/>
                  <a:gd name="T13" fmla="*/ 15 h 17"/>
                  <a:gd name="T14" fmla="*/ 8 w 10"/>
                  <a:gd name="T15" fmla="*/ 11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
                    <a:moveTo>
                      <a:pt x="5" y="17"/>
                    </a:moveTo>
                    <a:cubicBezTo>
                      <a:pt x="8" y="17"/>
                      <a:pt x="10" y="14"/>
                      <a:pt x="10" y="12"/>
                    </a:cubicBezTo>
                    <a:cubicBezTo>
                      <a:pt x="10" y="7"/>
                      <a:pt x="5" y="0"/>
                      <a:pt x="5" y="0"/>
                    </a:cubicBezTo>
                    <a:cubicBezTo>
                      <a:pt x="5" y="0"/>
                      <a:pt x="0" y="7"/>
                      <a:pt x="0" y="12"/>
                    </a:cubicBezTo>
                    <a:cubicBezTo>
                      <a:pt x="0" y="15"/>
                      <a:pt x="3" y="17"/>
                      <a:pt x="5" y="17"/>
                    </a:cubicBezTo>
                    <a:close/>
                    <a:moveTo>
                      <a:pt x="8" y="11"/>
                    </a:moveTo>
                    <a:cubicBezTo>
                      <a:pt x="8" y="11"/>
                      <a:pt x="9" y="15"/>
                      <a:pt x="5" y="15"/>
                    </a:cubicBezTo>
                    <a:lnTo>
                      <a:pt x="8"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203"/>
              <p:cNvSpPr>
                <a:spLocks noEditPoints="1"/>
              </p:cNvSpPr>
              <p:nvPr/>
            </p:nvSpPr>
            <p:spPr bwMode="auto">
              <a:xfrm>
                <a:off x="4112" y="2028"/>
                <a:ext cx="24" cy="41"/>
              </a:xfrm>
              <a:custGeom>
                <a:avLst/>
                <a:gdLst>
                  <a:gd name="T0" fmla="*/ 5 w 10"/>
                  <a:gd name="T1" fmla="*/ 16 h 17"/>
                  <a:gd name="T2" fmla="*/ 10 w 10"/>
                  <a:gd name="T3" fmla="*/ 12 h 17"/>
                  <a:gd name="T4" fmla="*/ 5 w 10"/>
                  <a:gd name="T5" fmla="*/ 0 h 17"/>
                  <a:gd name="T6" fmla="*/ 0 w 10"/>
                  <a:gd name="T7" fmla="*/ 12 h 17"/>
                  <a:gd name="T8" fmla="*/ 5 w 10"/>
                  <a:gd name="T9" fmla="*/ 16 h 17"/>
                  <a:gd name="T10" fmla="*/ 8 w 10"/>
                  <a:gd name="T11" fmla="*/ 11 h 17"/>
                  <a:gd name="T12" fmla="*/ 5 w 10"/>
                  <a:gd name="T13" fmla="*/ 15 h 17"/>
                  <a:gd name="T14" fmla="*/ 8 w 10"/>
                  <a:gd name="T15" fmla="*/ 11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
                    <a:moveTo>
                      <a:pt x="5" y="16"/>
                    </a:moveTo>
                    <a:cubicBezTo>
                      <a:pt x="8" y="16"/>
                      <a:pt x="10" y="14"/>
                      <a:pt x="10" y="12"/>
                    </a:cubicBezTo>
                    <a:cubicBezTo>
                      <a:pt x="10" y="7"/>
                      <a:pt x="5" y="0"/>
                      <a:pt x="5" y="0"/>
                    </a:cubicBezTo>
                    <a:cubicBezTo>
                      <a:pt x="5" y="0"/>
                      <a:pt x="0" y="7"/>
                      <a:pt x="0" y="12"/>
                    </a:cubicBezTo>
                    <a:cubicBezTo>
                      <a:pt x="0" y="14"/>
                      <a:pt x="2" y="17"/>
                      <a:pt x="5" y="16"/>
                    </a:cubicBezTo>
                    <a:close/>
                    <a:moveTo>
                      <a:pt x="8" y="11"/>
                    </a:moveTo>
                    <a:cubicBezTo>
                      <a:pt x="8" y="11"/>
                      <a:pt x="8" y="15"/>
                      <a:pt x="5" y="15"/>
                    </a:cubicBezTo>
                    <a:lnTo>
                      <a:pt x="8"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204"/>
              <p:cNvSpPr>
                <a:spLocks noEditPoints="1"/>
              </p:cNvSpPr>
              <p:nvPr/>
            </p:nvSpPr>
            <p:spPr bwMode="auto">
              <a:xfrm>
                <a:off x="3975" y="2230"/>
                <a:ext cx="33" cy="55"/>
              </a:xfrm>
              <a:custGeom>
                <a:avLst/>
                <a:gdLst>
                  <a:gd name="T0" fmla="*/ 7 w 14"/>
                  <a:gd name="T1" fmla="*/ 23 h 23"/>
                  <a:gd name="T2" fmla="*/ 14 w 14"/>
                  <a:gd name="T3" fmla="*/ 16 h 23"/>
                  <a:gd name="T4" fmla="*/ 7 w 14"/>
                  <a:gd name="T5" fmla="*/ 0 h 23"/>
                  <a:gd name="T6" fmla="*/ 0 w 14"/>
                  <a:gd name="T7" fmla="*/ 17 h 23"/>
                  <a:gd name="T8" fmla="*/ 7 w 14"/>
                  <a:gd name="T9" fmla="*/ 23 h 23"/>
                  <a:gd name="T10" fmla="*/ 11 w 14"/>
                  <a:gd name="T11" fmla="*/ 15 h 23"/>
                  <a:gd name="T12" fmla="*/ 7 w 14"/>
                  <a:gd name="T13" fmla="*/ 21 h 23"/>
                  <a:gd name="T14" fmla="*/ 11 w 14"/>
                  <a:gd name="T15" fmla="*/ 15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3">
                    <a:moveTo>
                      <a:pt x="7" y="23"/>
                    </a:moveTo>
                    <a:cubicBezTo>
                      <a:pt x="11" y="23"/>
                      <a:pt x="14" y="20"/>
                      <a:pt x="14" y="16"/>
                    </a:cubicBezTo>
                    <a:cubicBezTo>
                      <a:pt x="14" y="9"/>
                      <a:pt x="7" y="0"/>
                      <a:pt x="7" y="0"/>
                    </a:cubicBezTo>
                    <a:cubicBezTo>
                      <a:pt x="7" y="0"/>
                      <a:pt x="0" y="10"/>
                      <a:pt x="0" y="17"/>
                    </a:cubicBezTo>
                    <a:cubicBezTo>
                      <a:pt x="1" y="20"/>
                      <a:pt x="4" y="23"/>
                      <a:pt x="7" y="23"/>
                    </a:cubicBezTo>
                    <a:close/>
                    <a:moveTo>
                      <a:pt x="11" y="15"/>
                    </a:moveTo>
                    <a:cubicBezTo>
                      <a:pt x="11" y="15"/>
                      <a:pt x="12" y="20"/>
                      <a:pt x="7" y="21"/>
                    </a:cubicBezTo>
                    <a:lnTo>
                      <a:pt x="11"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7" name="Freeform 206"/>
            <p:cNvSpPr>
              <a:spLocks noEditPoints="1"/>
            </p:cNvSpPr>
            <p:nvPr/>
          </p:nvSpPr>
          <p:spPr bwMode="auto">
            <a:xfrm>
              <a:off x="4046" y="1940"/>
              <a:ext cx="21" cy="29"/>
            </a:xfrm>
            <a:custGeom>
              <a:avLst/>
              <a:gdLst>
                <a:gd name="T0" fmla="*/ 3 w 9"/>
                <a:gd name="T1" fmla="*/ 11 h 12"/>
                <a:gd name="T2" fmla="*/ 8 w 9"/>
                <a:gd name="T3" fmla="*/ 10 h 12"/>
                <a:gd name="T4" fmla="*/ 9 w 9"/>
                <a:gd name="T5" fmla="*/ 0 h 12"/>
                <a:gd name="T6" fmla="*/ 1 w 9"/>
                <a:gd name="T7" fmla="*/ 6 h 12"/>
                <a:gd name="T8" fmla="*/ 3 w 9"/>
                <a:gd name="T9" fmla="*/ 11 h 12"/>
                <a:gd name="T10" fmla="*/ 7 w 9"/>
                <a:gd name="T11" fmla="*/ 8 h 12"/>
                <a:gd name="T12" fmla="*/ 3 w 9"/>
                <a:gd name="T13" fmla="*/ 10 h 12"/>
                <a:gd name="T14" fmla="*/ 7 w 9"/>
                <a:gd name="T15" fmla="*/ 8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3" y="11"/>
                  </a:moveTo>
                  <a:cubicBezTo>
                    <a:pt x="4" y="12"/>
                    <a:pt x="7" y="11"/>
                    <a:pt x="8" y="10"/>
                  </a:cubicBezTo>
                  <a:cubicBezTo>
                    <a:pt x="9" y="6"/>
                    <a:pt x="9" y="0"/>
                    <a:pt x="9" y="0"/>
                  </a:cubicBezTo>
                  <a:cubicBezTo>
                    <a:pt x="9" y="0"/>
                    <a:pt x="3" y="3"/>
                    <a:pt x="1" y="6"/>
                  </a:cubicBezTo>
                  <a:cubicBezTo>
                    <a:pt x="0" y="8"/>
                    <a:pt x="1" y="10"/>
                    <a:pt x="3" y="11"/>
                  </a:cubicBezTo>
                  <a:close/>
                  <a:moveTo>
                    <a:pt x="7" y="8"/>
                  </a:moveTo>
                  <a:cubicBezTo>
                    <a:pt x="7" y="8"/>
                    <a:pt x="6" y="11"/>
                    <a:pt x="3" y="10"/>
                  </a:cubicBezTo>
                  <a:lnTo>
                    <a:pt x="7"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07"/>
            <p:cNvSpPr>
              <a:spLocks noEditPoints="1"/>
            </p:cNvSpPr>
            <p:nvPr/>
          </p:nvSpPr>
          <p:spPr bwMode="auto">
            <a:xfrm>
              <a:off x="4136" y="2524"/>
              <a:ext cx="26" cy="45"/>
            </a:xfrm>
            <a:custGeom>
              <a:avLst/>
              <a:gdLst>
                <a:gd name="T0" fmla="*/ 5 w 11"/>
                <a:gd name="T1" fmla="*/ 19 h 19"/>
                <a:gd name="T2" fmla="*/ 11 w 11"/>
                <a:gd name="T3" fmla="*/ 14 h 19"/>
                <a:gd name="T4" fmla="*/ 5 w 11"/>
                <a:gd name="T5" fmla="*/ 0 h 19"/>
                <a:gd name="T6" fmla="*/ 0 w 11"/>
                <a:gd name="T7" fmla="*/ 14 h 19"/>
                <a:gd name="T8" fmla="*/ 5 w 11"/>
                <a:gd name="T9" fmla="*/ 19 h 19"/>
                <a:gd name="T10" fmla="*/ 9 w 11"/>
                <a:gd name="T11" fmla="*/ 13 h 19"/>
                <a:gd name="T12" fmla="*/ 5 w 11"/>
                <a:gd name="T13" fmla="*/ 17 h 19"/>
                <a:gd name="T14" fmla="*/ 9 w 11"/>
                <a:gd name="T15" fmla="*/ 1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9">
                  <a:moveTo>
                    <a:pt x="5" y="19"/>
                  </a:moveTo>
                  <a:cubicBezTo>
                    <a:pt x="9" y="19"/>
                    <a:pt x="11" y="17"/>
                    <a:pt x="11" y="14"/>
                  </a:cubicBezTo>
                  <a:cubicBezTo>
                    <a:pt x="11" y="8"/>
                    <a:pt x="5" y="0"/>
                    <a:pt x="5" y="0"/>
                  </a:cubicBezTo>
                  <a:cubicBezTo>
                    <a:pt x="5" y="0"/>
                    <a:pt x="0" y="8"/>
                    <a:pt x="0" y="14"/>
                  </a:cubicBezTo>
                  <a:cubicBezTo>
                    <a:pt x="0" y="17"/>
                    <a:pt x="2" y="19"/>
                    <a:pt x="5" y="19"/>
                  </a:cubicBezTo>
                  <a:close/>
                  <a:moveTo>
                    <a:pt x="9" y="13"/>
                  </a:moveTo>
                  <a:cubicBezTo>
                    <a:pt x="9" y="13"/>
                    <a:pt x="9" y="17"/>
                    <a:pt x="5" y="17"/>
                  </a:cubicBezTo>
                  <a:lnTo>
                    <a:pt x="9"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08"/>
            <p:cNvSpPr>
              <a:spLocks noEditPoints="1"/>
            </p:cNvSpPr>
            <p:nvPr/>
          </p:nvSpPr>
          <p:spPr bwMode="auto">
            <a:xfrm>
              <a:off x="3743" y="1845"/>
              <a:ext cx="31" cy="50"/>
            </a:xfrm>
            <a:custGeom>
              <a:avLst/>
              <a:gdLst>
                <a:gd name="T0" fmla="*/ 5 w 13"/>
                <a:gd name="T1" fmla="*/ 0 h 21"/>
                <a:gd name="T2" fmla="*/ 1 w 13"/>
                <a:gd name="T3" fmla="*/ 15 h 21"/>
                <a:gd name="T4" fmla="*/ 7 w 13"/>
                <a:gd name="T5" fmla="*/ 20 h 21"/>
                <a:gd name="T6" fmla="*/ 12 w 13"/>
                <a:gd name="T7" fmla="*/ 14 h 21"/>
                <a:gd name="T8" fmla="*/ 5 w 13"/>
                <a:gd name="T9" fmla="*/ 0 h 21"/>
                <a:gd name="T10" fmla="*/ 7 w 13"/>
                <a:gd name="T11" fmla="*/ 18 h 21"/>
                <a:gd name="T12" fmla="*/ 10 w 13"/>
                <a:gd name="T13" fmla="*/ 13 h 21"/>
                <a:gd name="T14" fmla="*/ 7 w 13"/>
                <a:gd name="T15" fmla="*/ 1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1">
                  <a:moveTo>
                    <a:pt x="5" y="0"/>
                  </a:moveTo>
                  <a:cubicBezTo>
                    <a:pt x="5" y="0"/>
                    <a:pt x="0" y="9"/>
                    <a:pt x="1" y="15"/>
                  </a:cubicBezTo>
                  <a:cubicBezTo>
                    <a:pt x="1" y="18"/>
                    <a:pt x="4" y="21"/>
                    <a:pt x="7" y="20"/>
                  </a:cubicBezTo>
                  <a:cubicBezTo>
                    <a:pt x="10" y="20"/>
                    <a:pt x="13" y="17"/>
                    <a:pt x="12" y="14"/>
                  </a:cubicBezTo>
                  <a:cubicBezTo>
                    <a:pt x="11" y="8"/>
                    <a:pt x="5" y="0"/>
                    <a:pt x="5" y="0"/>
                  </a:cubicBezTo>
                  <a:close/>
                  <a:moveTo>
                    <a:pt x="7" y="18"/>
                  </a:moveTo>
                  <a:cubicBezTo>
                    <a:pt x="10" y="13"/>
                    <a:pt x="10" y="13"/>
                    <a:pt x="10" y="13"/>
                  </a:cubicBezTo>
                  <a:cubicBezTo>
                    <a:pt x="10" y="13"/>
                    <a:pt x="11" y="18"/>
                    <a:pt x="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09"/>
            <p:cNvSpPr/>
            <p:nvPr/>
          </p:nvSpPr>
          <p:spPr bwMode="auto">
            <a:xfrm>
              <a:off x="3759" y="2489"/>
              <a:ext cx="41" cy="85"/>
            </a:xfrm>
            <a:custGeom>
              <a:avLst/>
              <a:gdLst>
                <a:gd name="T0" fmla="*/ 17 w 17"/>
                <a:gd name="T1" fmla="*/ 4 h 36"/>
                <a:gd name="T2" fmla="*/ 17 w 17"/>
                <a:gd name="T3" fmla="*/ 4 h 36"/>
                <a:gd name="T4" fmla="*/ 17 w 17"/>
                <a:gd name="T5" fmla="*/ 4 h 36"/>
                <a:gd name="T6" fmla="*/ 10 w 17"/>
                <a:gd name="T7" fmla="*/ 0 h 36"/>
                <a:gd name="T8" fmla="*/ 10 w 17"/>
                <a:gd name="T9" fmla="*/ 0 h 36"/>
                <a:gd name="T10" fmla="*/ 7 w 17"/>
                <a:gd name="T11" fmla="*/ 0 h 36"/>
                <a:gd name="T12" fmla="*/ 0 w 17"/>
                <a:gd name="T13" fmla="*/ 5 h 36"/>
                <a:gd name="T14" fmla="*/ 0 w 17"/>
                <a:gd name="T15" fmla="*/ 16 h 36"/>
                <a:gd name="T16" fmla="*/ 2 w 17"/>
                <a:gd name="T17" fmla="*/ 17 h 36"/>
                <a:gd name="T18" fmla="*/ 4 w 17"/>
                <a:gd name="T19" fmla="*/ 15 h 36"/>
                <a:gd name="T20" fmla="*/ 4 w 17"/>
                <a:gd name="T21" fmla="*/ 7 h 36"/>
                <a:gd name="T22" fmla="*/ 4 w 17"/>
                <a:gd name="T23" fmla="*/ 7 h 36"/>
                <a:gd name="T24" fmla="*/ 4 w 17"/>
                <a:gd name="T25" fmla="*/ 12 h 36"/>
                <a:gd name="T26" fmla="*/ 4 w 17"/>
                <a:gd name="T27" fmla="*/ 17 h 36"/>
                <a:gd name="T28" fmla="*/ 5 w 17"/>
                <a:gd name="T29" fmla="*/ 34 h 36"/>
                <a:gd name="T30" fmla="*/ 7 w 17"/>
                <a:gd name="T31" fmla="*/ 36 h 36"/>
                <a:gd name="T32" fmla="*/ 9 w 17"/>
                <a:gd name="T33" fmla="*/ 34 h 36"/>
                <a:gd name="T34" fmla="*/ 9 w 17"/>
                <a:gd name="T35" fmla="*/ 18 h 36"/>
                <a:gd name="T36" fmla="*/ 9 w 17"/>
                <a:gd name="T37" fmla="*/ 18 h 36"/>
                <a:gd name="T38" fmla="*/ 10 w 17"/>
                <a:gd name="T39" fmla="*/ 33 h 36"/>
                <a:gd name="T40" fmla="*/ 12 w 17"/>
                <a:gd name="T41" fmla="*/ 35 h 36"/>
                <a:gd name="T42" fmla="*/ 14 w 17"/>
                <a:gd name="T43" fmla="*/ 33 h 36"/>
                <a:gd name="T44" fmla="*/ 13 w 17"/>
                <a:gd name="T45" fmla="*/ 16 h 36"/>
                <a:gd name="T46" fmla="*/ 13 w 17"/>
                <a:gd name="T47" fmla="*/ 12 h 36"/>
                <a:gd name="T48" fmla="*/ 13 w 17"/>
                <a:gd name="T49" fmla="*/ 7 h 36"/>
                <a:gd name="T50" fmla="*/ 14 w 17"/>
                <a:gd name="T51" fmla="*/ 7 h 36"/>
                <a:gd name="T52" fmla="*/ 14 w 17"/>
                <a:gd name="T53" fmla="*/ 15 h 36"/>
                <a:gd name="T54" fmla="*/ 16 w 17"/>
                <a:gd name="T55" fmla="*/ 17 h 36"/>
                <a:gd name="T56" fmla="*/ 17 w 17"/>
                <a:gd name="T57" fmla="*/ 15 h 36"/>
                <a:gd name="T58" fmla="*/ 17 w 17"/>
                <a:gd name="T59" fmla="*/ 4 h 36"/>
                <a:gd name="T60" fmla="*/ 17 w 17"/>
                <a:gd name="T61"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36">
                  <a:moveTo>
                    <a:pt x="17" y="4"/>
                  </a:moveTo>
                  <a:cubicBezTo>
                    <a:pt x="17" y="4"/>
                    <a:pt x="17" y="4"/>
                    <a:pt x="17" y="4"/>
                  </a:cubicBezTo>
                  <a:cubicBezTo>
                    <a:pt x="17" y="4"/>
                    <a:pt x="17" y="4"/>
                    <a:pt x="17" y="4"/>
                  </a:cubicBezTo>
                  <a:cubicBezTo>
                    <a:pt x="16" y="1"/>
                    <a:pt x="12" y="0"/>
                    <a:pt x="10" y="0"/>
                  </a:cubicBezTo>
                  <a:cubicBezTo>
                    <a:pt x="10" y="0"/>
                    <a:pt x="10" y="0"/>
                    <a:pt x="10" y="0"/>
                  </a:cubicBezTo>
                  <a:cubicBezTo>
                    <a:pt x="7" y="0"/>
                    <a:pt x="7" y="0"/>
                    <a:pt x="7" y="0"/>
                  </a:cubicBezTo>
                  <a:cubicBezTo>
                    <a:pt x="7" y="0"/>
                    <a:pt x="0" y="0"/>
                    <a:pt x="0" y="5"/>
                  </a:cubicBezTo>
                  <a:cubicBezTo>
                    <a:pt x="0" y="16"/>
                    <a:pt x="0" y="16"/>
                    <a:pt x="0" y="16"/>
                  </a:cubicBezTo>
                  <a:cubicBezTo>
                    <a:pt x="0" y="17"/>
                    <a:pt x="1" y="17"/>
                    <a:pt x="2" y="17"/>
                  </a:cubicBezTo>
                  <a:cubicBezTo>
                    <a:pt x="3" y="17"/>
                    <a:pt x="4" y="16"/>
                    <a:pt x="4" y="15"/>
                  </a:cubicBezTo>
                  <a:cubicBezTo>
                    <a:pt x="4" y="7"/>
                    <a:pt x="4" y="7"/>
                    <a:pt x="4" y="7"/>
                  </a:cubicBezTo>
                  <a:cubicBezTo>
                    <a:pt x="4" y="7"/>
                    <a:pt x="4" y="7"/>
                    <a:pt x="4" y="7"/>
                  </a:cubicBezTo>
                  <a:cubicBezTo>
                    <a:pt x="4" y="12"/>
                    <a:pt x="4" y="12"/>
                    <a:pt x="4" y="12"/>
                  </a:cubicBezTo>
                  <a:cubicBezTo>
                    <a:pt x="4" y="17"/>
                    <a:pt x="4" y="17"/>
                    <a:pt x="4" y="17"/>
                  </a:cubicBezTo>
                  <a:cubicBezTo>
                    <a:pt x="5" y="34"/>
                    <a:pt x="5" y="34"/>
                    <a:pt x="5" y="34"/>
                  </a:cubicBezTo>
                  <a:cubicBezTo>
                    <a:pt x="5" y="35"/>
                    <a:pt x="6" y="36"/>
                    <a:pt x="7" y="36"/>
                  </a:cubicBezTo>
                  <a:cubicBezTo>
                    <a:pt x="8" y="36"/>
                    <a:pt x="9" y="35"/>
                    <a:pt x="9" y="34"/>
                  </a:cubicBezTo>
                  <a:cubicBezTo>
                    <a:pt x="9" y="18"/>
                    <a:pt x="9" y="18"/>
                    <a:pt x="9" y="18"/>
                  </a:cubicBezTo>
                  <a:cubicBezTo>
                    <a:pt x="9" y="18"/>
                    <a:pt x="9" y="18"/>
                    <a:pt x="9" y="18"/>
                  </a:cubicBezTo>
                  <a:cubicBezTo>
                    <a:pt x="10" y="33"/>
                    <a:pt x="10" y="33"/>
                    <a:pt x="10" y="33"/>
                  </a:cubicBezTo>
                  <a:cubicBezTo>
                    <a:pt x="10" y="35"/>
                    <a:pt x="10" y="36"/>
                    <a:pt x="12" y="35"/>
                  </a:cubicBezTo>
                  <a:cubicBezTo>
                    <a:pt x="13" y="35"/>
                    <a:pt x="14" y="35"/>
                    <a:pt x="14" y="33"/>
                  </a:cubicBezTo>
                  <a:cubicBezTo>
                    <a:pt x="13" y="16"/>
                    <a:pt x="13" y="16"/>
                    <a:pt x="13" y="16"/>
                  </a:cubicBezTo>
                  <a:cubicBezTo>
                    <a:pt x="13" y="12"/>
                    <a:pt x="13" y="12"/>
                    <a:pt x="13" y="12"/>
                  </a:cubicBezTo>
                  <a:cubicBezTo>
                    <a:pt x="13" y="7"/>
                    <a:pt x="13" y="7"/>
                    <a:pt x="13" y="7"/>
                  </a:cubicBezTo>
                  <a:cubicBezTo>
                    <a:pt x="14" y="7"/>
                    <a:pt x="14" y="7"/>
                    <a:pt x="14" y="7"/>
                  </a:cubicBezTo>
                  <a:cubicBezTo>
                    <a:pt x="14" y="15"/>
                    <a:pt x="14" y="15"/>
                    <a:pt x="14" y="15"/>
                  </a:cubicBezTo>
                  <a:cubicBezTo>
                    <a:pt x="14" y="16"/>
                    <a:pt x="15" y="17"/>
                    <a:pt x="16" y="17"/>
                  </a:cubicBezTo>
                  <a:cubicBezTo>
                    <a:pt x="16" y="17"/>
                    <a:pt x="17" y="16"/>
                    <a:pt x="17" y="15"/>
                  </a:cubicBezTo>
                  <a:cubicBezTo>
                    <a:pt x="17" y="4"/>
                    <a:pt x="17" y="4"/>
                    <a:pt x="17" y="4"/>
                  </a:cubicBezTo>
                  <a:cubicBezTo>
                    <a:pt x="17" y="4"/>
                    <a:pt x="17" y="4"/>
                    <a:pt x="1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0"/>
            <p:cNvSpPr/>
            <p:nvPr/>
          </p:nvSpPr>
          <p:spPr bwMode="auto">
            <a:xfrm>
              <a:off x="3771" y="2470"/>
              <a:ext cx="17" cy="19"/>
            </a:xfrm>
            <a:custGeom>
              <a:avLst/>
              <a:gdLst>
                <a:gd name="T0" fmla="*/ 3 w 7"/>
                <a:gd name="T1" fmla="*/ 8 h 8"/>
                <a:gd name="T2" fmla="*/ 7 w 7"/>
                <a:gd name="T3" fmla="*/ 4 h 8"/>
                <a:gd name="T4" fmla="*/ 3 w 7"/>
                <a:gd name="T5" fmla="*/ 0 h 8"/>
                <a:gd name="T6" fmla="*/ 0 w 7"/>
                <a:gd name="T7" fmla="*/ 4 h 8"/>
                <a:gd name="T8" fmla="*/ 3 w 7"/>
                <a:gd name="T9" fmla="*/ 8 h 8"/>
              </a:gdLst>
              <a:ahLst/>
              <a:cxnLst>
                <a:cxn ang="0">
                  <a:pos x="T0" y="T1"/>
                </a:cxn>
                <a:cxn ang="0">
                  <a:pos x="T2" y="T3"/>
                </a:cxn>
                <a:cxn ang="0">
                  <a:pos x="T4" y="T5"/>
                </a:cxn>
                <a:cxn ang="0">
                  <a:pos x="T6" y="T7"/>
                </a:cxn>
                <a:cxn ang="0">
                  <a:pos x="T8" y="T9"/>
                </a:cxn>
              </a:cxnLst>
              <a:rect l="0" t="0" r="r" b="b"/>
              <a:pathLst>
                <a:path w="7" h="8">
                  <a:moveTo>
                    <a:pt x="3" y="8"/>
                  </a:moveTo>
                  <a:cubicBezTo>
                    <a:pt x="6" y="8"/>
                    <a:pt x="7" y="6"/>
                    <a:pt x="7" y="4"/>
                  </a:cubicBezTo>
                  <a:cubicBezTo>
                    <a:pt x="7" y="2"/>
                    <a:pt x="5" y="0"/>
                    <a:pt x="3" y="0"/>
                  </a:cubicBezTo>
                  <a:cubicBezTo>
                    <a:pt x="1" y="0"/>
                    <a:pt x="0" y="2"/>
                    <a:pt x="0" y="4"/>
                  </a:cubicBezTo>
                  <a:cubicBezTo>
                    <a:pt x="0" y="6"/>
                    <a:pt x="1" y="8"/>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1"/>
            <p:cNvSpPr/>
            <p:nvPr/>
          </p:nvSpPr>
          <p:spPr bwMode="auto">
            <a:xfrm>
              <a:off x="3674" y="2726"/>
              <a:ext cx="57" cy="116"/>
            </a:xfrm>
            <a:custGeom>
              <a:avLst/>
              <a:gdLst>
                <a:gd name="T0" fmla="*/ 24 w 24"/>
                <a:gd name="T1" fmla="*/ 5 h 49"/>
                <a:gd name="T2" fmla="*/ 24 w 24"/>
                <a:gd name="T3" fmla="*/ 5 h 49"/>
                <a:gd name="T4" fmla="*/ 24 w 24"/>
                <a:gd name="T5" fmla="*/ 5 h 49"/>
                <a:gd name="T6" fmla="*/ 15 w 24"/>
                <a:gd name="T7" fmla="*/ 0 h 49"/>
                <a:gd name="T8" fmla="*/ 14 w 24"/>
                <a:gd name="T9" fmla="*/ 0 h 49"/>
                <a:gd name="T10" fmla="*/ 11 w 24"/>
                <a:gd name="T11" fmla="*/ 0 h 49"/>
                <a:gd name="T12" fmla="*/ 0 w 24"/>
                <a:gd name="T13" fmla="*/ 6 h 49"/>
                <a:gd name="T14" fmla="*/ 1 w 24"/>
                <a:gd name="T15" fmla="*/ 22 h 49"/>
                <a:gd name="T16" fmla="*/ 3 w 24"/>
                <a:gd name="T17" fmla="*/ 24 h 49"/>
                <a:gd name="T18" fmla="*/ 6 w 24"/>
                <a:gd name="T19" fmla="*/ 21 h 49"/>
                <a:gd name="T20" fmla="*/ 5 w 24"/>
                <a:gd name="T21" fmla="*/ 10 h 49"/>
                <a:gd name="T22" fmla="*/ 6 w 24"/>
                <a:gd name="T23" fmla="*/ 10 h 49"/>
                <a:gd name="T24" fmla="*/ 6 w 24"/>
                <a:gd name="T25" fmla="*/ 17 h 49"/>
                <a:gd name="T26" fmla="*/ 7 w 24"/>
                <a:gd name="T27" fmla="*/ 23 h 49"/>
                <a:gd name="T28" fmla="*/ 7 w 24"/>
                <a:gd name="T29" fmla="*/ 47 h 49"/>
                <a:gd name="T30" fmla="*/ 10 w 24"/>
                <a:gd name="T31" fmla="*/ 49 h 49"/>
                <a:gd name="T32" fmla="*/ 13 w 24"/>
                <a:gd name="T33" fmla="*/ 46 h 49"/>
                <a:gd name="T34" fmla="*/ 12 w 24"/>
                <a:gd name="T35" fmla="*/ 25 h 49"/>
                <a:gd name="T36" fmla="*/ 13 w 24"/>
                <a:gd name="T37" fmla="*/ 25 h 49"/>
                <a:gd name="T38" fmla="*/ 14 w 24"/>
                <a:gd name="T39" fmla="*/ 46 h 49"/>
                <a:gd name="T40" fmla="*/ 17 w 24"/>
                <a:gd name="T41" fmla="*/ 49 h 49"/>
                <a:gd name="T42" fmla="*/ 19 w 24"/>
                <a:gd name="T43" fmla="*/ 46 h 49"/>
                <a:gd name="T44" fmla="*/ 19 w 24"/>
                <a:gd name="T45" fmla="*/ 23 h 49"/>
                <a:gd name="T46" fmla="*/ 19 w 24"/>
                <a:gd name="T47" fmla="*/ 16 h 49"/>
                <a:gd name="T48" fmla="*/ 18 w 24"/>
                <a:gd name="T49" fmla="*/ 9 h 49"/>
                <a:gd name="T50" fmla="*/ 19 w 24"/>
                <a:gd name="T51" fmla="*/ 9 h 49"/>
                <a:gd name="T52" fmla="*/ 19 w 24"/>
                <a:gd name="T53" fmla="*/ 21 h 49"/>
                <a:gd name="T54" fmla="*/ 22 w 24"/>
                <a:gd name="T55" fmla="*/ 23 h 49"/>
                <a:gd name="T56" fmla="*/ 24 w 24"/>
                <a:gd name="T57" fmla="*/ 21 h 49"/>
                <a:gd name="T58" fmla="*/ 24 w 24"/>
                <a:gd name="T59" fmla="*/ 6 h 49"/>
                <a:gd name="T60" fmla="*/ 24 w 24"/>
                <a:gd name="T61"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 h="49">
                  <a:moveTo>
                    <a:pt x="24" y="5"/>
                  </a:moveTo>
                  <a:cubicBezTo>
                    <a:pt x="24" y="5"/>
                    <a:pt x="24" y="5"/>
                    <a:pt x="24" y="5"/>
                  </a:cubicBezTo>
                  <a:cubicBezTo>
                    <a:pt x="24" y="5"/>
                    <a:pt x="24" y="5"/>
                    <a:pt x="24" y="5"/>
                  </a:cubicBezTo>
                  <a:cubicBezTo>
                    <a:pt x="23" y="1"/>
                    <a:pt x="17" y="0"/>
                    <a:pt x="15" y="0"/>
                  </a:cubicBezTo>
                  <a:cubicBezTo>
                    <a:pt x="15" y="0"/>
                    <a:pt x="14" y="0"/>
                    <a:pt x="14" y="0"/>
                  </a:cubicBezTo>
                  <a:cubicBezTo>
                    <a:pt x="11" y="0"/>
                    <a:pt x="11" y="0"/>
                    <a:pt x="11" y="0"/>
                  </a:cubicBezTo>
                  <a:cubicBezTo>
                    <a:pt x="11" y="0"/>
                    <a:pt x="0" y="0"/>
                    <a:pt x="0" y="6"/>
                  </a:cubicBezTo>
                  <a:cubicBezTo>
                    <a:pt x="1" y="22"/>
                    <a:pt x="1" y="22"/>
                    <a:pt x="1" y="22"/>
                  </a:cubicBezTo>
                  <a:cubicBezTo>
                    <a:pt x="1" y="23"/>
                    <a:pt x="2" y="24"/>
                    <a:pt x="3" y="24"/>
                  </a:cubicBezTo>
                  <a:cubicBezTo>
                    <a:pt x="5" y="24"/>
                    <a:pt x="6" y="23"/>
                    <a:pt x="6" y="21"/>
                  </a:cubicBezTo>
                  <a:cubicBezTo>
                    <a:pt x="5" y="10"/>
                    <a:pt x="5" y="10"/>
                    <a:pt x="5" y="10"/>
                  </a:cubicBezTo>
                  <a:cubicBezTo>
                    <a:pt x="6" y="10"/>
                    <a:pt x="6" y="10"/>
                    <a:pt x="6" y="10"/>
                  </a:cubicBezTo>
                  <a:cubicBezTo>
                    <a:pt x="6" y="17"/>
                    <a:pt x="6" y="17"/>
                    <a:pt x="6" y="17"/>
                  </a:cubicBezTo>
                  <a:cubicBezTo>
                    <a:pt x="7" y="23"/>
                    <a:pt x="7" y="23"/>
                    <a:pt x="7" y="23"/>
                  </a:cubicBezTo>
                  <a:cubicBezTo>
                    <a:pt x="7" y="47"/>
                    <a:pt x="7" y="47"/>
                    <a:pt x="7" y="47"/>
                  </a:cubicBezTo>
                  <a:cubicBezTo>
                    <a:pt x="7" y="48"/>
                    <a:pt x="8" y="49"/>
                    <a:pt x="10" y="49"/>
                  </a:cubicBezTo>
                  <a:cubicBezTo>
                    <a:pt x="11" y="49"/>
                    <a:pt x="13" y="48"/>
                    <a:pt x="13" y="46"/>
                  </a:cubicBezTo>
                  <a:cubicBezTo>
                    <a:pt x="12" y="25"/>
                    <a:pt x="12" y="25"/>
                    <a:pt x="12" y="25"/>
                  </a:cubicBezTo>
                  <a:cubicBezTo>
                    <a:pt x="13" y="25"/>
                    <a:pt x="13" y="25"/>
                    <a:pt x="13" y="25"/>
                  </a:cubicBezTo>
                  <a:cubicBezTo>
                    <a:pt x="14" y="46"/>
                    <a:pt x="14" y="46"/>
                    <a:pt x="14" y="46"/>
                  </a:cubicBezTo>
                  <a:cubicBezTo>
                    <a:pt x="14" y="48"/>
                    <a:pt x="15" y="49"/>
                    <a:pt x="17" y="49"/>
                  </a:cubicBezTo>
                  <a:cubicBezTo>
                    <a:pt x="18" y="49"/>
                    <a:pt x="19" y="48"/>
                    <a:pt x="19" y="46"/>
                  </a:cubicBezTo>
                  <a:cubicBezTo>
                    <a:pt x="19" y="23"/>
                    <a:pt x="19" y="23"/>
                    <a:pt x="19" y="23"/>
                  </a:cubicBezTo>
                  <a:cubicBezTo>
                    <a:pt x="19" y="16"/>
                    <a:pt x="19" y="16"/>
                    <a:pt x="19" y="16"/>
                  </a:cubicBezTo>
                  <a:cubicBezTo>
                    <a:pt x="18" y="9"/>
                    <a:pt x="18" y="9"/>
                    <a:pt x="18" y="9"/>
                  </a:cubicBezTo>
                  <a:cubicBezTo>
                    <a:pt x="19" y="9"/>
                    <a:pt x="19" y="9"/>
                    <a:pt x="19" y="9"/>
                  </a:cubicBezTo>
                  <a:cubicBezTo>
                    <a:pt x="19" y="21"/>
                    <a:pt x="19" y="21"/>
                    <a:pt x="19" y="21"/>
                  </a:cubicBezTo>
                  <a:cubicBezTo>
                    <a:pt x="20" y="22"/>
                    <a:pt x="21" y="23"/>
                    <a:pt x="22" y="23"/>
                  </a:cubicBezTo>
                  <a:cubicBezTo>
                    <a:pt x="23" y="23"/>
                    <a:pt x="24" y="22"/>
                    <a:pt x="24" y="21"/>
                  </a:cubicBezTo>
                  <a:cubicBezTo>
                    <a:pt x="24" y="6"/>
                    <a:pt x="24" y="6"/>
                    <a:pt x="24" y="6"/>
                  </a:cubicBezTo>
                  <a:cubicBezTo>
                    <a:pt x="24" y="6"/>
                    <a:pt x="24" y="5"/>
                    <a:pt x="2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Oval 212"/>
            <p:cNvSpPr>
              <a:spLocks noChangeArrowheads="1"/>
            </p:cNvSpPr>
            <p:nvPr/>
          </p:nvSpPr>
          <p:spPr bwMode="auto">
            <a:xfrm>
              <a:off x="3691" y="2700"/>
              <a:ext cx="23" cy="2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13"/>
            <p:cNvSpPr>
              <a:spLocks noEditPoints="1"/>
            </p:cNvSpPr>
            <p:nvPr/>
          </p:nvSpPr>
          <p:spPr bwMode="auto">
            <a:xfrm>
              <a:off x="3738" y="1475"/>
              <a:ext cx="76" cy="136"/>
            </a:xfrm>
            <a:custGeom>
              <a:avLst/>
              <a:gdLst>
                <a:gd name="T0" fmla="*/ 16 w 32"/>
                <a:gd name="T1" fmla="*/ 8 h 57"/>
                <a:gd name="T2" fmla="*/ 20 w 32"/>
                <a:gd name="T3" fmla="*/ 4 h 57"/>
                <a:gd name="T4" fmla="*/ 15 w 32"/>
                <a:gd name="T5" fmla="*/ 0 h 57"/>
                <a:gd name="T6" fmla="*/ 11 w 32"/>
                <a:gd name="T7" fmla="*/ 4 h 57"/>
                <a:gd name="T8" fmla="*/ 16 w 32"/>
                <a:gd name="T9" fmla="*/ 8 h 57"/>
                <a:gd name="T10" fmla="*/ 27 w 32"/>
                <a:gd name="T11" fmla="*/ 24 h 57"/>
                <a:gd name="T12" fmla="*/ 30 w 32"/>
                <a:gd name="T13" fmla="*/ 26 h 57"/>
                <a:gd name="T14" fmla="*/ 32 w 32"/>
                <a:gd name="T15" fmla="*/ 23 h 57"/>
                <a:gd name="T16" fmla="*/ 30 w 32"/>
                <a:gd name="T17" fmla="*/ 14 h 57"/>
                <a:gd name="T18" fmla="*/ 28 w 32"/>
                <a:gd name="T19" fmla="*/ 12 h 57"/>
                <a:gd name="T20" fmla="*/ 22 w 32"/>
                <a:gd name="T21" fmla="*/ 10 h 57"/>
                <a:gd name="T22" fmla="*/ 17 w 32"/>
                <a:gd name="T23" fmla="*/ 9 h 57"/>
                <a:gd name="T24" fmla="*/ 14 w 32"/>
                <a:gd name="T25" fmla="*/ 11 h 57"/>
                <a:gd name="T26" fmla="*/ 14 w 32"/>
                <a:gd name="T27" fmla="*/ 11 h 57"/>
                <a:gd name="T28" fmla="*/ 14 w 32"/>
                <a:gd name="T29" fmla="*/ 11 h 57"/>
                <a:gd name="T30" fmla="*/ 13 w 32"/>
                <a:gd name="T31" fmla="*/ 12 h 57"/>
                <a:gd name="T32" fmla="*/ 9 w 32"/>
                <a:gd name="T33" fmla="*/ 20 h 57"/>
                <a:gd name="T34" fmla="*/ 8 w 32"/>
                <a:gd name="T35" fmla="*/ 20 h 57"/>
                <a:gd name="T36" fmla="*/ 1 w 32"/>
                <a:gd name="T37" fmla="*/ 26 h 57"/>
                <a:gd name="T38" fmla="*/ 1 w 32"/>
                <a:gd name="T39" fmla="*/ 29 h 57"/>
                <a:gd name="T40" fmla="*/ 4 w 32"/>
                <a:gd name="T41" fmla="*/ 29 h 57"/>
                <a:gd name="T42" fmla="*/ 11 w 32"/>
                <a:gd name="T43" fmla="*/ 23 h 57"/>
                <a:gd name="T44" fmla="*/ 12 w 32"/>
                <a:gd name="T45" fmla="*/ 23 h 57"/>
                <a:gd name="T46" fmla="*/ 13 w 32"/>
                <a:gd name="T47" fmla="*/ 22 h 57"/>
                <a:gd name="T48" fmla="*/ 14 w 32"/>
                <a:gd name="T49" fmla="*/ 20 h 57"/>
                <a:gd name="T50" fmla="*/ 15 w 32"/>
                <a:gd name="T51" fmla="*/ 28 h 57"/>
                <a:gd name="T52" fmla="*/ 16 w 32"/>
                <a:gd name="T53" fmla="*/ 30 h 57"/>
                <a:gd name="T54" fmla="*/ 11 w 32"/>
                <a:gd name="T55" fmla="*/ 40 h 57"/>
                <a:gd name="T56" fmla="*/ 11 w 32"/>
                <a:gd name="T57" fmla="*/ 40 h 57"/>
                <a:gd name="T58" fmla="*/ 11 w 32"/>
                <a:gd name="T59" fmla="*/ 40 h 57"/>
                <a:gd name="T60" fmla="*/ 11 w 32"/>
                <a:gd name="T61" fmla="*/ 42 h 57"/>
                <a:gd name="T62" fmla="*/ 9 w 32"/>
                <a:gd name="T63" fmla="*/ 54 h 57"/>
                <a:gd name="T64" fmla="*/ 12 w 32"/>
                <a:gd name="T65" fmla="*/ 57 h 57"/>
                <a:gd name="T66" fmla="*/ 15 w 32"/>
                <a:gd name="T67" fmla="*/ 54 h 57"/>
                <a:gd name="T68" fmla="*/ 16 w 32"/>
                <a:gd name="T69" fmla="*/ 42 h 57"/>
                <a:gd name="T70" fmla="*/ 21 w 32"/>
                <a:gd name="T71" fmla="*/ 36 h 57"/>
                <a:gd name="T72" fmla="*/ 26 w 32"/>
                <a:gd name="T73" fmla="*/ 54 h 57"/>
                <a:gd name="T74" fmla="*/ 29 w 32"/>
                <a:gd name="T75" fmla="*/ 56 h 57"/>
                <a:gd name="T76" fmla="*/ 31 w 32"/>
                <a:gd name="T77" fmla="*/ 53 h 57"/>
                <a:gd name="T78" fmla="*/ 25 w 32"/>
                <a:gd name="T79" fmla="*/ 28 h 57"/>
                <a:gd name="T80" fmla="*/ 26 w 32"/>
                <a:gd name="T81" fmla="*/ 25 h 57"/>
                <a:gd name="T82" fmla="*/ 24 w 32"/>
                <a:gd name="T83" fmla="*/ 16 h 57"/>
                <a:gd name="T84" fmla="*/ 26 w 32"/>
                <a:gd name="T85" fmla="*/ 16 h 57"/>
                <a:gd name="T86" fmla="*/ 27 w 32"/>
                <a:gd name="T87" fmla="*/ 2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57">
                  <a:moveTo>
                    <a:pt x="16" y="8"/>
                  </a:moveTo>
                  <a:cubicBezTo>
                    <a:pt x="18" y="8"/>
                    <a:pt x="20" y="6"/>
                    <a:pt x="20" y="4"/>
                  </a:cubicBezTo>
                  <a:cubicBezTo>
                    <a:pt x="20" y="1"/>
                    <a:pt x="18" y="0"/>
                    <a:pt x="15" y="0"/>
                  </a:cubicBezTo>
                  <a:cubicBezTo>
                    <a:pt x="13" y="0"/>
                    <a:pt x="11" y="2"/>
                    <a:pt x="11" y="4"/>
                  </a:cubicBezTo>
                  <a:cubicBezTo>
                    <a:pt x="11" y="7"/>
                    <a:pt x="13" y="9"/>
                    <a:pt x="16" y="8"/>
                  </a:cubicBezTo>
                  <a:close/>
                  <a:moveTo>
                    <a:pt x="27" y="24"/>
                  </a:moveTo>
                  <a:cubicBezTo>
                    <a:pt x="28" y="25"/>
                    <a:pt x="29" y="26"/>
                    <a:pt x="30" y="26"/>
                  </a:cubicBezTo>
                  <a:cubicBezTo>
                    <a:pt x="31" y="25"/>
                    <a:pt x="32" y="24"/>
                    <a:pt x="32" y="23"/>
                  </a:cubicBezTo>
                  <a:cubicBezTo>
                    <a:pt x="30" y="14"/>
                    <a:pt x="30" y="14"/>
                    <a:pt x="30" y="14"/>
                  </a:cubicBezTo>
                  <a:cubicBezTo>
                    <a:pt x="29" y="13"/>
                    <a:pt x="29" y="12"/>
                    <a:pt x="28" y="12"/>
                  </a:cubicBezTo>
                  <a:cubicBezTo>
                    <a:pt x="22" y="10"/>
                    <a:pt x="22" y="10"/>
                    <a:pt x="22" y="10"/>
                  </a:cubicBezTo>
                  <a:cubicBezTo>
                    <a:pt x="21" y="9"/>
                    <a:pt x="19" y="9"/>
                    <a:pt x="17" y="9"/>
                  </a:cubicBezTo>
                  <a:cubicBezTo>
                    <a:pt x="16" y="9"/>
                    <a:pt x="14" y="10"/>
                    <a:pt x="14" y="11"/>
                  </a:cubicBezTo>
                  <a:cubicBezTo>
                    <a:pt x="14" y="11"/>
                    <a:pt x="14" y="11"/>
                    <a:pt x="14" y="11"/>
                  </a:cubicBezTo>
                  <a:cubicBezTo>
                    <a:pt x="14" y="11"/>
                    <a:pt x="14" y="11"/>
                    <a:pt x="14" y="11"/>
                  </a:cubicBezTo>
                  <a:cubicBezTo>
                    <a:pt x="13" y="11"/>
                    <a:pt x="13" y="11"/>
                    <a:pt x="13" y="12"/>
                  </a:cubicBezTo>
                  <a:cubicBezTo>
                    <a:pt x="9" y="20"/>
                    <a:pt x="9" y="20"/>
                    <a:pt x="9" y="20"/>
                  </a:cubicBezTo>
                  <a:cubicBezTo>
                    <a:pt x="9" y="20"/>
                    <a:pt x="9" y="20"/>
                    <a:pt x="8" y="20"/>
                  </a:cubicBezTo>
                  <a:cubicBezTo>
                    <a:pt x="1" y="26"/>
                    <a:pt x="1" y="26"/>
                    <a:pt x="1" y="26"/>
                  </a:cubicBezTo>
                  <a:cubicBezTo>
                    <a:pt x="0" y="27"/>
                    <a:pt x="0" y="28"/>
                    <a:pt x="1" y="29"/>
                  </a:cubicBezTo>
                  <a:cubicBezTo>
                    <a:pt x="2" y="30"/>
                    <a:pt x="3" y="30"/>
                    <a:pt x="4" y="29"/>
                  </a:cubicBezTo>
                  <a:cubicBezTo>
                    <a:pt x="11" y="23"/>
                    <a:pt x="11" y="23"/>
                    <a:pt x="11" y="23"/>
                  </a:cubicBezTo>
                  <a:cubicBezTo>
                    <a:pt x="12" y="23"/>
                    <a:pt x="12" y="23"/>
                    <a:pt x="12" y="23"/>
                  </a:cubicBezTo>
                  <a:cubicBezTo>
                    <a:pt x="12" y="23"/>
                    <a:pt x="12" y="22"/>
                    <a:pt x="13" y="22"/>
                  </a:cubicBezTo>
                  <a:cubicBezTo>
                    <a:pt x="14" y="20"/>
                    <a:pt x="14" y="20"/>
                    <a:pt x="14" y="20"/>
                  </a:cubicBezTo>
                  <a:cubicBezTo>
                    <a:pt x="15" y="28"/>
                    <a:pt x="15" y="28"/>
                    <a:pt x="15" y="28"/>
                  </a:cubicBezTo>
                  <a:cubicBezTo>
                    <a:pt x="15" y="28"/>
                    <a:pt x="15" y="29"/>
                    <a:pt x="16" y="30"/>
                  </a:cubicBezTo>
                  <a:cubicBezTo>
                    <a:pt x="11" y="40"/>
                    <a:pt x="11" y="40"/>
                    <a:pt x="11" y="40"/>
                  </a:cubicBezTo>
                  <a:cubicBezTo>
                    <a:pt x="11" y="40"/>
                    <a:pt x="11" y="40"/>
                    <a:pt x="11" y="40"/>
                  </a:cubicBezTo>
                  <a:cubicBezTo>
                    <a:pt x="11" y="40"/>
                    <a:pt x="11" y="40"/>
                    <a:pt x="11" y="40"/>
                  </a:cubicBezTo>
                  <a:cubicBezTo>
                    <a:pt x="11" y="41"/>
                    <a:pt x="11" y="41"/>
                    <a:pt x="11" y="42"/>
                  </a:cubicBezTo>
                  <a:cubicBezTo>
                    <a:pt x="9" y="54"/>
                    <a:pt x="9" y="54"/>
                    <a:pt x="9" y="54"/>
                  </a:cubicBezTo>
                  <a:cubicBezTo>
                    <a:pt x="9" y="56"/>
                    <a:pt x="10" y="57"/>
                    <a:pt x="12" y="57"/>
                  </a:cubicBezTo>
                  <a:cubicBezTo>
                    <a:pt x="13" y="57"/>
                    <a:pt x="15" y="56"/>
                    <a:pt x="15" y="54"/>
                  </a:cubicBezTo>
                  <a:cubicBezTo>
                    <a:pt x="16" y="42"/>
                    <a:pt x="16" y="42"/>
                    <a:pt x="16" y="42"/>
                  </a:cubicBezTo>
                  <a:cubicBezTo>
                    <a:pt x="21" y="36"/>
                    <a:pt x="21" y="36"/>
                    <a:pt x="21" y="36"/>
                  </a:cubicBezTo>
                  <a:cubicBezTo>
                    <a:pt x="26" y="54"/>
                    <a:pt x="26" y="54"/>
                    <a:pt x="26" y="54"/>
                  </a:cubicBezTo>
                  <a:cubicBezTo>
                    <a:pt x="26" y="56"/>
                    <a:pt x="28" y="57"/>
                    <a:pt x="29" y="56"/>
                  </a:cubicBezTo>
                  <a:cubicBezTo>
                    <a:pt x="31" y="56"/>
                    <a:pt x="32" y="54"/>
                    <a:pt x="31" y="53"/>
                  </a:cubicBezTo>
                  <a:cubicBezTo>
                    <a:pt x="25" y="28"/>
                    <a:pt x="25" y="28"/>
                    <a:pt x="25" y="28"/>
                  </a:cubicBezTo>
                  <a:cubicBezTo>
                    <a:pt x="26" y="27"/>
                    <a:pt x="26" y="26"/>
                    <a:pt x="26" y="25"/>
                  </a:cubicBezTo>
                  <a:cubicBezTo>
                    <a:pt x="24" y="16"/>
                    <a:pt x="24" y="16"/>
                    <a:pt x="24" y="16"/>
                  </a:cubicBezTo>
                  <a:cubicBezTo>
                    <a:pt x="26" y="16"/>
                    <a:pt x="26" y="16"/>
                    <a:pt x="26" y="16"/>
                  </a:cubicBezTo>
                  <a:lnTo>
                    <a:pt x="27"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14"/>
            <p:cNvSpPr/>
            <p:nvPr/>
          </p:nvSpPr>
          <p:spPr bwMode="auto">
            <a:xfrm>
              <a:off x="3835" y="1359"/>
              <a:ext cx="45" cy="33"/>
            </a:xfrm>
            <a:custGeom>
              <a:avLst/>
              <a:gdLst>
                <a:gd name="T0" fmla="*/ 8 w 19"/>
                <a:gd name="T1" fmla="*/ 12 h 14"/>
                <a:gd name="T2" fmla="*/ 1 w 19"/>
                <a:gd name="T3" fmla="*/ 4 h 14"/>
                <a:gd name="T4" fmla="*/ 3 w 19"/>
                <a:gd name="T5" fmla="*/ 1 h 14"/>
                <a:gd name="T6" fmla="*/ 16 w 19"/>
                <a:gd name="T7" fmla="*/ 1 h 14"/>
                <a:gd name="T8" fmla="*/ 18 w 19"/>
                <a:gd name="T9" fmla="*/ 4 h 14"/>
                <a:gd name="T10" fmla="*/ 12 w 19"/>
                <a:gd name="T11" fmla="*/ 12 h 14"/>
                <a:gd name="T12" fmla="*/ 8 w 19"/>
                <a:gd name="T13" fmla="*/ 12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8" y="12"/>
                  </a:moveTo>
                  <a:cubicBezTo>
                    <a:pt x="1" y="4"/>
                    <a:pt x="1" y="4"/>
                    <a:pt x="1" y="4"/>
                  </a:cubicBezTo>
                  <a:cubicBezTo>
                    <a:pt x="0" y="2"/>
                    <a:pt x="1" y="1"/>
                    <a:pt x="3" y="1"/>
                  </a:cubicBezTo>
                  <a:cubicBezTo>
                    <a:pt x="16" y="1"/>
                    <a:pt x="16" y="1"/>
                    <a:pt x="16" y="1"/>
                  </a:cubicBezTo>
                  <a:cubicBezTo>
                    <a:pt x="18" y="0"/>
                    <a:pt x="19" y="2"/>
                    <a:pt x="18" y="4"/>
                  </a:cubicBezTo>
                  <a:cubicBezTo>
                    <a:pt x="12" y="12"/>
                    <a:pt x="12" y="12"/>
                    <a:pt x="12" y="12"/>
                  </a:cubicBezTo>
                  <a:cubicBezTo>
                    <a:pt x="11" y="14"/>
                    <a:pt x="9" y="14"/>
                    <a:pt x="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15"/>
            <p:cNvSpPr>
              <a:spLocks noEditPoints="1"/>
            </p:cNvSpPr>
            <p:nvPr/>
          </p:nvSpPr>
          <p:spPr bwMode="auto">
            <a:xfrm>
              <a:off x="3549" y="1848"/>
              <a:ext cx="40" cy="57"/>
            </a:xfrm>
            <a:custGeom>
              <a:avLst/>
              <a:gdLst>
                <a:gd name="T0" fmla="*/ 12 w 17"/>
                <a:gd name="T1" fmla="*/ 7 h 24"/>
                <a:gd name="T2" fmla="*/ 14 w 17"/>
                <a:gd name="T3" fmla="*/ 4 h 24"/>
                <a:gd name="T4" fmla="*/ 11 w 17"/>
                <a:gd name="T5" fmla="*/ 0 h 24"/>
                <a:gd name="T6" fmla="*/ 5 w 17"/>
                <a:gd name="T7" fmla="*/ 0 h 24"/>
                <a:gd name="T8" fmla="*/ 2 w 17"/>
                <a:gd name="T9" fmla="*/ 4 h 24"/>
                <a:gd name="T10" fmla="*/ 5 w 17"/>
                <a:gd name="T11" fmla="*/ 7 h 24"/>
                <a:gd name="T12" fmla="*/ 0 w 17"/>
                <a:gd name="T13" fmla="*/ 15 h 24"/>
                <a:gd name="T14" fmla="*/ 8 w 17"/>
                <a:gd name="T15" fmla="*/ 24 h 24"/>
                <a:gd name="T16" fmla="*/ 17 w 17"/>
                <a:gd name="T17" fmla="*/ 15 h 24"/>
                <a:gd name="T18" fmla="*/ 12 w 17"/>
                <a:gd name="T19" fmla="*/ 7 h 24"/>
                <a:gd name="T20" fmla="*/ 10 w 17"/>
                <a:gd name="T21" fmla="*/ 1 h 24"/>
                <a:gd name="T22" fmla="*/ 12 w 17"/>
                <a:gd name="T23" fmla="*/ 4 h 24"/>
                <a:gd name="T24" fmla="*/ 10 w 17"/>
                <a:gd name="T25" fmla="*/ 4 h 24"/>
                <a:gd name="T26" fmla="*/ 10 w 17"/>
                <a:gd name="T27" fmla="*/ 1 h 24"/>
                <a:gd name="T28" fmla="*/ 4 w 17"/>
                <a:gd name="T29" fmla="*/ 4 h 24"/>
                <a:gd name="T30" fmla="*/ 6 w 17"/>
                <a:gd name="T31" fmla="*/ 4 h 24"/>
                <a:gd name="T32" fmla="*/ 6 w 17"/>
                <a:gd name="T33" fmla="*/ 7 h 24"/>
                <a:gd name="T34" fmla="*/ 4 w 17"/>
                <a:gd name="T35" fmla="*/ 4 h 24"/>
                <a:gd name="T36" fmla="*/ 8 w 17"/>
                <a:gd name="T37" fmla="*/ 21 h 24"/>
                <a:gd name="T38" fmla="*/ 2 w 17"/>
                <a:gd name="T39" fmla="*/ 15 h 24"/>
                <a:gd name="T40" fmla="*/ 8 w 17"/>
                <a:gd name="T41" fmla="*/ 9 h 24"/>
                <a:gd name="T42" fmla="*/ 15 w 17"/>
                <a:gd name="T43" fmla="*/ 15 h 24"/>
                <a:gd name="T44" fmla="*/ 8 w 17"/>
                <a:gd name="T45"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24">
                  <a:moveTo>
                    <a:pt x="12" y="7"/>
                  </a:moveTo>
                  <a:cubicBezTo>
                    <a:pt x="14" y="4"/>
                    <a:pt x="14" y="4"/>
                    <a:pt x="14" y="4"/>
                  </a:cubicBezTo>
                  <a:cubicBezTo>
                    <a:pt x="11" y="0"/>
                    <a:pt x="11" y="0"/>
                    <a:pt x="11" y="0"/>
                  </a:cubicBezTo>
                  <a:cubicBezTo>
                    <a:pt x="5" y="0"/>
                    <a:pt x="5" y="0"/>
                    <a:pt x="5" y="0"/>
                  </a:cubicBezTo>
                  <a:cubicBezTo>
                    <a:pt x="2" y="4"/>
                    <a:pt x="2" y="4"/>
                    <a:pt x="2" y="4"/>
                  </a:cubicBezTo>
                  <a:cubicBezTo>
                    <a:pt x="5" y="7"/>
                    <a:pt x="5" y="7"/>
                    <a:pt x="5" y="7"/>
                  </a:cubicBezTo>
                  <a:cubicBezTo>
                    <a:pt x="2" y="8"/>
                    <a:pt x="0" y="12"/>
                    <a:pt x="0" y="15"/>
                  </a:cubicBezTo>
                  <a:cubicBezTo>
                    <a:pt x="0" y="20"/>
                    <a:pt x="4" y="24"/>
                    <a:pt x="8" y="24"/>
                  </a:cubicBezTo>
                  <a:cubicBezTo>
                    <a:pt x="13" y="24"/>
                    <a:pt x="17" y="20"/>
                    <a:pt x="17" y="15"/>
                  </a:cubicBezTo>
                  <a:cubicBezTo>
                    <a:pt x="17" y="11"/>
                    <a:pt x="15" y="9"/>
                    <a:pt x="12" y="7"/>
                  </a:cubicBezTo>
                  <a:close/>
                  <a:moveTo>
                    <a:pt x="10" y="1"/>
                  </a:moveTo>
                  <a:cubicBezTo>
                    <a:pt x="12" y="4"/>
                    <a:pt x="12" y="4"/>
                    <a:pt x="12" y="4"/>
                  </a:cubicBezTo>
                  <a:cubicBezTo>
                    <a:pt x="10" y="4"/>
                    <a:pt x="10" y="4"/>
                    <a:pt x="10" y="4"/>
                  </a:cubicBezTo>
                  <a:lnTo>
                    <a:pt x="10" y="1"/>
                  </a:lnTo>
                  <a:close/>
                  <a:moveTo>
                    <a:pt x="4" y="4"/>
                  </a:moveTo>
                  <a:cubicBezTo>
                    <a:pt x="6" y="4"/>
                    <a:pt x="6" y="4"/>
                    <a:pt x="6" y="4"/>
                  </a:cubicBezTo>
                  <a:cubicBezTo>
                    <a:pt x="6" y="7"/>
                    <a:pt x="6" y="7"/>
                    <a:pt x="6" y="7"/>
                  </a:cubicBezTo>
                  <a:lnTo>
                    <a:pt x="4" y="4"/>
                  </a:lnTo>
                  <a:close/>
                  <a:moveTo>
                    <a:pt x="8" y="21"/>
                  </a:moveTo>
                  <a:cubicBezTo>
                    <a:pt x="5" y="21"/>
                    <a:pt x="2" y="19"/>
                    <a:pt x="2" y="15"/>
                  </a:cubicBezTo>
                  <a:cubicBezTo>
                    <a:pt x="2" y="12"/>
                    <a:pt x="5" y="9"/>
                    <a:pt x="8" y="9"/>
                  </a:cubicBezTo>
                  <a:cubicBezTo>
                    <a:pt x="12" y="9"/>
                    <a:pt x="14" y="11"/>
                    <a:pt x="15" y="15"/>
                  </a:cubicBezTo>
                  <a:cubicBezTo>
                    <a:pt x="15" y="18"/>
                    <a:pt x="12" y="21"/>
                    <a:pt x="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16"/>
            <p:cNvSpPr>
              <a:spLocks noEditPoints="1"/>
            </p:cNvSpPr>
            <p:nvPr/>
          </p:nvSpPr>
          <p:spPr bwMode="auto">
            <a:xfrm>
              <a:off x="3807" y="2529"/>
              <a:ext cx="35" cy="50"/>
            </a:xfrm>
            <a:custGeom>
              <a:avLst/>
              <a:gdLst>
                <a:gd name="T0" fmla="*/ 11 w 15"/>
                <a:gd name="T1" fmla="*/ 6 h 21"/>
                <a:gd name="T2" fmla="*/ 13 w 15"/>
                <a:gd name="T3" fmla="*/ 3 h 21"/>
                <a:gd name="T4" fmla="*/ 10 w 15"/>
                <a:gd name="T5" fmla="*/ 0 h 21"/>
                <a:gd name="T6" fmla="*/ 5 w 15"/>
                <a:gd name="T7" fmla="*/ 0 h 21"/>
                <a:gd name="T8" fmla="*/ 2 w 15"/>
                <a:gd name="T9" fmla="*/ 4 h 21"/>
                <a:gd name="T10" fmla="*/ 4 w 15"/>
                <a:gd name="T11" fmla="*/ 6 h 21"/>
                <a:gd name="T12" fmla="*/ 0 w 15"/>
                <a:gd name="T13" fmla="*/ 14 h 21"/>
                <a:gd name="T14" fmla="*/ 8 w 15"/>
                <a:gd name="T15" fmla="*/ 21 h 21"/>
                <a:gd name="T16" fmla="*/ 15 w 15"/>
                <a:gd name="T17" fmla="*/ 13 h 21"/>
                <a:gd name="T18" fmla="*/ 11 w 15"/>
                <a:gd name="T19" fmla="*/ 6 h 21"/>
                <a:gd name="T20" fmla="*/ 9 w 15"/>
                <a:gd name="T21" fmla="*/ 1 h 21"/>
                <a:gd name="T22" fmla="*/ 11 w 15"/>
                <a:gd name="T23" fmla="*/ 3 h 21"/>
                <a:gd name="T24" fmla="*/ 9 w 15"/>
                <a:gd name="T25" fmla="*/ 3 h 21"/>
                <a:gd name="T26" fmla="*/ 9 w 15"/>
                <a:gd name="T27" fmla="*/ 1 h 21"/>
                <a:gd name="T28" fmla="*/ 4 w 15"/>
                <a:gd name="T29" fmla="*/ 3 h 21"/>
                <a:gd name="T30" fmla="*/ 5 w 15"/>
                <a:gd name="T31" fmla="*/ 3 h 21"/>
                <a:gd name="T32" fmla="*/ 6 w 15"/>
                <a:gd name="T33" fmla="*/ 6 h 21"/>
                <a:gd name="T34" fmla="*/ 4 w 15"/>
                <a:gd name="T35" fmla="*/ 3 h 21"/>
                <a:gd name="T36" fmla="*/ 8 w 15"/>
                <a:gd name="T37" fmla="*/ 19 h 21"/>
                <a:gd name="T38" fmla="*/ 2 w 15"/>
                <a:gd name="T39" fmla="*/ 14 h 21"/>
                <a:gd name="T40" fmla="*/ 7 w 15"/>
                <a:gd name="T41" fmla="*/ 8 h 21"/>
                <a:gd name="T42" fmla="*/ 13 w 15"/>
                <a:gd name="T43" fmla="*/ 13 h 21"/>
                <a:gd name="T44" fmla="*/ 8 w 15"/>
                <a:gd name="T45"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21">
                  <a:moveTo>
                    <a:pt x="11" y="6"/>
                  </a:moveTo>
                  <a:cubicBezTo>
                    <a:pt x="13" y="3"/>
                    <a:pt x="13" y="3"/>
                    <a:pt x="13" y="3"/>
                  </a:cubicBezTo>
                  <a:cubicBezTo>
                    <a:pt x="10" y="0"/>
                    <a:pt x="10" y="0"/>
                    <a:pt x="10" y="0"/>
                  </a:cubicBezTo>
                  <a:cubicBezTo>
                    <a:pt x="5" y="0"/>
                    <a:pt x="5" y="0"/>
                    <a:pt x="5" y="0"/>
                  </a:cubicBezTo>
                  <a:cubicBezTo>
                    <a:pt x="2" y="4"/>
                    <a:pt x="2" y="4"/>
                    <a:pt x="2" y="4"/>
                  </a:cubicBezTo>
                  <a:cubicBezTo>
                    <a:pt x="4" y="6"/>
                    <a:pt x="4" y="6"/>
                    <a:pt x="4" y="6"/>
                  </a:cubicBezTo>
                  <a:cubicBezTo>
                    <a:pt x="2" y="7"/>
                    <a:pt x="0" y="10"/>
                    <a:pt x="0" y="14"/>
                  </a:cubicBezTo>
                  <a:cubicBezTo>
                    <a:pt x="0" y="18"/>
                    <a:pt x="3" y="21"/>
                    <a:pt x="8" y="21"/>
                  </a:cubicBezTo>
                  <a:cubicBezTo>
                    <a:pt x="12" y="21"/>
                    <a:pt x="15" y="18"/>
                    <a:pt x="15" y="13"/>
                  </a:cubicBezTo>
                  <a:cubicBezTo>
                    <a:pt x="15" y="10"/>
                    <a:pt x="13" y="8"/>
                    <a:pt x="11" y="6"/>
                  </a:cubicBezTo>
                  <a:close/>
                  <a:moveTo>
                    <a:pt x="9" y="1"/>
                  </a:moveTo>
                  <a:cubicBezTo>
                    <a:pt x="11" y="3"/>
                    <a:pt x="11" y="3"/>
                    <a:pt x="11" y="3"/>
                  </a:cubicBezTo>
                  <a:cubicBezTo>
                    <a:pt x="9" y="3"/>
                    <a:pt x="9" y="3"/>
                    <a:pt x="9" y="3"/>
                  </a:cubicBezTo>
                  <a:lnTo>
                    <a:pt x="9" y="1"/>
                  </a:lnTo>
                  <a:close/>
                  <a:moveTo>
                    <a:pt x="4" y="3"/>
                  </a:moveTo>
                  <a:cubicBezTo>
                    <a:pt x="5" y="3"/>
                    <a:pt x="5" y="3"/>
                    <a:pt x="5" y="3"/>
                  </a:cubicBezTo>
                  <a:cubicBezTo>
                    <a:pt x="6" y="6"/>
                    <a:pt x="6" y="6"/>
                    <a:pt x="6" y="6"/>
                  </a:cubicBezTo>
                  <a:lnTo>
                    <a:pt x="4" y="3"/>
                  </a:lnTo>
                  <a:close/>
                  <a:moveTo>
                    <a:pt x="8" y="19"/>
                  </a:moveTo>
                  <a:cubicBezTo>
                    <a:pt x="4" y="19"/>
                    <a:pt x="2" y="17"/>
                    <a:pt x="2" y="14"/>
                  </a:cubicBezTo>
                  <a:cubicBezTo>
                    <a:pt x="2" y="10"/>
                    <a:pt x="4" y="8"/>
                    <a:pt x="7" y="8"/>
                  </a:cubicBezTo>
                  <a:cubicBezTo>
                    <a:pt x="11" y="8"/>
                    <a:pt x="13" y="10"/>
                    <a:pt x="13" y="13"/>
                  </a:cubicBezTo>
                  <a:cubicBezTo>
                    <a:pt x="13" y="17"/>
                    <a:pt x="11" y="19"/>
                    <a:pt x="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17"/>
            <p:cNvSpPr>
              <a:spLocks noEditPoints="1"/>
            </p:cNvSpPr>
            <p:nvPr/>
          </p:nvSpPr>
          <p:spPr bwMode="auto">
            <a:xfrm>
              <a:off x="3774" y="1843"/>
              <a:ext cx="38" cy="50"/>
            </a:xfrm>
            <a:custGeom>
              <a:avLst/>
              <a:gdLst>
                <a:gd name="T0" fmla="*/ 12 w 16"/>
                <a:gd name="T1" fmla="*/ 6 h 21"/>
                <a:gd name="T2" fmla="*/ 14 w 16"/>
                <a:gd name="T3" fmla="*/ 3 h 21"/>
                <a:gd name="T4" fmla="*/ 11 w 16"/>
                <a:gd name="T5" fmla="*/ 0 h 21"/>
                <a:gd name="T6" fmla="*/ 6 w 16"/>
                <a:gd name="T7" fmla="*/ 0 h 21"/>
                <a:gd name="T8" fmla="*/ 3 w 16"/>
                <a:gd name="T9" fmla="*/ 3 h 21"/>
                <a:gd name="T10" fmla="*/ 5 w 16"/>
                <a:gd name="T11" fmla="*/ 6 h 21"/>
                <a:gd name="T12" fmla="*/ 1 w 16"/>
                <a:gd name="T13" fmla="*/ 13 h 21"/>
                <a:gd name="T14" fmla="*/ 8 w 16"/>
                <a:gd name="T15" fmla="*/ 21 h 21"/>
                <a:gd name="T16" fmla="*/ 16 w 16"/>
                <a:gd name="T17" fmla="*/ 13 h 21"/>
                <a:gd name="T18" fmla="*/ 12 w 16"/>
                <a:gd name="T19" fmla="*/ 6 h 21"/>
                <a:gd name="T20" fmla="*/ 10 w 16"/>
                <a:gd name="T21" fmla="*/ 1 h 21"/>
                <a:gd name="T22" fmla="*/ 12 w 16"/>
                <a:gd name="T23" fmla="*/ 3 h 21"/>
                <a:gd name="T24" fmla="*/ 10 w 16"/>
                <a:gd name="T25" fmla="*/ 3 h 21"/>
                <a:gd name="T26" fmla="*/ 10 w 16"/>
                <a:gd name="T27" fmla="*/ 1 h 21"/>
                <a:gd name="T28" fmla="*/ 5 w 16"/>
                <a:gd name="T29" fmla="*/ 3 h 21"/>
                <a:gd name="T30" fmla="*/ 6 w 16"/>
                <a:gd name="T31" fmla="*/ 3 h 21"/>
                <a:gd name="T32" fmla="*/ 7 w 16"/>
                <a:gd name="T33" fmla="*/ 6 h 21"/>
                <a:gd name="T34" fmla="*/ 5 w 16"/>
                <a:gd name="T35" fmla="*/ 3 h 21"/>
                <a:gd name="T36" fmla="*/ 8 w 16"/>
                <a:gd name="T37" fmla="*/ 19 h 21"/>
                <a:gd name="T38" fmla="*/ 3 w 16"/>
                <a:gd name="T39" fmla="*/ 13 h 21"/>
                <a:gd name="T40" fmla="*/ 8 w 16"/>
                <a:gd name="T41" fmla="*/ 7 h 21"/>
                <a:gd name="T42" fmla="*/ 14 w 16"/>
                <a:gd name="T43" fmla="*/ 13 h 21"/>
                <a:gd name="T44" fmla="*/ 8 w 16"/>
                <a:gd name="T45"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21">
                  <a:moveTo>
                    <a:pt x="12" y="6"/>
                  </a:moveTo>
                  <a:cubicBezTo>
                    <a:pt x="14" y="3"/>
                    <a:pt x="14" y="3"/>
                    <a:pt x="14" y="3"/>
                  </a:cubicBezTo>
                  <a:cubicBezTo>
                    <a:pt x="11" y="0"/>
                    <a:pt x="11" y="0"/>
                    <a:pt x="11" y="0"/>
                  </a:cubicBezTo>
                  <a:cubicBezTo>
                    <a:pt x="6" y="0"/>
                    <a:pt x="6" y="0"/>
                    <a:pt x="6" y="0"/>
                  </a:cubicBezTo>
                  <a:cubicBezTo>
                    <a:pt x="3" y="3"/>
                    <a:pt x="3" y="3"/>
                    <a:pt x="3" y="3"/>
                  </a:cubicBezTo>
                  <a:cubicBezTo>
                    <a:pt x="5" y="6"/>
                    <a:pt x="5" y="6"/>
                    <a:pt x="5" y="6"/>
                  </a:cubicBezTo>
                  <a:cubicBezTo>
                    <a:pt x="2" y="7"/>
                    <a:pt x="0" y="10"/>
                    <a:pt x="1" y="13"/>
                  </a:cubicBezTo>
                  <a:cubicBezTo>
                    <a:pt x="1" y="17"/>
                    <a:pt x="4" y="21"/>
                    <a:pt x="8" y="21"/>
                  </a:cubicBezTo>
                  <a:cubicBezTo>
                    <a:pt x="13" y="21"/>
                    <a:pt x="16" y="17"/>
                    <a:pt x="16" y="13"/>
                  </a:cubicBezTo>
                  <a:cubicBezTo>
                    <a:pt x="16" y="10"/>
                    <a:pt x="14" y="7"/>
                    <a:pt x="12" y="6"/>
                  </a:cubicBezTo>
                  <a:close/>
                  <a:moveTo>
                    <a:pt x="10" y="1"/>
                  </a:moveTo>
                  <a:cubicBezTo>
                    <a:pt x="12" y="3"/>
                    <a:pt x="12" y="3"/>
                    <a:pt x="12" y="3"/>
                  </a:cubicBezTo>
                  <a:cubicBezTo>
                    <a:pt x="10" y="3"/>
                    <a:pt x="10" y="3"/>
                    <a:pt x="10" y="3"/>
                  </a:cubicBezTo>
                  <a:lnTo>
                    <a:pt x="10" y="1"/>
                  </a:lnTo>
                  <a:close/>
                  <a:moveTo>
                    <a:pt x="5" y="3"/>
                  </a:moveTo>
                  <a:cubicBezTo>
                    <a:pt x="6" y="3"/>
                    <a:pt x="6" y="3"/>
                    <a:pt x="6" y="3"/>
                  </a:cubicBezTo>
                  <a:cubicBezTo>
                    <a:pt x="7" y="6"/>
                    <a:pt x="7" y="6"/>
                    <a:pt x="7" y="6"/>
                  </a:cubicBezTo>
                  <a:lnTo>
                    <a:pt x="5" y="3"/>
                  </a:lnTo>
                  <a:close/>
                  <a:moveTo>
                    <a:pt x="8" y="19"/>
                  </a:moveTo>
                  <a:cubicBezTo>
                    <a:pt x="5" y="19"/>
                    <a:pt x="3" y="16"/>
                    <a:pt x="3" y="13"/>
                  </a:cubicBezTo>
                  <a:cubicBezTo>
                    <a:pt x="3" y="10"/>
                    <a:pt x="5" y="7"/>
                    <a:pt x="8" y="7"/>
                  </a:cubicBezTo>
                  <a:cubicBezTo>
                    <a:pt x="11" y="7"/>
                    <a:pt x="14" y="10"/>
                    <a:pt x="14" y="13"/>
                  </a:cubicBezTo>
                  <a:cubicBezTo>
                    <a:pt x="14" y="16"/>
                    <a:pt x="12" y="19"/>
                    <a:pt x="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18"/>
            <p:cNvSpPr>
              <a:spLocks noEditPoints="1"/>
            </p:cNvSpPr>
            <p:nvPr/>
          </p:nvSpPr>
          <p:spPr bwMode="auto">
            <a:xfrm>
              <a:off x="4131" y="2050"/>
              <a:ext cx="38" cy="52"/>
            </a:xfrm>
            <a:custGeom>
              <a:avLst/>
              <a:gdLst>
                <a:gd name="T0" fmla="*/ 11 w 16"/>
                <a:gd name="T1" fmla="*/ 7 h 22"/>
                <a:gd name="T2" fmla="*/ 13 w 16"/>
                <a:gd name="T3" fmla="*/ 4 h 22"/>
                <a:gd name="T4" fmla="*/ 11 w 16"/>
                <a:gd name="T5" fmla="*/ 0 h 22"/>
                <a:gd name="T6" fmla="*/ 5 w 16"/>
                <a:gd name="T7" fmla="*/ 1 h 22"/>
                <a:gd name="T8" fmla="*/ 2 w 16"/>
                <a:gd name="T9" fmla="*/ 4 h 22"/>
                <a:gd name="T10" fmla="*/ 5 w 16"/>
                <a:gd name="T11" fmla="*/ 7 h 22"/>
                <a:gd name="T12" fmla="*/ 0 w 16"/>
                <a:gd name="T13" fmla="*/ 14 h 22"/>
                <a:gd name="T14" fmla="*/ 8 w 16"/>
                <a:gd name="T15" fmla="*/ 22 h 22"/>
                <a:gd name="T16" fmla="*/ 16 w 16"/>
                <a:gd name="T17" fmla="*/ 14 h 22"/>
                <a:gd name="T18" fmla="*/ 11 w 16"/>
                <a:gd name="T19" fmla="*/ 7 h 22"/>
                <a:gd name="T20" fmla="*/ 10 w 16"/>
                <a:gd name="T21" fmla="*/ 1 h 22"/>
                <a:gd name="T22" fmla="*/ 11 w 16"/>
                <a:gd name="T23" fmla="*/ 4 h 22"/>
                <a:gd name="T24" fmla="*/ 10 w 16"/>
                <a:gd name="T25" fmla="*/ 4 h 22"/>
                <a:gd name="T26" fmla="*/ 10 w 16"/>
                <a:gd name="T27" fmla="*/ 1 h 22"/>
                <a:gd name="T28" fmla="*/ 4 w 16"/>
                <a:gd name="T29" fmla="*/ 4 h 22"/>
                <a:gd name="T30" fmla="*/ 6 w 16"/>
                <a:gd name="T31" fmla="*/ 4 h 22"/>
                <a:gd name="T32" fmla="*/ 6 w 16"/>
                <a:gd name="T33" fmla="*/ 6 h 22"/>
                <a:gd name="T34" fmla="*/ 4 w 16"/>
                <a:gd name="T35" fmla="*/ 4 h 22"/>
                <a:gd name="T36" fmla="*/ 8 w 16"/>
                <a:gd name="T37" fmla="*/ 20 h 22"/>
                <a:gd name="T38" fmla="*/ 2 w 16"/>
                <a:gd name="T39" fmla="*/ 14 h 22"/>
                <a:gd name="T40" fmla="*/ 8 w 16"/>
                <a:gd name="T41" fmla="*/ 8 h 22"/>
                <a:gd name="T42" fmla="*/ 14 w 16"/>
                <a:gd name="T43" fmla="*/ 14 h 22"/>
                <a:gd name="T44" fmla="*/ 8 w 16"/>
                <a:gd name="T45"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22">
                  <a:moveTo>
                    <a:pt x="11" y="7"/>
                  </a:moveTo>
                  <a:cubicBezTo>
                    <a:pt x="13" y="4"/>
                    <a:pt x="13" y="4"/>
                    <a:pt x="13" y="4"/>
                  </a:cubicBezTo>
                  <a:cubicBezTo>
                    <a:pt x="11" y="0"/>
                    <a:pt x="11" y="0"/>
                    <a:pt x="11" y="0"/>
                  </a:cubicBezTo>
                  <a:cubicBezTo>
                    <a:pt x="5" y="1"/>
                    <a:pt x="5" y="1"/>
                    <a:pt x="5" y="1"/>
                  </a:cubicBezTo>
                  <a:cubicBezTo>
                    <a:pt x="2" y="4"/>
                    <a:pt x="2" y="4"/>
                    <a:pt x="2" y="4"/>
                  </a:cubicBezTo>
                  <a:cubicBezTo>
                    <a:pt x="5" y="7"/>
                    <a:pt x="5" y="7"/>
                    <a:pt x="5" y="7"/>
                  </a:cubicBezTo>
                  <a:cubicBezTo>
                    <a:pt x="2" y="8"/>
                    <a:pt x="0" y="11"/>
                    <a:pt x="0" y="14"/>
                  </a:cubicBezTo>
                  <a:cubicBezTo>
                    <a:pt x="0" y="18"/>
                    <a:pt x="4" y="22"/>
                    <a:pt x="8" y="22"/>
                  </a:cubicBezTo>
                  <a:cubicBezTo>
                    <a:pt x="12" y="22"/>
                    <a:pt x="16" y="18"/>
                    <a:pt x="16" y="14"/>
                  </a:cubicBezTo>
                  <a:cubicBezTo>
                    <a:pt x="16" y="11"/>
                    <a:pt x="14" y="8"/>
                    <a:pt x="11" y="7"/>
                  </a:cubicBezTo>
                  <a:close/>
                  <a:moveTo>
                    <a:pt x="10" y="1"/>
                  </a:moveTo>
                  <a:cubicBezTo>
                    <a:pt x="11" y="4"/>
                    <a:pt x="11" y="4"/>
                    <a:pt x="11" y="4"/>
                  </a:cubicBezTo>
                  <a:cubicBezTo>
                    <a:pt x="10" y="4"/>
                    <a:pt x="10" y="4"/>
                    <a:pt x="10" y="4"/>
                  </a:cubicBezTo>
                  <a:lnTo>
                    <a:pt x="10" y="1"/>
                  </a:lnTo>
                  <a:close/>
                  <a:moveTo>
                    <a:pt x="4" y="4"/>
                  </a:moveTo>
                  <a:cubicBezTo>
                    <a:pt x="6" y="4"/>
                    <a:pt x="6" y="4"/>
                    <a:pt x="6" y="4"/>
                  </a:cubicBezTo>
                  <a:cubicBezTo>
                    <a:pt x="6" y="6"/>
                    <a:pt x="6" y="6"/>
                    <a:pt x="6" y="6"/>
                  </a:cubicBezTo>
                  <a:lnTo>
                    <a:pt x="4" y="4"/>
                  </a:lnTo>
                  <a:close/>
                  <a:moveTo>
                    <a:pt x="8" y="20"/>
                  </a:moveTo>
                  <a:cubicBezTo>
                    <a:pt x="5" y="20"/>
                    <a:pt x="2" y="17"/>
                    <a:pt x="2" y="14"/>
                  </a:cubicBezTo>
                  <a:cubicBezTo>
                    <a:pt x="2" y="11"/>
                    <a:pt x="5" y="8"/>
                    <a:pt x="8" y="8"/>
                  </a:cubicBezTo>
                  <a:cubicBezTo>
                    <a:pt x="11" y="8"/>
                    <a:pt x="13" y="11"/>
                    <a:pt x="14" y="14"/>
                  </a:cubicBezTo>
                  <a:cubicBezTo>
                    <a:pt x="14" y="17"/>
                    <a:pt x="11" y="20"/>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19"/>
            <p:cNvSpPr>
              <a:spLocks noEditPoints="1"/>
            </p:cNvSpPr>
            <p:nvPr/>
          </p:nvSpPr>
          <p:spPr bwMode="auto">
            <a:xfrm>
              <a:off x="3958" y="2474"/>
              <a:ext cx="38" cy="50"/>
            </a:xfrm>
            <a:custGeom>
              <a:avLst/>
              <a:gdLst>
                <a:gd name="T0" fmla="*/ 11 w 16"/>
                <a:gd name="T1" fmla="*/ 6 h 21"/>
                <a:gd name="T2" fmla="*/ 14 w 16"/>
                <a:gd name="T3" fmla="*/ 3 h 21"/>
                <a:gd name="T4" fmla="*/ 11 w 16"/>
                <a:gd name="T5" fmla="*/ 0 h 21"/>
                <a:gd name="T6" fmla="*/ 6 w 16"/>
                <a:gd name="T7" fmla="*/ 0 h 21"/>
                <a:gd name="T8" fmla="*/ 3 w 16"/>
                <a:gd name="T9" fmla="*/ 3 h 21"/>
                <a:gd name="T10" fmla="*/ 5 w 16"/>
                <a:gd name="T11" fmla="*/ 6 h 21"/>
                <a:gd name="T12" fmla="*/ 0 w 16"/>
                <a:gd name="T13" fmla="*/ 13 h 21"/>
                <a:gd name="T14" fmla="*/ 8 w 16"/>
                <a:gd name="T15" fmla="*/ 21 h 21"/>
                <a:gd name="T16" fmla="*/ 16 w 16"/>
                <a:gd name="T17" fmla="*/ 13 h 21"/>
                <a:gd name="T18" fmla="*/ 11 w 16"/>
                <a:gd name="T19" fmla="*/ 6 h 21"/>
                <a:gd name="T20" fmla="*/ 10 w 16"/>
                <a:gd name="T21" fmla="*/ 0 h 21"/>
                <a:gd name="T22" fmla="*/ 12 w 16"/>
                <a:gd name="T23" fmla="*/ 3 h 21"/>
                <a:gd name="T24" fmla="*/ 10 w 16"/>
                <a:gd name="T25" fmla="*/ 3 h 21"/>
                <a:gd name="T26" fmla="*/ 10 w 16"/>
                <a:gd name="T27" fmla="*/ 0 h 21"/>
                <a:gd name="T28" fmla="*/ 4 w 16"/>
                <a:gd name="T29" fmla="*/ 3 h 21"/>
                <a:gd name="T30" fmla="*/ 6 w 16"/>
                <a:gd name="T31" fmla="*/ 3 h 21"/>
                <a:gd name="T32" fmla="*/ 6 w 16"/>
                <a:gd name="T33" fmla="*/ 5 h 21"/>
                <a:gd name="T34" fmla="*/ 4 w 16"/>
                <a:gd name="T35" fmla="*/ 3 h 21"/>
                <a:gd name="T36" fmla="*/ 8 w 16"/>
                <a:gd name="T37" fmla="*/ 19 h 21"/>
                <a:gd name="T38" fmla="*/ 2 w 16"/>
                <a:gd name="T39" fmla="*/ 13 h 21"/>
                <a:gd name="T40" fmla="*/ 8 w 16"/>
                <a:gd name="T41" fmla="*/ 7 h 21"/>
                <a:gd name="T42" fmla="*/ 14 w 16"/>
                <a:gd name="T43" fmla="*/ 13 h 21"/>
                <a:gd name="T44" fmla="*/ 8 w 16"/>
                <a:gd name="T45"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21">
                  <a:moveTo>
                    <a:pt x="11" y="6"/>
                  </a:moveTo>
                  <a:cubicBezTo>
                    <a:pt x="14" y="3"/>
                    <a:pt x="14" y="3"/>
                    <a:pt x="14" y="3"/>
                  </a:cubicBezTo>
                  <a:cubicBezTo>
                    <a:pt x="11" y="0"/>
                    <a:pt x="11" y="0"/>
                    <a:pt x="11" y="0"/>
                  </a:cubicBezTo>
                  <a:cubicBezTo>
                    <a:pt x="6" y="0"/>
                    <a:pt x="6" y="0"/>
                    <a:pt x="6" y="0"/>
                  </a:cubicBezTo>
                  <a:cubicBezTo>
                    <a:pt x="3" y="3"/>
                    <a:pt x="3" y="3"/>
                    <a:pt x="3" y="3"/>
                  </a:cubicBezTo>
                  <a:cubicBezTo>
                    <a:pt x="5" y="6"/>
                    <a:pt x="5" y="6"/>
                    <a:pt x="5" y="6"/>
                  </a:cubicBezTo>
                  <a:cubicBezTo>
                    <a:pt x="2" y="7"/>
                    <a:pt x="0" y="10"/>
                    <a:pt x="0" y="13"/>
                  </a:cubicBezTo>
                  <a:cubicBezTo>
                    <a:pt x="0" y="17"/>
                    <a:pt x="4" y="21"/>
                    <a:pt x="8" y="21"/>
                  </a:cubicBezTo>
                  <a:cubicBezTo>
                    <a:pt x="13" y="21"/>
                    <a:pt x="16" y="17"/>
                    <a:pt x="16" y="13"/>
                  </a:cubicBezTo>
                  <a:cubicBezTo>
                    <a:pt x="16" y="10"/>
                    <a:pt x="14" y="7"/>
                    <a:pt x="11" y="6"/>
                  </a:cubicBezTo>
                  <a:close/>
                  <a:moveTo>
                    <a:pt x="10" y="0"/>
                  </a:moveTo>
                  <a:cubicBezTo>
                    <a:pt x="12" y="3"/>
                    <a:pt x="12" y="3"/>
                    <a:pt x="12" y="3"/>
                  </a:cubicBezTo>
                  <a:cubicBezTo>
                    <a:pt x="10" y="3"/>
                    <a:pt x="10" y="3"/>
                    <a:pt x="10" y="3"/>
                  </a:cubicBezTo>
                  <a:lnTo>
                    <a:pt x="10" y="0"/>
                  </a:lnTo>
                  <a:close/>
                  <a:moveTo>
                    <a:pt x="4" y="3"/>
                  </a:moveTo>
                  <a:cubicBezTo>
                    <a:pt x="6" y="3"/>
                    <a:pt x="6" y="3"/>
                    <a:pt x="6" y="3"/>
                  </a:cubicBezTo>
                  <a:cubicBezTo>
                    <a:pt x="6" y="5"/>
                    <a:pt x="6" y="5"/>
                    <a:pt x="6" y="5"/>
                  </a:cubicBezTo>
                  <a:lnTo>
                    <a:pt x="4" y="3"/>
                  </a:lnTo>
                  <a:close/>
                  <a:moveTo>
                    <a:pt x="8" y="19"/>
                  </a:moveTo>
                  <a:cubicBezTo>
                    <a:pt x="5" y="19"/>
                    <a:pt x="2" y="16"/>
                    <a:pt x="2" y="13"/>
                  </a:cubicBezTo>
                  <a:cubicBezTo>
                    <a:pt x="2" y="10"/>
                    <a:pt x="5" y="7"/>
                    <a:pt x="8" y="7"/>
                  </a:cubicBezTo>
                  <a:cubicBezTo>
                    <a:pt x="11" y="7"/>
                    <a:pt x="14" y="10"/>
                    <a:pt x="14" y="13"/>
                  </a:cubicBezTo>
                  <a:cubicBezTo>
                    <a:pt x="14" y="16"/>
                    <a:pt x="11" y="19"/>
                    <a:pt x="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0"/>
            <p:cNvSpPr>
              <a:spLocks noEditPoints="1"/>
            </p:cNvSpPr>
            <p:nvPr/>
          </p:nvSpPr>
          <p:spPr bwMode="auto">
            <a:xfrm>
              <a:off x="3845" y="2142"/>
              <a:ext cx="80" cy="83"/>
            </a:xfrm>
            <a:custGeom>
              <a:avLst/>
              <a:gdLst>
                <a:gd name="T0" fmla="*/ 0 w 34"/>
                <a:gd name="T1" fmla="*/ 32 h 35"/>
                <a:gd name="T2" fmla="*/ 0 w 34"/>
                <a:gd name="T3" fmla="*/ 35 h 35"/>
                <a:gd name="T4" fmla="*/ 6 w 34"/>
                <a:gd name="T5" fmla="*/ 35 h 35"/>
                <a:gd name="T6" fmla="*/ 20 w 34"/>
                <a:gd name="T7" fmla="*/ 35 h 35"/>
                <a:gd name="T8" fmla="*/ 26 w 34"/>
                <a:gd name="T9" fmla="*/ 35 h 35"/>
                <a:gd name="T10" fmla="*/ 26 w 34"/>
                <a:gd name="T11" fmla="*/ 32 h 35"/>
                <a:gd name="T12" fmla="*/ 23 w 34"/>
                <a:gd name="T13" fmla="*/ 32 h 35"/>
                <a:gd name="T14" fmla="*/ 23 w 34"/>
                <a:gd name="T15" fmla="*/ 28 h 35"/>
                <a:gd name="T16" fmla="*/ 29 w 34"/>
                <a:gd name="T17" fmla="*/ 28 h 35"/>
                <a:gd name="T18" fmla="*/ 34 w 34"/>
                <a:gd name="T19" fmla="*/ 23 h 35"/>
                <a:gd name="T20" fmla="*/ 34 w 34"/>
                <a:gd name="T21" fmla="*/ 8 h 35"/>
                <a:gd name="T22" fmla="*/ 29 w 34"/>
                <a:gd name="T23" fmla="*/ 3 h 35"/>
                <a:gd name="T24" fmla="*/ 25 w 34"/>
                <a:gd name="T25" fmla="*/ 3 h 35"/>
                <a:gd name="T26" fmla="*/ 25 w 34"/>
                <a:gd name="T27" fmla="*/ 6 h 35"/>
                <a:gd name="T28" fmla="*/ 27 w 34"/>
                <a:gd name="T29" fmla="*/ 6 h 35"/>
                <a:gd name="T30" fmla="*/ 27 w 34"/>
                <a:gd name="T31" fmla="*/ 8 h 35"/>
                <a:gd name="T32" fmla="*/ 30 w 34"/>
                <a:gd name="T33" fmla="*/ 11 h 35"/>
                <a:gd name="T34" fmla="*/ 30 w 34"/>
                <a:gd name="T35" fmla="*/ 11 h 35"/>
                <a:gd name="T36" fmla="*/ 30 w 34"/>
                <a:gd name="T37" fmla="*/ 23 h 35"/>
                <a:gd name="T38" fmla="*/ 29 w 34"/>
                <a:gd name="T39" fmla="*/ 24 h 35"/>
                <a:gd name="T40" fmla="*/ 23 w 34"/>
                <a:gd name="T41" fmla="*/ 24 h 35"/>
                <a:gd name="T42" fmla="*/ 23 w 34"/>
                <a:gd name="T43" fmla="*/ 6 h 35"/>
                <a:gd name="T44" fmla="*/ 23 w 34"/>
                <a:gd name="T45" fmla="*/ 3 h 35"/>
                <a:gd name="T46" fmla="*/ 20 w 34"/>
                <a:gd name="T47" fmla="*/ 0 h 35"/>
                <a:gd name="T48" fmla="*/ 6 w 34"/>
                <a:gd name="T49" fmla="*/ 0 h 35"/>
                <a:gd name="T50" fmla="*/ 2 w 34"/>
                <a:gd name="T51" fmla="*/ 3 h 35"/>
                <a:gd name="T52" fmla="*/ 2 w 34"/>
                <a:gd name="T53" fmla="*/ 32 h 35"/>
                <a:gd name="T54" fmla="*/ 0 w 34"/>
                <a:gd name="T55" fmla="*/ 32 h 35"/>
                <a:gd name="T56" fmla="*/ 30 w 34"/>
                <a:gd name="T57" fmla="*/ 10 h 35"/>
                <a:gd name="T58" fmla="*/ 28 w 34"/>
                <a:gd name="T59" fmla="*/ 8 h 35"/>
                <a:gd name="T60" fmla="*/ 30 w 34"/>
                <a:gd name="T61" fmla="*/ 6 h 35"/>
                <a:gd name="T62" fmla="*/ 31 w 34"/>
                <a:gd name="T63" fmla="*/ 7 h 35"/>
                <a:gd name="T64" fmla="*/ 29 w 34"/>
                <a:gd name="T65" fmla="*/ 8 h 35"/>
                <a:gd name="T66" fmla="*/ 29 w 34"/>
                <a:gd name="T67" fmla="*/ 9 h 35"/>
                <a:gd name="T68" fmla="*/ 30 w 34"/>
                <a:gd name="T69" fmla="*/ 9 h 35"/>
                <a:gd name="T70" fmla="*/ 31 w 34"/>
                <a:gd name="T71" fmla="*/ 8 h 35"/>
                <a:gd name="T72" fmla="*/ 31 w 34"/>
                <a:gd name="T73" fmla="*/ 8 h 35"/>
                <a:gd name="T74" fmla="*/ 30 w 34"/>
                <a:gd name="T75" fmla="*/ 10 h 35"/>
                <a:gd name="T76" fmla="*/ 6 w 34"/>
                <a:gd name="T77" fmla="*/ 16 h 35"/>
                <a:gd name="T78" fmla="*/ 7 w 34"/>
                <a:gd name="T79" fmla="*/ 15 h 35"/>
                <a:gd name="T80" fmla="*/ 19 w 34"/>
                <a:gd name="T81" fmla="*/ 15 h 35"/>
                <a:gd name="T82" fmla="*/ 20 w 34"/>
                <a:gd name="T83" fmla="*/ 16 h 35"/>
                <a:gd name="T84" fmla="*/ 20 w 34"/>
                <a:gd name="T85" fmla="*/ 16 h 35"/>
                <a:gd name="T86" fmla="*/ 19 w 34"/>
                <a:gd name="T87" fmla="*/ 17 h 35"/>
                <a:gd name="T88" fmla="*/ 7 w 34"/>
                <a:gd name="T89" fmla="*/ 17 h 35"/>
                <a:gd name="T90" fmla="*/ 6 w 34"/>
                <a:gd name="T91" fmla="*/ 16 h 35"/>
                <a:gd name="T92" fmla="*/ 6 w 34"/>
                <a:gd name="T93" fmla="*/ 4 h 35"/>
                <a:gd name="T94" fmla="*/ 7 w 34"/>
                <a:gd name="T95" fmla="*/ 3 h 35"/>
                <a:gd name="T96" fmla="*/ 19 w 34"/>
                <a:gd name="T97" fmla="*/ 3 h 35"/>
                <a:gd name="T98" fmla="*/ 20 w 34"/>
                <a:gd name="T99" fmla="*/ 4 h 35"/>
                <a:gd name="T100" fmla="*/ 20 w 34"/>
                <a:gd name="T101" fmla="*/ 10 h 35"/>
                <a:gd name="T102" fmla="*/ 19 w 34"/>
                <a:gd name="T103" fmla="*/ 11 h 35"/>
                <a:gd name="T104" fmla="*/ 7 w 34"/>
                <a:gd name="T105" fmla="*/ 11 h 35"/>
                <a:gd name="T106" fmla="*/ 6 w 34"/>
                <a:gd name="T107" fmla="*/ 10 h 35"/>
                <a:gd name="T108" fmla="*/ 6 w 34"/>
                <a:gd name="T109"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 h="35">
                  <a:moveTo>
                    <a:pt x="0" y="32"/>
                  </a:moveTo>
                  <a:cubicBezTo>
                    <a:pt x="0" y="35"/>
                    <a:pt x="0" y="35"/>
                    <a:pt x="0" y="35"/>
                  </a:cubicBezTo>
                  <a:cubicBezTo>
                    <a:pt x="6" y="35"/>
                    <a:pt x="6" y="35"/>
                    <a:pt x="6" y="35"/>
                  </a:cubicBezTo>
                  <a:cubicBezTo>
                    <a:pt x="20" y="35"/>
                    <a:pt x="20" y="35"/>
                    <a:pt x="20" y="35"/>
                  </a:cubicBezTo>
                  <a:cubicBezTo>
                    <a:pt x="26" y="35"/>
                    <a:pt x="26" y="35"/>
                    <a:pt x="26" y="35"/>
                  </a:cubicBezTo>
                  <a:cubicBezTo>
                    <a:pt x="26" y="32"/>
                    <a:pt x="26" y="32"/>
                    <a:pt x="26" y="32"/>
                  </a:cubicBezTo>
                  <a:cubicBezTo>
                    <a:pt x="23" y="32"/>
                    <a:pt x="23" y="32"/>
                    <a:pt x="23" y="32"/>
                  </a:cubicBezTo>
                  <a:cubicBezTo>
                    <a:pt x="23" y="28"/>
                    <a:pt x="23" y="28"/>
                    <a:pt x="23" y="28"/>
                  </a:cubicBezTo>
                  <a:cubicBezTo>
                    <a:pt x="29" y="28"/>
                    <a:pt x="29" y="28"/>
                    <a:pt x="29" y="28"/>
                  </a:cubicBezTo>
                  <a:cubicBezTo>
                    <a:pt x="32" y="28"/>
                    <a:pt x="34" y="25"/>
                    <a:pt x="34" y="23"/>
                  </a:cubicBezTo>
                  <a:cubicBezTo>
                    <a:pt x="34" y="8"/>
                    <a:pt x="34" y="8"/>
                    <a:pt x="34" y="8"/>
                  </a:cubicBezTo>
                  <a:cubicBezTo>
                    <a:pt x="34" y="5"/>
                    <a:pt x="32" y="3"/>
                    <a:pt x="29" y="3"/>
                  </a:cubicBezTo>
                  <a:cubicBezTo>
                    <a:pt x="25" y="3"/>
                    <a:pt x="25" y="3"/>
                    <a:pt x="25" y="3"/>
                  </a:cubicBezTo>
                  <a:cubicBezTo>
                    <a:pt x="25" y="6"/>
                    <a:pt x="25" y="6"/>
                    <a:pt x="25" y="6"/>
                  </a:cubicBezTo>
                  <a:cubicBezTo>
                    <a:pt x="27" y="6"/>
                    <a:pt x="27" y="6"/>
                    <a:pt x="27" y="6"/>
                  </a:cubicBezTo>
                  <a:cubicBezTo>
                    <a:pt x="27" y="7"/>
                    <a:pt x="27" y="8"/>
                    <a:pt x="27" y="8"/>
                  </a:cubicBezTo>
                  <a:cubicBezTo>
                    <a:pt x="27" y="10"/>
                    <a:pt x="28" y="11"/>
                    <a:pt x="30" y="11"/>
                  </a:cubicBezTo>
                  <a:cubicBezTo>
                    <a:pt x="30" y="11"/>
                    <a:pt x="30" y="11"/>
                    <a:pt x="30" y="11"/>
                  </a:cubicBezTo>
                  <a:cubicBezTo>
                    <a:pt x="30" y="23"/>
                    <a:pt x="30" y="23"/>
                    <a:pt x="30" y="23"/>
                  </a:cubicBezTo>
                  <a:cubicBezTo>
                    <a:pt x="30" y="24"/>
                    <a:pt x="30" y="24"/>
                    <a:pt x="29" y="24"/>
                  </a:cubicBezTo>
                  <a:cubicBezTo>
                    <a:pt x="23" y="24"/>
                    <a:pt x="23" y="24"/>
                    <a:pt x="23" y="24"/>
                  </a:cubicBezTo>
                  <a:cubicBezTo>
                    <a:pt x="23" y="6"/>
                    <a:pt x="23" y="6"/>
                    <a:pt x="23" y="6"/>
                  </a:cubicBezTo>
                  <a:cubicBezTo>
                    <a:pt x="23" y="3"/>
                    <a:pt x="23" y="3"/>
                    <a:pt x="23" y="3"/>
                  </a:cubicBezTo>
                  <a:cubicBezTo>
                    <a:pt x="23" y="1"/>
                    <a:pt x="22" y="0"/>
                    <a:pt x="20" y="0"/>
                  </a:cubicBezTo>
                  <a:cubicBezTo>
                    <a:pt x="6" y="0"/>
                    <a:pt x="6" y="0"/>
                    <a:pt x="6" y="0"/>
                  </a:cubicBezTo>
                  <a:cubicBezTo>
                    <a:pt x="4" y="0"/>
                    <a:pt x="2" y="1"/>
                    <a:pt x="2" y="3"/>
                  </a:cubicBezTo>
                  <a:cubicBezTo>
                    <a:pt x="2" y="32"/>
                    <a:pt x="2" y="32"/>
                    <a:pt x="2" y="32"/>
                  </a:cubicBezTo>
                  <a:lnTo>
                    <a:pt x="0" y="32"/>
                  </a:lnTo>
                  <a:close/>
                  <a:moveTo>
                    <a:pt x="30" y="10"/>
                  </a:moveTo>
                  <a:cubicBezTo>
                    <a:pt x="29" y="10"/>
                    <a:pt x="28" y="9"/>
                    <a:pt x="28" y="8"/>
                  </a:cubicBezTo>
                  <a:cubicBezTo>
                    <a:pt x="28" y="7"/>
                    <a:pt x="29" y="6"/>
                    <a:pt x="30" y="6"/>
                  </a:cubicBezTo>
                  <a:cubicBezTo>
                    <a:pt x="30" y="6"/>
                    <a:pt x="30" y="7"/>
                    <a:pt x="31" y="7"/>
                  </a:cubicBezTo>
                  <a:cubicBezTo>
                    <a:pt x="29" y="8"/>
                    <a:pt x="29" y="8"/>
                    <a:pt x="29" y="8"/>
                  </a:cubicBezTo>
                  <a:cubicBezTo>
                    <a:pt x="29" y="8"/>
                    <a:pt x="29" y="8"/>
                    <a:pt x="29" y="9"/>
                  </a:cubicBezTo>
                  <a:cubicBezTo>
                    <a:pt x="30" y="9"/>
                    <a:pt x="30" y="9"/>
                    <a:pt x="30" y="9"/>
                  </a:cubicBezTo>
                  <a:cubicBezTo>
                    <a:pt x="31" y="8"/>
                    <a:pt x="31" y="8"/>
                    <a:pt x="31" y="8"/>
                  </a:cubicBezTo>
                  <a:cubicBezTo>
                    <a:pt x="31" y="8"/>
                    <a:pt x="31" y="8"/>
                    <a:pt x="31" y="8"/>
                  </a:cubicBezTo>
                  <a:cubicBezTo>
                    <a:pt x="31" y="9"/>
                    <a:pt x="31" y="10"/>
                    <a:pt x="30" y="10"/>
                  </a:cubicBezTo>
                  <a:close/>
                  <a:moveTo>
                    <a:pt x="6" y="16"/>
                  </a:moveTo>
                  <a:cubicBezTo>
                    <a:pt x="6" y="15"/>
                    <a:pt x="6" y="15"/>
                    <a:pt x="7" y="15"/>
                  </a:cubicBezTo>
                  <a:cubicBezTo>
                    <a:pt x="19" y="15"/>
                    <a:pt x="19" y="15"/>
                    <a:pt x="19" y="15"/>
                  </a:cubicBezTo>
                  <a:cubicBezTo>
                    <a:pt x="19" y="15"/>
                    <a:pt x="20" y="15"/>
                    <a:pt x="20" y="16"/>
                  </a:cubicBezTo>
                  <a:cubicBezTo>
                    <a:pt x="20" y="16"/>
                    <a:pt x="20" y="16"/>
                    <a:pt x="20" y="16"/>
                  </a:cubicBezTo>
                  <a:cubicBezTo>
                    <a:pt x="20" y="17"/>
                    <a:pt x="19" y="17"/>
                    <a:pt x="19" y="17"/>
                  </a:cubicBezTo>
                  <a:cubicBezTo>
                    <a:pt x="7" y="17"/>
                    <a:pt x="7" y="17"/>
                    <a:pt x="7" y="17"/>
                  </a:cubicBezTo>
                  <a:cubicBezTo>
                    <a:pt x="6" y="17"/>
                    <a:pt x="6" y="17"/>
                    <a:pt x="6" y="16"/>
                  </a:cubicBezTo>
                  <a:close/>
                  <a:moveTo>
                    <a:pt x="6" y="4"/>
                  </a:moveTo>
                  <a:cubicBezTo>
                    <a:pt x="6" y="4"/>
                    <a:pt x="6" y="3"/>
                    <a:pt x="7" y="3"/>
                  </a:cubicBezTo>
                  <a:cubicBezTo>
                    <a:pt x="19" y="3"/>
                    <a:pt x="19" y="3"/>
                    <a:pt x="19" y="3"/>
                  </a:cubicBezTo>
                  <a:cubicBezTo>
                    <a:pt x="19" y="3"/>
                    <a:pt x="20" y="4"/>
                    <a:pt x="20" y="4"/>
                  </a:cubicBezTo>
                  <a:cubicBezTo>
                    <a:pt x="20" y="10"/>
                    <a:pt x="20" y="10"/>
                    <a:pt x="20" y="10"/>
                  </a:cubicBezTo>
                  <a:cubicBezTo>
                    <a:pt x="20" y="11"/>
                    <a:pt x="19" y="11"/>
                    <a:pt x="19" y="11"/>
                  </a:cubicBezTo>
                  <a:cubicBezTo>
                    <a:pt x="7" y="11"/>
                    <a:pt x="7" y="11"/>
                    <a:pt x="7" y="11"/>
                  </a:cubicBezTo>
                  <a:cubicBezTo>
                    <a:pt x="6" y="11"/>
                    <a:pt x="6" y="11"/>
                    <a:pt x="6" y="10"/>
                  </a:cubicBezTo>
                  <a:lnTo>
                    <a:pt x="6"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1"/>
            <p:cNvSpPr/>
            <p:nvPr/>
          </p:nvSpPr>
          <p:spPr bwMode="auto">
            <a:xfrm>
              <a:off x="3165" y="1993"/>
              <a:ext cx="481" cy="413"/>
            </a:xfrm>
            <a:custGeom>
              <a:avLst/>
              <a:gdLst>
                <a:gd name="T0" fmla="*/ 2 w 203"/>
                <a:gd name="T1" fmla="*/ 95 h 174"/>
                <a:gd name="T2" fmla="*/ 42 w 203"/>
                <a:gd name="T3" fmla="*/ 8 h 174"/>
                <a:gd name="T4" fmla="*/ 56 w 203"/>
                <a:gd name="T5" fmla="*/ 3 h 174"/>
                <a:gd name="T6" fmla="*/ 103 w 203"/>
                <a:gd name="T7" fmla="*/ 23 h 174"/>
                <a:gd name="T8" fmla="*/ 110 w 203"/>
                <a:gd name="T9" fmla="*/ 8 h 174"/>
                <a:gd name="T10" fmla="*/ 113 w 203"/>
                <a:gd name="T11" fmla="*/ 7 h 174"/>
                <a:gd name="T12" fmla="*/ 119 w 203"/>
                <a:gd name="T13" fmla="*/ 10 h 174"/>
                <a:gd name="T14" fmla="*/ 118 w 203"/>
                <a:gd name="T15" fmla="*/ 18 h 174"/>
                <a:gd name="T16" fmla="*/ 115 w 203"/>
                <a:gd name="T17" fmla="*/ 17 h 174"/>
                <a:gd name="T18" fmla="*/ 111 w 203"/>
                <a:gd name="T19" fmla="*/ 27 h 174"/>
                <a:gd name="T20" fmla="*/ 138 w 203"/>
                <a:gd name="T21" fmla="*/ 39 h 174"/>
                <a:gd name="T22" fmla="*/ 141 w 203"/>
                <a:gd name="T23" fmla="*/ 33 h 174"/>
                <a:gd name="T24" fmla="*/ 152 w 203"/>
                <a:gd name="T25" fmla="*/ 25 h 174"/>
                <a:gd name="T26" fmla="*/ 153 w 203"/>
                <a:gd name="T27" fmla="*/ 28 h 174"/>
                <a:gd name="T28" fmla="*/ 146 w 203"/>
                <a:gd name="T29" fmla="*/ 43 h 174"/>
                <a:gd name="T30" fmla="*/ 195 w 203"/>
                <a:gd name="T31" fmla="*/ 65 h 174"/>
                <a:gd name="T32" fmla="*/ 201 w 203"/>
                <a:gd name="T33" fmla="*/ 80 h 174"/>
                <a:gd name="T34" fmla="*/ 160 w 203"/>
                <a:gd name="T35" fmla="*/ 167 h 174"/>
                <a:gd name="T36" fmla="*/ 146 w 203"/>
                <a:gd name="T37" fmla="*/ 172 h 174"/>
                <a:gd name="T38" fmla="*/ 8 w 203"/>
                <a:gd name="T39" fmla="*/ 109 h 174"/>
                <a:gd name="T40" fmla="*/ 2 w 203"/>
                <a:gd name="T41" fmla="*/ 9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3" h="174">
                  <a:moveTo>
                    <a:pt x="2" y="95"/>
                  </a:moveTo>
                  <a:cubicBezTo>
                    <a:pt x="42" y="8"/>
                    <a:pt x="42" y="8"/>
                    <a:pt x="42" y="8"/>
                  </a:cubicBezTo>
                  <a:cubicBezTo>
                    <a:pt x="45" y="2"/>
                    <a:pt x="51" y="0"/>
                    <a:pt x="56" y="3"/>
                  </a:cubicBezTo>
                  <a:cubicBezTo>
                    <a:pt x="103" y="23"/>
                    <a:pt x="103" y="23"/>
                    <a:pt x="103" y="23"/>
                  </a:cubicBezTo>
                  <a:cubicBezTo>
                    <a:pt x="110" y="8"/>
                    <a:pt x="110" y="8"/>
                    <a:pt x="110" y="8"/>
                  </a:cubicBezTo>
                  <a:cubicBezTo>
                    <a:pt x="110" y="7"/>
                    <a:pt x="112" y="6"/>
                    <a:pt x="113" y="7"/>
                  </a:cubicBezTo>
                  <a:cubicBezTo>
                    <a:pt x="119" y="10"/>
                    <a:pt x="119" y="10"/>
                    <a:pt x="119" y="10"/>
                  </a:cubicBezTo>
                  <a:cubicBezTo>
                    <a:pt x="119" y="12"/>
                    <a:pt x="118" y="15"/>
                    <a:pt x="118" y="18"/>
                  </a:cubicBezTo>
                  <a:cubicBezTo>
                    <a:pt x="115" y="17"/>
                    <a:pt x="115" y="17"/>
                    <a:pt x="115" y="17"/>
                  </a:cubicBezTo>
                  <a:cubicBezTo>
                    <a:pt x="111" y="27"/>
                    <a:pt x="111" y="27"/>
                    <a:pt x="111" y="27"/>
                  </a:cubicBezTo>
                  <a:cubicBezTo>
                    <a:pt x="138" y="39"/>
                    <a:pt x="138" y="39"/>
                    <a:pt x="138" y="39"/>
                  </a:cubicBezTo>
                  <a:cubicBezTo>
                    <a:pt x="141" y="33"/>
                    <a:pt x="141" y="33"/>
                    <a:pt x="141" y="33"/>
                  </a:cubicBezTo>
                  <a:cubicBezTo>
                    <a:pt x="144" y="32"/>
                    <a:pt x="150" y="29"/>
                    <a:pt x="152" y="25"/>
                  </a:cubicBezTo>
                  <a:cubicBezTo>
                    <a:pt x="153" y="26"/>
                    <a:pt x="153" y="27"/>
                    <a:pt x="153" y="28"/>
                  </a:cubicBezTo>
                  <a:cubicBezTo>
                    <a:pt x="146" y="43"/>
                    <a:pt x="146" y="43"/>
                    <a:pt x="146" y="43"/>
                  </a:cubicBezTo>
                  <a:cubicBezTo>
                    <a:pt x="195" y="65"/>
                    <a:pt x="195" y="65"/>
                    <a:pt x="195" y="65"/>
                  </a:cubicBezTo>
                  <a:cubicBezTo>
                    <a:pt x="201" y="68"/>
                    <a:pt x="203" y="74"/>
                    <a:pt x="201" y="80"/>
                  </a:cubicBezTo>
                  <a:cubicBezTo>
                    <a:pt x="160" y="167"/>
                    <a:pt x="160" y="167"/>
                    <a:pt x="160" y="167"/>
                  </a:cubicBezTo>
                  <a:cubicBezTo>
                    <a:pt x="158" y="172"/>
                    <a:pt x="152" y="174"/>
                    <a:pt x="146" y="172"/>
                  </a:cubicBezTo>
                  <a:cubicBezTo>
                    <a:pt x="8" y="109"/>
                    <a:pt x="8" y="109"/>
                    <a:pt x="8" y="109"/>
                  </a:cubicBezTo>
                  <a:cubicBezTo>
                    <a:pt x="2" y="107"/>
                    <a:pt x="0" y="100"/>
                    <a:pt x="2"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2"/>
            <p:cNvSpPr>
              <a:spLocks noEditPoints="1"/>
            </p:cNvSpPr>
            <p:nvPr/>
          </p:nvSpPr>
          <p:spPr bwMode="auto">
            <a:xfrm>
              <a:off x="4205" y="2690"/>
              <a:ext cx="26" cy="27"/>
            </a:xfrm>
            <a:custGeom>
              <a:avLst/>
              <a:gdLst>
                <a:gd name="T0" fmla="*/ 11 w 11"/>
                <a:gd name="T1" fmla="*/ 6 h 11"/>
                <a:gd name="T2" fmla="*/ 10 w 11"/>
                <a:gd name="T3" fmla="*/ 6 h 11"/>
                <a:gd name="T4" fmla="*/ 10 w 11"/>
                <a:gd name="T5" fmla="*/ 5 h 11"/>
                <a:gd name="T6" fmla="*/ 11 w 11"/>
                <a:gd name="T7" fmla="*/ 5 h 11"/>
                <a:gd name="T8" fmla="*/ 11 w 11"/>
                <a:gd name="T9" fmla="*/ 4 h 11"/>
                <a:gd name="T10" fmla="*/ 11 w 11"/>
                <a:gd name="T11" fmla="*/ 3 h 11"/>
                <a:gd name="T12" fmla="*/ 10 w 11"/>
                <a:gd name="T13" fmla="*/ 3 h 11"/>
                <a:gd name="T14" fmla="*/ 9 w 11"/>
                <a:gd name="T15" fmla="*/ 3 h 11"/>
                <a:gd name="T16" fmla="*/ 9 w 11"/>
                <a:gd name="T17" fmla="*/ 3 h 11"/>
                <a:gd name="T18" fmla="*/ 9 w 11"/>
                <a:gd name="T19" fmla="*/ 2 h 11"/>
                <a:gd name="T20" fmla="*/ 8 w 11"/>
                <a:gd name="T21" fmla="*/ 1 h 11"/>
                <a:gd name="T22" fmla="*/ 8 w 11"/>
                <a:gd name="T23" fmla="*/ 0 h 11"/>
                <a:gd name="T24" fmla="*/ 7 w 11"/>
                <a:gd name="T25" fmla="*/ 1 h 11"/>
                <a:gd name="T26" fmla="*/ 6 w 11"/>
                <a:gd name="T27" fmla="*/ 2 h 11"/>
                <a:gd name="T28" fmla="*/ 5 w 11"/>
                <a:gd name="T29" fmla="*/ 2 h 11"/>
                <a:gd name="T30" fmla="*/ 5 w 11"/>
                <a:gd name="T31" fmla="*/ 1 h 11"/>
                <a:gd name="T32" fmla="*/ 4 w 11"/>
                <a:gd name="T33" fmla="*/ 1 h 11"/>
                <a:gd name="T34" fmla="*/ 3 w 11"/>
                <a:gd name="T35" fmla="*/ 1 h 11"/>
                <a:gd name="T36" fmla="*/ 3 w 11"/>
                <a:gd name="T37" fmla="*/ 2 h 11"/>
                <a:gd name="T38" fmla="*/ 3 w 11"/>
                <a:gd name="T39" fmla="*/ 3 h 11"/>
                <a:gd name="T40" fmla="*/ 3 w 11"/>
                <a:gd name="T41" fmla="*/ 3 h 11"/>
                <a:gd name="T42" fmla="*/ 2 w 11"/>
                <a:gd name="T43" fmla="*/ 3 h 11"/>
                <a:gd name="T44" fmla="*/ 1 w 11"/>
                <a:gd name="T45" fmla="*/ 3 h 11"/>
                <a:gd name="T46" fmla="*/ 1 w 11"/>
                <a:gd name="T47" fmla="*/ 4 h 11"/>
                <a:gd name="T48" fmla="*/ 1 w 11"/>
                <a:gd name="T49" fmla="*/ 5 h 11"/>
                <a:gd name="T50" fmla="*/ 2 w 11"/>
                <a:gd name="T51" fmla="*/ 5 h 11"/>
                <a:gd name="T52" fmla="*/ 2 w 11"/>
                <a:gd name="T53" fmla="*/ 6 h 11"/>
                <a:gd name="T54" fmla="*/ 1 w 11"/>
                <a:gd name="T55" fmla="*/ 7 h 11"/>
                <a:gd name="T56" fmla="*/ 1 w 11"/>
                <a:gd name="T57" fmla="*/ 8 h 11"/>
                <a:gd name="T58" fmla="*/ 1 w 11"/>
                <a:gd name="T59" fmla="*/ 9 h 11"/>
                <a:gd name="T60" fmla="*/ 2 w 11"/>
                <a:gd name="T61" fmla="*/ 9 h 11"/>
                <a:gd name="T62" fmla="*/ 3 w 11"/>
                <a:gd name="T63" fmla="*/ 9 h 11"/>
                <a:gd name="T64" fmla="*/ 3 w 11"/>
                <a:gd name="T65" fmla="*/ 9 h 11"/>
                <a:gd name="T66" fmla="*/ 3 w 11"/>
                <a:gd name="T67" fmla="*/ 10 h 11"/>
                <a:gd name="T68" fmla="*/ 3 w 11"/>
                <a:gd name="T69" fmla="*/ 11 h 11"/>
                <a:gd name="T70" fmla="*/ 4 w 11"/>
                <a:gd name="T71" fmla="*/ 11 h 11"/>
                <a:gd name="T72" fmla="*/ 5 w 11"/>
                <a:gd name="T73" fmla="*/ 11 h 11"/>
                <a:gd name="T74" fmla="*/ 6 w 11"/>
                <a:gd name="T75" fmla="*/ 10 h 11"/>
                <a:gd name="T76" fmla="*/ 6 w 11"/>
                <a:gd name="T77" fmla="*/ 10 h 11"/>
                <a:gd name="T78" fmla="*/ 7 w 11"/>
                <a:gd name="T79" fmla="*/ 11 h 11"/>
                <a:gd name="T80" fmla="*/ 8 w 11"/>
                <a:gd name="T81" fmla="*/ 11 h 11"/>
                <a:gd name="T82" fmla="*/ 9 w 11"/>
                <a:gd name="T83" fmla="*/ 11 h 11"/>
                <a:gd name="T84" fmla="*/ 9 w 11"/>
                <a:gd name="T85" fmla="*/ 10 h 11"/>
                <a:gd name="T86" fmla="*/ 9 w 11"/>
                <a:gd name="T87" fmla="*/ 9 h 11"/>
                <a:gd name="T88" fmla="*/ 9 w 11"/>
                <a:gd name="T89" fmla="*/ 8 h 11"/>
                <a:gd name="T90" fmla="*/ 10 w 11"/>
                <a:gd name="T91" fmla="*/ 9 h 11"/>
                <a:gd name="T92" fmla="*/ 11 w 11"/>
                <a:gd name="T93" fmla="*/ 8 h 11"/>
                <a:gd name="T94" fmla="*/ 11 w 11"/>
                <a:gd name="T95" fmla="*/ 7 h 11"/>
                <a:gd name="T96" fmla="*/ 11 w 11"/>
                <a:gd name="T97" fmla="*/ 6 h 11"/>
                <a:gd name="T98" fmla="*/ 7 w 11"/>
                <a:gd name="T99" fmla="*/ 8 h 11"/>
                <a:gd name="T100" fmla="*/ 4 w 11"/>
                <a:gd name="T101" fmla="*/ 7 h 11"/>
                <a:gd name="T102" fmla="*/ 5 w 11"/>
                <a:gd name="T103" fmla="*/ 4 h 11"/>
                <a:gd name="T104" fmla="*/ 8 w 11"/>
                <a:gd name="T105" fmla="*/ 5 h 11"/>
                <a:gd name="T106" fmla="*/ 7 w 11"/>
                <a:gd name="T10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 h="11">
                  <a:moveTo>
                    <a:pt x="11" y="6"/>
                  </a:moveTo>
                  <a:cubicBezTo>
                    <a:pt x="10" y="6"/>
                    <a:pt x="10" y="6"/>
                    <a:pt x="10" y="6"/>
                  </a:cubicBezTo>
                  <a:cubicBezTo>
                    <a:pt x="10" y="6"/>
                    <a:pt x="10" y="6"/>
                    <a:pt x="10" y="5"/>
                  </a:cubicBezTo>
                  <a:cubicBezTo>
                    <a:pt x="11" y="5"/>
                    <a:pt x="11" y="5"/>
                    <a:pt x="11" y="5"/>
                  </a:cubicBezTo>
                  <a:cubicBezTo>
                    <a:pt x="11" y="5"/>
                    <a:pt x="11" y="4"/>
                    <a:pt x="11" y="4"/>
                  </a:cubicBezTo>
                  <a:cubicBezTo>
                    <a:pt x="11" y="3"/>
                    <a:pt x="11" y="3"/>
                    <a:pt x="11" y="3"/>
                  </a:cubicBezTo>
                  <a:cubicBezTo>
                    <a:pt x="11" y="3"/>
                    <a:pt x="10" y="3"/>
                    <a:pt x="10" y="3"/>
                  </a:cubicBezTo>
                  <a:cubicBezTo>
                    <a:pt x="9" y="3"/>
                    <a:pt x="9" y="3"/>
                    <a:pt x="9" y="3"/>
                  </a:cubicBezTo>
                  <a:cubicBezTo>
                    <a:pt x="9" y="3"/>
                    <a:pt x="9" y="3"/>
                    <a:pt x="9" y="3"/>
                  </a:cubicBezTo>
                  <a:cubicBezTo>
                    <a:pt x="9" y="2"/>
                    <a:pt x="9" y="2"/>
                    <a:pt x="9" y="2"/>
                  </a:cubicBezTo>
                  <a:cubicBezTo>
                    <a:pt x="9" y="1"/>
                    <a:pt x="9" y="1"/>
                    <a:pt x="8" y="1"/>
                  </a:cubicBezTo>
                  <a:cubicBezTo>
                    <a:pt x="8" y="0"/>
                    <a:pt x="8" y="0"/>
                    <a:pt x="8" y="0"/>
                  </a:cubicBezTo>
                  <a:cubicBezTo>
                    <a:pt x="7" y="0"/>
                    <a:pt x="7" y="1"/>
                    <a:pt x="7" y="1"/>
                  </a:cubicBezTo>
                  <a:cubicBezTo>
                    <a:pt x="6" y="2"/>
                    <a:pt x="6" y="2"/>
                    <a:pt x="6" y="2"/>
                  </a:cubicBezTo>
                  <a:cubicBezTo>
                    <a:pt x="6" y="2"/>
                    <a:pt x="6" y="2"/>
                    <a:pt x="5" y="2"/>
                  </a:cubicBezTo>
                  <a:cubicBezTo>
                    <a:pt x="5" y="1"/>
                    <a:pt x="5" y="1"/>
                    <a:pt x="5" y="1"/>
                  </a:cubicBezTo>
                  <a:cubicBezTo>
                    <a:pt x="5" y="1"/>
                    <a:pt x="5" y="0"/>
                    <a:pt x="4" y="1"/>
                  </a:cubicBezTo>
                  <a:cubicBezTo>
                    <a:pt x="3" y="1"/>
                    <a:pt x="3" y="1"/>
                    <a:pt x="3" y="1"/>
                  </a:cubicBezTo>
                  <a:cubicBezTo>
                    <a:pt x="3" y="1"/>
                    <a:pt x="3" y="2"/>
                    <a:pt x="3" y="2"/>
                  </a:cubicBezTo>
                  <a:cubicBezTo>
                    <a:pt x="3" y="3"/>
                    <a:pt x="3" y="3"/>
                    <a:pt x="3" y="3"/>
                  </a:cubicBezTo>
                  <a:cubicBezTo>
                    <a:pt x="3" y="3"/>
                    <a:pt x="3" y="3"/>
                    <a:pt x="3" y="3"/>
                  </a:cubicBezTo>
                  <a:cubicBezTo>
                    <a:pt x="2" y="3"/>
                    <a:pt x="2" y="3"/>
                    <a:pt x="2" y="3"/>
                  </a:cubicBezTo>
                  <a:cubicBezTo>
                    <a:pt x="2" y="3"/>
                    <a:pt x="1" y="3"/>
                    <a:pt x="1" y="3"/>
                  </a:cubicBezTo>
                  <a:cubicBezTo>
                    <a:pt x="1" y="4"/>
                    <a:pt x="1" y="4"/>
                    <a:pt x="1" y="4"/>
                  </a:cubicBezTo>
                  <a:cubicBezTo>
                    <a:pt x="0" y="5"/>
                    <a:pt x="1" y="5"/>
                    <a:pt x="1" y="5"/>
                  </a:cubicBezTo>
                  <a:cubicBezTo>
                    <a:pt x="2" y="5"/>
                    <a:pt x="2" y="5"/>
                    <a:pt x="2" y="5"/>
                  </a:cubicBezTo>
                  <a:cubicBezTo>
                    <a:pt x="2" y="6"/>
                    <a:pt x="2" y="6"/>
                    <a:pt x="2" y="6"/>
                  </a:cubicBezTo>
                  <a:cubicBezTo>
                    <a:pt x="1" y="7"/>
                    <a:pt x="1" y="7"/>
                    <a:pt x="1" y="7"/>
                  </a:cubicBezTo>
                  <a:cubicBezTo>
                    <a:pt x="1" y="7"/>
                    <a:pt x="0" y="7"/>
                    <a:pt x="1" y="8"/>
                  </a:cubicBezTo>
                  <a:cubicBezTo>
                    <a:pt x="1" y="9"/>
                    <a:pt x="1" y="9"/>
                    <a:pt x="1" y="9"/>
                  </a:cubicBezTo>
                  <a:cubicBezTo>
                    <a:pt x="1" y="9"/>
                    <a:pt x="2" y="9"/>
                    <a:pt x="2" y="9"/>
                  </a:cubicBezTo>
                  <a:cubicBezTo>
                    <a:pt x="3" y="9"/>
                    <a:pt x="3" y="9"/>
                    <a:pt x="3" y="9"/>
                  </a:cubicBezTo>
                  <a:cubicBezTo>
                    <a:pt x="3" y="9"/>
                    <a:pt x="3" y="9"/>
                    <a:pt x="3" y="9"/>
                  </a:cubicBezTo>
                  <a:cubicBezTo>
                    <a:pt x="3" y="10"/>
                    <a:pt x="3" y="10"/>
                    <a:pt x="3" y="10"/>
                  </a:cubicBezTo>
                  <a:cubicBezTo>
                    <a:pt x="3" y="10"/>
                    <a:pt x="3" y="11"/>
                    <a:pt x="3" y="11"/>
                  </a:cubicBezTo>
                  <a:cubicBezTo>
                    <a:pt x="4" y="11"/>
                    <a:pt x="4" y="11"/>
                    <a:pt x="4" y="11"/>
                  </a:cubicBezTo>
                  <a:cubicBezTo>
                    <a:pt x="5" y="11"/>
                    <a:pt x="5" y="11"/>
                    <a:pt x="5" y="11"/>
                  </a:cubicBezTo>
                  <a:cubicBezTo>
                    <a:pt x="6" y="10"/>
                    <a:pt x="6" y="10"/>
                    <a:pt x="6" y="10"/>
                  </a:cubicBezTo>
                  <a:cubicBezTo>
                    <a:pt x="6" y="10"/>
                    <a:pt x="6" y="10"/>
                    <a:pt x="6" y="10"/>
                  </a:cubicBezTo>
                  <a:cubicBezTo>
                    <a:pt x="7" y="11"/>
                    <a:pt x="7" y="11"/>
                    <a:pt x="7" y="11"/>
                  </a:cubicBezTo>
                  <a:cubicBezTo>
                    <a:pt x="7" y="11"/>
                    <a:pt x="7" y="11"/>
                    <a:pt x="8" y="11"/>
                  </a:cubicBezTo>
                  <a:cubicBezTo>
                    <a:pt x="9" y="11"/>
                    <a:pt x="9" y="11"/>
                    <a:pt x="9" y="11"/>
                  </a:cubicBezTo>
                  <a:cubicBezTo>
                    <a:pt x="9" y="11"/>
                    <a:pt x="9" y="10"/>
                    <a:pt x="9" y="10"/>
                  </a:cubicBezTo>
                  <a:cubicBezTo>
                    <a:pt x="9" y="9"/>
                    <a:pt x="9" y="9"/>
                    <a:pt x="9" y="9"/>
                  </a:cubicBezTo>
                  <a:cubicBezTo>
                    <a:pt x="9" y="9"/>
                    <a:pt x="9" y="9"/>
                    <a:pt x="9" y="8"/>
                  </a:cubicBezTo>
                  <a:cubicBezTo>
                    <a:pt x="10" y="9"/>
                    <a:pt x="10" y="9"/>
                    <a:pt x="10" y="9"/>
                  </a:cubicBezTo>
                  <a:cubicBezTo>
                    <a:pt x="10" y="9"/>
                    <a:pt x="11" y="9"/>
                    <a:pt x="11" y="8"/>
                  </a:cubicBezTo>
                  <a:cubicBezTo>
                    <a:pt x="11" y="7"/>
                    <a:pt x="11" y="7"/>
                    <a:pt x="11" y="7"/>
                  </a:cubicBezTo>
                  <a:cubicBezTo>
                    <a:pt x="11" y="7"/>
                    <a:pt x="11" y="7"/>
                    <a:pt x="11" y="6"/>
                  </a:cubicBezTo>
                  <a:close/>
                  <a:moveTo>
                    <a:pt x="7" y="8"/>
                  </a:moveTo>
                  <a:cubicBezTo>
                    <a:pt x="6" y="8"/>
                    <a:pt x="4" y="8"/>
                    <a:pt x="4" y="7"/>
                  </a:cubicBezTo>
                  <a:cubicBezTo>
                    <a:pt x="3" y="6"/>
                    <a:pt x="4" y="4"/>
                    <a:pt x="5" y="4"/>
                  </a:cubicBezTo>
                  <a:cubicBezTo>
                    <a:pt x="6" y="3"/>
                    <a:pt x="7" y="4"/>
                    <a:pt x="8" y="5"/>
                  </a:cubicBezTo>
                  <a:cubicBezTo>
                    <a:pt x="8" y="6"/>
                    <a:pt x="8" y="7"/>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23"/>
            <p:cNvSpPr>
              <a:spLocks noEditPoints="1"/>
            </p:cNvSpPr>
            <p:nvPr/>
          </p:nvSpPr>
          <p:spPr bwMode="auto">
            <a:xfrm>
              <a:off x="4089" y="2465"/>
              <a:ext cx="26" cy="26"/>
            </a:xfrm>
            <a:custGeom>
              <a:avLst/>
              <a:gdLst>
                <a:gd name="T0" fmla="*/ 10 w 11"/>
                <a:gd name="T1" fmla="*/ 6 h 11"/>
                <a:gd name="T2" fmla="*/ 10 w 11"/>
                <a:gd name="T3" fmla="*/ 6 h 11"/>
                <a:gd name="T4" fmla="*/ 10 w 11"/>
                <a:gd name="T5" fmla="*/ 5 h 11"/>
                <a:gd name="T6" fmla="*/ 10 w 11"/>
                <a:gd name="T7" fmla="*/ 5 h 11"/>
                <a:gd name="T8" fmla="*/ 11 w 11"/>
                <a:gd name="T9" fmla="*/ 4 h 11"/>
                <a:gd name="T10" fmla="*/ 10 w 11"/>
                <a:gd name="T11" fmla="*/ 3 h 11"/>
                <a:gd name="T12" fmla="*/ 9 w 11"/>
                <a:gd name="T13" fmla="*/ 2 h 11"/>
                <a:gd name="T14" fmla="*/ 9 w 11"/>
                <a:gd name="T15" fmla="*/ 3 h 11"/>
                <a:gd name="T16" fmla="*/ 8 w 11"/>
                <a:gd name="T17" fmla="*/ 2 h 11"/>
                <a:gd name="T18" fmla="*/ 8 w 11"/>
                <a:gd name="T19" fmla="*/ 1 h 11"/>
                <a:gd name="T20" fmla="*/ 8 w 11"/>
                <a:gd name="T21" fmla="*/ 0 h 11"/>
                <a:gd name="T22" fmla="*/ 7 w 11"/>
                <a:gd name="T23" fmla="*/ 0 h 11"/>
                <a:gd name="T24" fmla="*/ 6 w 11"/>
                <a:gd name="T25" fmla="*/ 1 h 11"/>
                <a:gd name="T26" fmla="*/ 6 w 11"/>
                <a:gd name="T27" fmla="*/ 1 h 11"/>
                <a:gd name="T28" fmla="*/ 5 w 11"/>
                <a:gd name="T29" fmla="*/ 1 h 11"/>
                <a:gd name="T30" fmla="*/ 5 w 11"/>
                <a:gd name="T31" fmla="*/ 1 h 11"/>
                <a:gd name="T32" fmla="*/ 4 w 11"/>
                <a:gd name="T33" fmla="*/ 0 h 11"/>
                <a:gd name="T34" fmla="*/ 3 w 11"/>
                <a:gd name="T35" fmla="*/ 1 h 11"/>
                <a:gd name="T36" fmla="*/ 2 w 11"/>
                <a:gd name="T37" fmla="*/ 2 h 11"/>
                <a:gd name="T38" fmla="*/ 3 w 11"/>
                <a:gd name="T39" fmla="*/ 2 h 11"/>
                <a:gd name="T40" fmla="*/ 2 w 11"/>
                <a:gd name="T41" fmla="*/ 3 h 11"/>
                <a:gd name="T42" fmla="*/ 1 w 11"/>
                <a:gd name="T43" fmla="*/ 3 h 11"/>
                <a:gd name="T44" fmla="*/ 0 w 11"/>
                <a:gd name="T45" fmla="*/ 3 h 11"/>
                <a:gd name="T46" fmla="*/ 0 w 11"/>
                <a:gd name="T47" fmla="*/ 4 h 11"/>
                <a:gd name="T48" fmla="*/ 0 w 11"/>
                <a:gd name="T49" fmla="*/ 5 h 11"/>
                <a:gd name="T50" fmla="*/ 1 w 11"/>
                <a:gd name="T51" fmla="*/ 5 h 11"/>
                <a:gd name="T52" fmla="*/ 1 w 11"/>
                <a:gd name="T53" fmla="*/ 6 h 11"/>
                <a:gd name="T54" fmla="*/ 0 w 11"/>
                <a:gd name="T55" fmla="*/ 6 h 11"/>
                <a:gd name="T56" fmla="*/ 0 w 11"/>
                <a:gd name="T57" fmla="*/ 7 h 11"/>
                <a:gd name="T58" fmla="*/ 0 w 11"/>
                <a:gd name="T59" fmla="*/ 8 h 11"/>
                <a:gd name="T60" fmla="*/ 1 w 11"/>
                <a:gd name="T61" fmla="*/ 9 h 11"/>
                <a:gd name="T62" fmla="*/ 2 w 11"/>
                <a:gd name="T63" fmla="*/ 8 h 11"/>
                <a:gd name="T64" fmla="*/ 3 w 11"/>
                <a:gd name="T65" fmla="*/ 9 h 11"/>
                <a:gd name="T66" fmla="*/ 2 w 11"/>
                <a:gd name="T67" fmla="*/ 10 h 11"/>
                <a:gd name="T68" fmla="*/ 3 w 11"/>
                <a:gd name="T69" fmla="*/ 11 h 11"/>
                <a:gd name="T70" fmla="*/ 4 w 11"/>
                <a:gd name="T71" fmla="*/ 11 h 11"/>
                <a:gd name="T72" fmla="*/ 5 w 11"/>
                <a:gd name="T73" fmla="*/ 10 h 11"/>
                <a:gd name="T74" fmla="*/ 5 w 11"/>
                <a:gd name="T75" fmla="*/ 10 h 11"/>
                <a:gd name="T76" fmla="*/ 6 w 11"/>
                <a:gd name="T77" fmla="*/ 10 h 11"/>
                <a:gd name="T78" fmla="*/ 6 w 11"/>
                <a:gd name="T79" fmla="*/ 10 h 11"/>
                <a:gd name="T80" fmla="*/ 7 w 11"/>
                <a:gd name="T81" fmla="*/ 11 h 11"/>
                <a:gd name="T82" fmla="*/ 8 w 11"/>
                <a:gd name="T83" fmla="*/ 10 h 11"/>
                <a:gd name="T84" fmla="*/ 8 w 11"/>
                <a:gd name="T85" fmla="*/ 9 h 11"/>
                <a:gd name="T86" fmla="*/ 8 w 11"/>
                <a:gd name="T87" fmla="*/ 9 h 11"/>
                <a:gd name="T88" fmla="*/ 9 w 11"/>
                <a:gd name="T89" fmla="*/ 8 h 11"/>
                <a:gd name="T90" fmla="*/ 9 w 11"/>
                <a:gd name="T91" fmla="*/ 8 h 11"/>
                <a:gd name="T92" fmla="*/ 10 w 11"/>
                <a:gd name="T93" fmla="*/ 8 h 11"/>
                <a:gd name="T94" fmla="*/ 11 w 11"/>
                <a:gd name="T95" fmla="*/ 7 h 11"/>
                <a:gd name="T96" fmla="*/ 10 w 11"/>
                <a:gd name="T97" fmla="*/ 6 h 11"/>
                <a:gd name="T98" fmla="*/ 6 w 11"/>
                <a:gd name="T99" fmla="*/ 7 h 11"/>
                <a:gd name="T100" fmla="*/ 3 w 11"/>
                <a:gd name="T101" fmla="*/ 6 h 11"/>
                <a:gd name="T102" fmla="*/ 4 w 11"/>
                <a:gd name="T103" fmla="*/ 4 h 11"/>
                <a:gd name="T104" fmla="*/ 7 w 11"/>
                <a:gd name="T105" fmla="*/ 5 h 11"/>
                <a:gd name="T106" fmla="*/ 6 w 11"/>
                <a:gd name="T10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 h="11">
                  <a:moveTo>
                    <a:pt x="10" y="6"/>
                  </a:moveTo>
                  <a:cubicBezTo>
                    <a:pt x="10" y="6"/>
                    <a:pt x="10" y="6"/>
                    <a:pt x="10" y="6"/>
                  </a:cubicBezTo>
                  <a:cubicBezTo>
                    <a:pt x="10" y="6"/>
                    <a:pt x="10" y="5"/>
                    <a:pt x="10" y="5"/>
                  </a:cubicBezTo>
                  <a:cubicBezTo>
                    <a:pt x="10" y="5"/>
                    <a:pt x="10" y="5"/>
                    <a:pt x="10" y="5"/>
                  </a:cubicBezTo>
                  <a:cubicBezTo>
                    <a:pt x="11" y="4"/>
                    <a:pt x="11" y="4"/>
                    <a:pt x="11" y="4"/>
                  </a:cubicBezTo>
                  <a:cubicBezTo>
                    <a:pt x="10" y="3"/>
                    <a:pt x="10" y="3"/>
                    <a:pt x="10" y="3"/>
                  </a:cubicBezTo>
                  <a:cubicBezTo>
                    <a:pt x="10" y="2"/>
                    <a:pt x="10" y="2"/>
                    <a:pt x="9" y="2"/>
                  </a:cubicBezTo>
                  <a:cubicBezTo>
                    <a:pt x="9" y="3"/>
                    <a:pt x="9" y="3"/>
                    <a:pt x="9" y="3"/>
                  </a:cubicBezTo>
                  <a:cubicBezTo>
                    <a:pt x="8" y="3"/>
                    <a:pt x="8" y="2"/>
                    <a:pt x="8" y="2"/>
                  </a:cubicBezTo>
                  <a:cubicBezTo>
                    <a:pt x="8" y="1"/>
                    <a:pt x="8" y="1"/>
                    <a:pt x="8" y="1"/>
                  </a:cubicBezTo>
                  <a:cubicBezTo>
                    <a:pt x="8" y="1"/>
                    <a:pt x="8" y="1"/>
                    <a:pt x="8" y="0"/>
                  </a:cubicBezTo>
                  <a:cubicBezTo>
                    <a:pt x="7" y="0"/>
                    <a:pt x="7" y="0"/>
                    <a:pt x="7" y="0"/>
                  </a:cubicBezTo>
                  <a:cubicBezTo>
                    <a:pt x="7" y="0"/>
                    <a:pt x="6" y="0"/>
                    <a:pt x="6" y="1"/>
                  </a:cubicBezTo>
                  <a:cubicBezTo>
                    <a:pt x="6" y="1"/>
                    <a:pt x="6" y="1"/>
                    <a:pt x="6" y="1"/>
                  </a:cubicBezTo>
                  <a:cubicBezTo>
                    <a:pt x="5" y="1"/>
                    <a:pt x="5" y="1"/>
                    <a:pt x="5" y="1"/>
                  </a:cubicBezTo>
                  <a:cubicBezTo>
                    <a:pt x="5" y="1"/>
                    <a:pt x="5" y="1"/>
                    <a:pt x="5" y="1"/>
                  </a:cubicBezTo>
                  <a:cubicBezTo>
                    <a:pt x="4" y="0"/>
                    <a:pt x="4" y="0"/>
                    <a:pt x="4" y="0"/>
                  </a:cubicBezTo>
                  <a:cubicBezTo>
                    <a:pt x="3" y="1"/>
                    <a:pt x="3" y="1"/>
                    <a:pt x="3" y="1"/>
                  </a:cubicBezTo>
                  <a:cubicBezTo>
                    <a:pt x="2" y="1"/>
                    <a:pt x="2" y="1"/>
                    <a:pt x="2" y="2"/>
                  </a:cubicBezTo>
                  <a:cubicBezTo>
                    <a:pt x="3" y="2"/>
                    <a:pt x="3" y="2"/>
                    <a:pt x="3" y="2"/>
                  </a:cubicBezTo>
                  <a:cubicBezTo>
                    <a:pt x="2" y="2"/>
                    <a:pt x="2" y="3"/>
                    <a:pt x="2" y="3"/>
                  </a:cubicBezTo>
                  <a:cubicBezTo>
                    <a:pt x="1" y="3"/>
                    <a:pt x="1" y="3"/>
                    <a:pt x="1" y="3"/>
                  </a:cubicBezTo>
                  <a:cubicBezTo>
                    <a:pt x="1" y="2"/>
                    <a:pt x="0" y="3"/>
                    <a:pt x="0" y="3"/>
                  </a:cubicBezTo>
                  <a:cubicBezTo>
                    <a:pt x="0" y="4"/>
                    <a:pt x="0" y="4"/>
                    <a:pt x="0" y="4"/>
                  </a:cubicBezTo>
                  <a:cubicBezTo>
                    <a:pt x="0" y="4"/>
                    <a:pt x="0" y="5"/>
                    <a:pt x="0" y="5"/>
                  </a:cubicBezTo>
                  <a:cubicBezTo>
                    <a:pt x="1" y="5"/>
                    <a:pt x="1" y="5"/>
                    <a:pt x="1" y="5"/>
                  </a:cubicBezTo>
                  <a:cubicBezTo>
                    <a:pt x="1" y="5"/>
                    <a:pt x="1" y="6"/>
                    <a:pt x="1" y="6"/>
                  </a:cubicBezTo>
                  <a:cubicBezTo>
                    <a:pt x="0" y="6"/>
                    <a:pt x="0" y="6"/>
                    <a:pt x="0" y="6"/>
                  </a:cubicBezTo>
                  <a:cubicBezTo>
                    <a:pt x="0" y="6"/>
                    <a:pt x="0" y="7"/>
                    <a:pt x="0" y="7"/>
                  </a:cubicBezTo>
                  <a:cubicBezTo>
                    <a:pt x="0" y="8"/>
                    <a:pt x="0" y="8"/>
                    <a:pt x="0" y="8"/>
                  </a:cubicBezTo>
                  <a:cubicBezTo>
                    <a:pt x="1" y="9"/>
                    <a:pt x="1" y="9"/>
                    <a:pt x="1" y="9"/>
                  </a:cubicBezTo>
                  <a:cubicBezTo>
                    <a:pt x="2" y="8"/>
                    <a:pt x="2" y="8"/>
                    <a:pt x="2" y="8"/>
                  </a:cubicBezTo>
                  <a:cubicBezTo>
                    <a:pt x="2" y="8"/>
                    <a:pt x="2" y="9"/>
                    <a:pt x="3" y="9"/>
                  </a:cubicBezTo>
                  <a:cubicBezTo>
                    <a:pt x="2" y="10"/>
                    <a:pt x="2" y="10"/>
                    <a:pt x="2" y="10"/>
                  </a:cubicBezTo>
                  <a:cubicBezTo>
                    <a:pt x="2" y="10"/>
                    <a:pt x="3" y="10"/>
                    <a:pt x="3" y="11"/>
                  </a:cubicBezTo>
                  <a:cubicBezTo>
                    <a:pt x="4" y="11"/>
                    <a:pt x="4" y="11"/>
                    <a:pt x="4" y="11"/>
                  </a:cubicBezTo>
                  <a:cubicBezTo>
                    <a:pt x="4" y="11"/>
                    <a:pt x="5" y="11"/>
                    <a:pt x="5" y="10"/>
                  </a:cubicBezTo>
                  <a:cubicBezTo>
                    <a:pt x="5" y="10"/>
                    <a:pt x="5" y="10"/>
                    <a:pt x="5" y="10"/>
                  </a:cubicBezTo>
                  <a:cubicBezTo>
                    <a:pt x="5" y="10"/>
                    <a:pt x="6" y="10"/>
                    <a:pt x="6" y="10"/>
                  </a:cubicBezTo>
                  <a:cubicBezTo>
                    <a:pt x="6" y="10"/>
                    <a:pt x="6" y="10"/>
                    <a:pt x="6" y="10"/>
                  </a:cubicBezTo>
                  <a:cubicBezTo>
                    <a:pt x="6" y="11"/>
                    <a:pt x="7" y="11"/>
                    <a:pt x="7" y="11"/>
                  </a:cubicBezTo>
                  <a:cubicBezTo>
                    <a:pt x="8" y="10"/>
                    <a:pt x="8" y="10"/>
                    <a:pt x="8" y="10"/>
                  </a:cubicBezTo>
                  <a:cubicBezTo>
                    <a:pt x="8" y="10"/>
                    <a:pt x="9" y="10"/>
                    <a:pt x="8" y="9"/>
                  </a:cubicBezTo>
                  <a:cubicBezTo>
                    <a:pt x="8" y="9"/>
                    <a:pt x="8" y="9"/>
                    <a:pt x="8" y="9"/>
                  </a:cubicBezTo>
                  <a:cubicBezTo>
                    <a:pt x="8" y="8"/>
                    <a:pt x="8" y="8"/>
                    <a:pt x="9" y="8"/>
                  </a:cubicBezTo>
                  <a:cubicBezTo>
                    <a:pt x="9" y="8"/>
                    <a:pt x="9" y="8"/>
                    <a:pt x="9" y="8"/>
                  </a:cubicBezTo>
                  <a:cubicBezTo>
                    <a:pt x="10" y="9"/>
                    <a:pt x="10" y="8"/>
                    <a:pt x="10" y="8"/>
                  </a:cubicBezTo>
                  <a:cubicBezTo>
                    <a:pt x="11" y="7"/>
                    <a:pt x="11" y="7"/>
                    <a:pt x="11" y="7"/>
                  </a:cubicBezTo>
                  <a:cubicBezTo>
                    <a:pt x="11" y="7"/>
                    <a:pt x="11" y="6"/>
                    <a:pt x="10" y="6"/>
                  </a:cubicBezTo>
                  <a:close/>
                  <a:moveTo>
                    <a:pt x="6" y="7"/>
                  </a:moveTo>
                  <a:cubicBezTo>
                    <a:pt x="5" y="8"/>
                    <a:pt x="4" y="7"/>
                    <a:pt x="3" y="6"/>
                  </a:cubicBezTo>
                  <a:cubicBezTo>
                    <a:pt x="3" y="5"/>
                    <a:pt x="3" y="4"/>
                    <a:pt x="4" y="4"/>
                  </a:cubicBezTo>
                  <a:cubicBezTo>
                    <a:pt x="6" y="3"/>
                    <a:pt x="7" y="4"/>
                    <a:pt x="7" y="5"/>
                  </a:cubicBezTo>
                  <a:cubicBezTo>
                    <a:pt x="8" y="6"/>
                    <a:pt x="7" y="7"/>
                    <a:pt x="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24"/>
            <p:cNvSpPr>
              <a:spLocks noEditPoints="1"/>
            </p:cNvSpPr>
            <p:nvPr/>
          </p:nvSpPr>
          <p:spPr bwMode="auto">
            <a:xfrm>
              <a:off x="3994" y="2529"/>
              <a:ext cx="26" cy="29"/>
            </a:xfrm>
            <a:custGeom>
              <a:avLst/>
              <a:gdLst>
                <a:gd name="T0" fmla="*/ 11 w 11"/>
                <a:gd name="T1" fmla="*/ 7 h 12"/>
                <a:gd name="T2" fmla="*/ 10 w 11"/>
                <a:gd name="T3" fmla="*/ 6 h 12"/>
                <a:gd name="T4" fmla="*/ 10 w 11"/>
                <a:gd name="T5" fmla="*/ 6 h 12"/>
                <a:gd name="T6" fmla="*/ 11 w 11"/>
                <a:gd name="T7" fmla="*/ 5 h 12"/>
                <a:gd name="T8" fmla="*/ 11 w 11"/>
                <a:gd name="T9" fmla="*/ 4 h 12"/>
                <a:gd name="T10" fmla="*/ 11 w 11"/>
                <a:gd name="T11" fmla="*/ 3 h 12"/>
                <a:gd name="T12" fmla="*/ 10 w 11"/>
                <a:gd name="T13" fmla="*/ 3 h 12"/>
                <a:gd name="T14" fmla="*/ 9 w 11"/>
                <a:gd name="T15" fmla="*/ 3 h 12"/>
                <a:gd name="T16" fmla="*/ 9 w 11"/>
                <a:gd name="T17" fmla="*/ 3 h 12"/>
                <a:gd name="T18" fmla="*/ 9 w 11"/>
                <a:gd name="T19" fmla="*/ 2 h 12"/>
                <a:gd name="T20" fmla="*/ 8 w 11"/>
                <a:gd name="T21" fmla="*/ 1 h 12"/>
                <a:gd name="T22" fmla="*/ 8 w 11"/>
                <a:gd name="T23" fmla="*/ 1 h 12"/>
                <a:gd name="T24" fmla="*/ 7 w 11"/>
                <a:gd name="T25" fmla="*/ 1 h 12"/>
                <a:gd name="T26" fmla="*/ 6 w 11"/>
                <a:gd name="T27" fmla="*/ 2 h 12"/>
                <a:gd name="T28" fmla="*/ 5 w 11"/>
                <a:gd name="T29" fmla="*/ 2 h 12"/>
                <a:gd name="T30" fmla="*/ 5 w 11"/>
                <a:gd name="T31" fmla="*/ 1 h 12"/>
                <a:gd name="T32" fmla="*/ 4 w 11"/>
                <a:gd name="T33" fmla="*/ 1 h 12"/>
                <a:gd name="T34" fmla="*/ 3 w 11"/>
                <a:gd name="T35" fmla="*/ 1 h 12"/>
                <a:gd name="T36" fmla="*/ 3 w 11"/>
                <a:gd name="T37" fmla="*/ 2 h 12"/>
                <a:gd name="T38" fmla="*/ 3 w 11"/>
                <a:gd name="T39" fmla="*/ 3 h 12"/>
                <a:gd name="T40" fmla="*/ 3 w 11"/>
                <a:gd name="T41" fmla="*/ 3 h 12"/>
                <a:gd name="T42" fmla="*/ 2 w 11"/>
                <a:gd name="T43" fmla="*/ 3 h 12"/>
                <a:gd name="T44" fmla="*/ 1 w 11"/>
                <a:gd name="T45" fmla="*/ 4 h 12"/>
                <a:gd name="T46" fmla="*/ 1 w 11"/>
                <a:gd name="T47" fmla="*/ 4 h 12"/>
                <a:gd name="T48" fmla="*/ 1 w 11"/>
                <a:gd name="T49" fmla="*/ 5 h 12"/>
                <a:gd name="T50" fmla="*/ 2 w 11"/>
                <a:gd name="T51" fmla="*/ 6 h 12"/>
                <a:gd name="T52" fmla="*/ 2 w 11"/>
                <a:gd name="T53" fmla="*/ 7 h 12"/>
                <a:gd name="T54" fmla="*/ 1 w 11"/>
                <a:gd name="T55" fmla="*/ 7 h 12"/>
                <a:gd name="T56" fmla="*/ 1 w 11"/>
                <a:gd name="T57" fmla="*/ 8 h 12"/>
                <a:gd name="T58" fmla="*/ 1 w 11"/>
                <a:gd name="T59" fmla="*/ 9 h 12"/>
                <a:gd name="T60" fmla="*/ 2 w 11"/>
                <a:gd name="T61" fmla="*/ 9 h 12"/>
                <a:gd name="T62" fmla="*/ 3 w 11"/>
                <a:gd name="T63" fmla="*/ 9 h 12"/>
                <a:gd name="T64" fmla="*/ 3 w 11"/>
                <a:gd name="T65" fmla="*/ 9 h 12"/>
                <a:gd name="T66" fmla="*/ 3 w 11"/>
                <a:gd name="T67" fmla="*/ 10 h 12"/>
                <a:gd name="T68" fmla="*/ 3 w 11"/>
                <a:gd name="T69" fmla="*/ 11 h 12"/>
                <a:gd name="T70" fmla="*/ 4 w 11"/>
                <a:gd name="T71" fmla="*/ 11 h 12"/>
                <a:gd name="T72" fmla="*/ 5 w 11"/>
                <a:gd name="T73" fmla="*/ 11 h 12"/>
                <a:gd name="T74" fmla="*/ 6 w 11"/>
                <a:gd name="T75" fmla="*/ 10 h 12"/>
                <a:gd name="T76" fmla="*/ 6 w 11"/>
                <a:gd name="T77" fmla="*/ 10 h 12"/>
                <a:gd name="T78" fmla="*/ 7 w 11"/>
                <a:gd name="T79" fmla="*/ 11 h 12"/>
                <a:gd name="T80" fmla="*/ 8 w 11"/>
                <a:gd name="T81" fmla="*/ 11 h 12"/>
                <a:gd name="T82" fmla="*/ 9 w 11"/>
                <a:gd name="T83" fmla="*/ 11 h 12"/>
                <a:gd name="T84" fmla="*/ 9 w 11"/>
                <a:gd name="T85" fmla="*/ 10 h 12"/>
                <a:gd name="T86" fmla="*/ 9 w 11"/>
                <a:gd name="T87" fmla="*/ 9 h 12"/>
                <a:gd name="T88" fmla="*/ 9 w 11"/>
                <a:gd name="T89" fmla="*/ 9 h 12"/>
                <a:gd name="T90" fmla="*/ 10 w 11"/>
                <a:gd name="T91" fmla="*/ 9 h 12"/>
                <a:gd name="T92" fmla="*/ 11 w 11"/>
                <a:gd name="T93" fmla="*/ 8 h 12"/>
                <a:gd name="T94" fmla="*/ 11 w 11"/>
                <a:gd name="T95" fmla="*/ 8 h 12"/>
                <a:gd name="T96" fmla="*/ 11 w 11"/>
                <a:gd name="T97" fmla="*/ 7 h 12"/>
                <a:gd name="T98" fmla="*/ 7 w 11"/>
                <a:gd name="T99" fmla="*/ 8 h 12"/>
                <a:gd name="T100" fmla="*/ 4 w 11"/>
                <a:gd name="T101" fmla="*/ 7 h 12"/>
                <a:gd name="T102" fmla="*/ 5 w 11"/>
                <a:gd name="T103" fmla="*/ 4 h 12"/>
                <a:gd name="T104" fmla="*/ 8 w 11"/>
                <a:gd name="T105" fmla="*/ 5 h 12"/>
                <a:gd name="T106" fmla="*/ 7 w 11"/>
                <a:gd name="T10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 h="12">
                  <a:moveTo>
                    <a:pt x="11" y="7"/>
                  </a:moveTo>
                  <a:cubicBezTo>
                    <a:pt x="10" y="6"/>
                    <a:pt x="10" y="6"/>
                    <a:pt x="10" y="6"/>
                  </a:cubicBezTo>
                  <a:cubicBezTo>
                    <a:pt x="10" y="6"/>
                    <a:pt x="10" y="6"/>
                    <a:pt x="10" y="6"/>
                  </a:cubicBezTo>
                  <a:cubicBezTo>
                    <a:pt x="11" y="5"/>
                    <a:pt x="11" y="5"/>
                    <a:pt x="11" y="5"/>
                  </a:cubicBezTo>
                  <a:cubicBezTo>
                    <a:pt x="11" y="5"/>
                    <a:pt x="11" y="5"/>
                    <a:pt x="11" y="4"/>
                  </a:cubicBezTo>
                  <a:cubicBezTo>
                    <a:pt x="11" y="3"/>
                    <a:pt x="11" y="3"/>
                    <a:pt x="11" y="3"/>
                  </a:cubicBezTo>
                  <a:cubicBezTo>
                    <a:pt x="11" y="3"/>
                    <a:pt x="10" y="3"/>
                    <a:pt x="10" y="3"/>
                  </a:cubicBezTo>
                  <a:cubicBezTo>
                    <a:pt x="9" y="3"/>
                    <a:pt x="9" y="3"/>
                    <a:pt x="9" y="3"/>
                  </a:cubicBezTo>
                  <a:cubicBezTo>
                    <a:pt x="9" y="3"/>
                    <a:pt x="9" y="3"/>
                    <a:pt x="9" y="3"/>
                  </a:cubicBezTo>
                  <a:cubicBezTo>
                    <a:pt x="9" y="2"/>
                    <a:pt x="9" y="2"/>
                    <a:pt x="9" y="2"/>
                  </a:cubicBezTo>
                  <a:cubicBezTo>
                    <a:pt x="9" y="2"/>
                    <a:pt x="9" y="1"/>
                    <a:pt x="8" y="1"/>
                  </a:cubicBezTo>
                  <a:cubicBezTo>
                    <a:pt x="8" y="1"/>
                    <a:pt x="8" y="1"/>
                    <a:pt x="8" y="1"/>
                  </a:cubicBezTo>
                  <a:cubicBezTo>
                    <a:pt x="7" y="0"/>
                    <a:pt x="7" y="1"/>
                    <a:pt x="7" y="1"/>
                  </a:cubicBezTo>
                  <a:cubicBezTo>
                    <a:pt x="6" y="2"/>
                    <a:pt x="6" y="2"/>
                    <a:pt x="6" y="2"/>
                  </a:cubicBezTo>
                  <a:cubicBezTo>
                    <a:pt x="6" y="2"/>
                    <a:pt x="6" y="2"/>
                    <a:pt x="5" y="2"/>
                  </a:cubicBezTo>
                  <a:cubicBezTo>
                    <a:pt x="5" y="1"/>
                    <a:pt x="5" y="1"/>
                    <a:pt x="5" y="1"/>
                  </a:cubicBezTo>
                  <a:cubicBezTo>
                    <a:pt x="5" y="1"/>
                    <a:pt x="4" y="0"/>
                    <a:pt x="4" y="1"/>
                  </a:cubicBezTo>
                  <a:cubicBezTo>
                    <a:pt x="3" y="1"/>
                    <a:pt x="3" y="1"/>
                    <a:pt x="3" y="1"/>
                  </a:cubicBezTo>
                  <a:cubicBezTo>
                    <a:pt x="3" y="1"/>
                    <a:pt x="3" y="2"/>
                    <a:pt x="3" y="2"/>
                  </a:cubicBezTo>
                  <a:cubicBezTo>
                    <a:pt x="3" y="3"/>
                    <a:pt x="3" y="3"/>
                    <a:pt x="3" y="3"/>
                  </a:cubicBezTo>
                  <a:cubicBezTo>
                    <a:pt x="3" y="3"/>
                    <a:pt x="3" y="3"/>
                    <a:pt x="3" y="3"/>
                  </a:cubicBezTo>
                  <a:cubicBezTo>
                    <a:pt x="2" y="3"/>
                    <a:pt x="2" y="3"/>
                    <a:pt x="2" y="3"/>
                  </a:cubicBezTo>
                  <a:cubicBezTo>
                    <a:pt x="1" y="3"/>
                    <a:pt x="1" y="3"/>
                    <a:pt x="1" y="4"/>
                  </a:cubicBezTo>
                  <a:cubicBezTo>
                    <a:pt x="1" y="4"/>
                    <a:pt x="1" y="4"/>
                    <a:pt x="1" y="4"/>
                  </a:cubicBezTo>
                  <a:cubicBezTo>
                    <a:pt x="0" y="5"/>
                    <a:pt x="1" y="5"/>
                    <a:pt x="1" y="5"/>
                  </a:cubicBezTo>
                  <a:cubicBezTo>
                    <a:pt x="2" y="6"/>
                    <a:pt x="2" y="6"/>
                    <a:pt x="2" y="6"/>
                  </a:cubicBezTo>
                  <a:cubicBezTo>
                    <a:pt x="2" y="6"/>
                    <a:pt x="2" y="6"/>
                    <a:pt x="2" y="7"/>
                  </a:cubicBezTo>
                  <a:cubicBezTo>
                    <a:pt x="1" y="7"/>
                    <a:pt x="1" y="7"/>
                    <a:pt x="1" y="7"/>
                  </a:cubicBezTo>
                  <a:cubicBezTo>
                    <a:pt x="1" y="7"/>
                    <a:pt x="0" y="7"/>
                    <a:pt x="1" y="8"/>
                  </a:cubicBezTo>
                  <a:cubicBezTo>
                    <a:pt x="1" y="9"/>
                    <a:pt x="1" y="9"/>
                    <a:pt x="1" y="9"/>
                  </a:cubicBezTo>
                  <a:cubicBezTo>
                    <a:pt x="1" y="9"/>
                    <a:pt x="2" y="9"/>
                    <a:pt x="2" y="9"/>
                  </a:cubicBezTo>
                  <a:cubicBezTo>
                    <a:pt x="3" y="9"/>
                    <a:pt x="3" y="9"/>
                    <a:pt x="3" y="9"/>
                  </a:cubicBezTo>
                  <a:cubicBezTo>
                    <a:pt x="3" y="9"/>
                    <a:pt x="3" y="9"/>
                    <a:pt x="3" y="9"/>
                  </a:cubicBezTo>
                  <a:cubicBezTo>
                    <a:pt x="3" y="10"/>
                    <a:pt x="3" y="10"/>
                    <a:pt x="3" y="10"/>
                  </a:cubicBezTo>
                  <a:cubicBezTo>
                    <a:pt x="3" y="10"/>
                    <a:pt x="3" y="11"/>
                    <a:pt x="3" y="11"/>
                  </a:cubicBezTo>
                  <a:cubicBezTo>
                    <a:pt x="4" y="11"/>
                    <a:pt x="4" y="11"/>
                    <a:pt x="4" y="11"/>
                  </a:cubicBezTo>
                  <a:cubicBezTo>
                    <a:pt x="5" y="12"/>
                    <a:pt x="5" y="11"/>
                    <a:pt x="5" y="11"/>
                  </a:cubicBezTo>
                  <a:cubicBezTo>
                    <a:pt x="6" y="10"/>
                    <a:pt x="6" y="10"/>
                    <a:pt x="6" y="10"/>
                  </a:cubicBezTo>
                  <a:cubicBezTo>
                    <a:pt x="6" y="10"/>
                    <a:pt x="6" y="10"/>
                    <a:pt x="6" y="10"/>
                  </a:cubicBezTo>
                  <a:cubicBezTo>
                    <a:pt x="7" y="11"/>
                    <a:pt x="7" y="11"/>
                    <a:pt x="7" y="11"/>
                  </a:cubicBezTo>
                  <a:cubicBezTo>
                    <a:pt x="7" y="11"/>
                    <a:pt x="7" y="11"/>
                    <a:pt x="8" y="11"/>
                  </a:cubicBezTo>
                  <a:cubicBezTo>
                    <a:pt x="9" y="11"/>
                    <a:pt x="9" y="11"/>
                    <a:pt x="9" y="11"/>
                  </a:cubicBezTo>
                  <a:cubicBezTo>
                    <a:pt x="9" y="11"/>
                    <a:pt x="9" y="10"/>
                    <a:pt x="9" y="10"/>
                  </a:cubicBezTo>
                  <a:cubicBezTo>
                    <a:pt x="9" y="9"/>
                    <a:pt x="9" y="9"/>
                    <a:pt x="9" y="9"/>
                  </a:cubicBezTo>
                  <a:cubicBezTo>
                    <a:pt x="9" y="9"/>
                    <a:pt x="9" y="9"/>
                    <a:pt x="9" y="9"/>
                  </a:cubicBezTo>
                  <a:cubicBezTo>
                    <a:pt x="10" y="9"/>
                    <a:pt x="10" y="9"/>
                    <a:pt x="10" y="9"/>
                  </a:cubicBezTo>
                  <a:cubicBezTo>
                    <a:pt x="10" y="9"/>
                    <a:pt x="11" y="9"/>
                    <a:pt x="11" y="8"/>
                  </a:cubicBezTo>
                  <a:cubicBezTo>
                    <a:pt x="11" y="8"/>
                    <a:pt x="11" y="8"/>
                    <a:pt x="11" y="8"/>
                  </a:cubicBezTo>
                  <a:cubicBezTo>
                    <a:pt x="11" y="7"/>
                    <a:pt x="11" y="7"/>
                    <a:pt x="11" y="7"/>
                  </a:cubicBezTo>
                  <a:close/>
                  <a:moveTo>
                    <a:pt x="7" y="8"/>
                  </a:moveTo>
                  <a:cubicBezTo>
                    <a:pt x="6" y="8"/>
                    <a:pt x="4" y="8"/>
                    <a:pt x="4" y="7"/>
                  </a:cubicBezTo>
                  <a:cubicBezTo>
                    <a:pt x="3" y="6"/>
                    <a:pt x="4" y="5"/>
                    <a:pt x="5" y="4"/>
                  </a:cubicBezTo>
                  <a:cubicBezTo>
                    <a:pt x="6" y="4"/>
                    <a:pt x="7" y="4"/>
                    <a:pt x="8" y="5"/>
                  </a:cubicBezTo>
                  <a:cubicBezTo>
                    <a:pt x="8" y="6"/>
                    <a:pt x="8" y="7"/>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25"/>
            <p:cNvSpPr>
              <a:spLocks noEditPoints="1"/>
            </p:cNvSpPr>
            <p:nvPr/>
          </p:nvSpPr>
          <p:spPr bwMode="auto">
            <a:xfrm>
              <a:off x="3826" y="2420"/>
              <a:ext cx="31" cy="31"/>
            </a:xfrm>
            <a:custGeom>
              <a:avLst/>
              <a:gdLst>
                <a:gd name="T0" fmla="*/ 12 w 13"/>
                <a:gd name="T1" fmla="*/ 7 h 13"/>
                <a:gd name="T2" fmla="*/ 11 w 13"/>
                <a:gd name="T3" fmla="*/ 7 h 13"/>
                <a:gd name="T4" fmla="*/ 11 w 13"/>
                <a:gd name="T5" fmla="*/ 6 h 13"/>
                <a:gd name="T6" fmla="*/ 12 w 13"/>
                <a:gd name="T7" fmla="*/ 6 h 13"/>
                <a:gd name="T8" fmla="*/ 13 w 13"/>
                <a:gd name="T9" fmla="*/ 4 h 13"/>
                <a:gd name="T10" fmla="*/ 12 w 13"/>
                <a:gd name="T11" fmla="*/ 3 h 13"/>
                <a:gd name="T12" fmla="*/ 11 w 13"/>
                <a:gd name="T13" fmla="*/ 3 h 13"/>
                <a:gd name="T14" fmla="*/ 10 w 13"/>
                <a:gd name="T15" fmla="*/ 3 h 13"/>
                <a:gd name="T16" fmla="*/ 9 w 13"/>
                <a:gd name="T17" fmla="*/ 3 h 13"/>
                <a:gd name="T18" fmla="*/ 10 w 13"/>
                <a:gd name="T19" fmla="*/ 2 h 13"/>
                <a:gd name="T20" fmla="*/ 9 w 13"/>
                <a:gd name="T21" fmla="*/ 1 h 13"/>
                <a:gd name="T22" fmla="*/ 8 w 13"/>
                <a:gd name="T23" fmla="*/ 0 h 13"/>
                <a:gd name="T24" fmla="*/ 7 w 13"/>
                <a:gd name="T25" fmla="*/ 1 h 13"/>
                <a:gd name="T26" fmla="*/ 7 w 13"/>
                <a:gd name="T27" fmla="*/ 2 h 13"/>
                <a:gd name="T28" fmla="*/ 6 w 13"/>
                <a:gd name="T29" fmla="*/ 2 h 13"/>
                <a:gd name="T30" fmla="*/ 5 w 13"/>
                <a:gd name="T31" fmla="*/ 1 h 13"/>
                <a:gd name="T32" fmla="*/ 4 w 13"/>
                <a:gd name="T33" fmla="*/ 0 h 13"/>
                <a:gd name="T34" fmla="*/ 3 w 13"/>
                <a:gd name="T35" fmla="*/ 1 h 13"/>
                <a:gd name="T36" fmla="*/ 3 w 13"/>
                <a:gd name="T37" fmla="*/ 2 h 13"/>
                <a:gd name="T38" fmla="*/ 3 w 13"/>
                <a:gd name="T39" fmla="*/ 3 h 13"/>
                <a:gd name="T40" fmla="*/ 2 w 13"/>
                <a:gd name="T41" fmla="*/ 3 h 13"/>
                <a:gd name="T42" fmla="*/ 1 w 13"/>
                <a:gd name="T43" fmla="*/ 3 h 13"/>
                <a:gd name="T44" fmla="*/ 0 w 13"/>
                <a:gd name="T45" fmla="*/ 4 h 13"/>
                <a:gd name="T46" fmla="*/ 0 w 13"/>
                <a:gd name="T47" fmla="*/ 5 h 13"/>
                <a:gd name="T48" fmla="*/ 0 w 13"/>
                <a:gd name="T49" fmla="*/ 6 h 13"/>
                <a:gd name="T50" fmla="*/ 1 w 13"/>
                <a:gd name="T51" fmla="*/ 6 h 13"/>
                <a:gd name="T52" fmla="*/ 1 w 13"/>
                <a:gd name="T53" fmla="*/ 7 h 13"/>
                <a:gd name="T54" fmla="*/ 0 w 13"/>
                <a:gd name="T55" fmla="*/ 8 h 13"/>
                <a:gd name="T56" fmla="*/ 0 w 13"/>
                <a:gd name="T57" fmla="*/ 9 h 13"/>
                <a:gd name="T58" fmla="*/ 0 w 13"/>
                <a:gd name="T59" fmla="*/ 10 h 13"/>
                <a:gd name="T60" fmla="*/ 2 w 13"/>
                <a:gd name="T61" fmla="*/ 10 h 13"/>
                <a:gd name="T62" fmla="*/ 2 w 13"/>
                <a:gd name="T63" fmla="*/ 10 h 13"/>
                <a:gd name="T64" fmla="*/ 3 w 13"/>
                <a:gd name="T65" fmla="*/ 11 h 13"/>
                <a:gd name="T66" fmla="*/ 3 w 13"/>
                <a:gd name="T67" fmla="*/ 11 h 13"/>
                <a:gd name="T68" fmla="*/ 3 w 13"/>
                <a:gd name="T69" fmla="*/ 13 h 13"/>
                <a:gd name="T70" fmla="*/ 4 w 13"/>
                <a:gd name="T71" fmla="*/ 13 h 13"/>
                <a:gd name="T72" fmla="*/ 5 w 13"/>
                <a:gd name="T73" fmla="*/ 12 h 13"/>
                <a:gd name="T74" fmla="*/ 6 w 13"/>
                <a:gd name="T75" fmla="*/ 12 h 13"/>
                <a:gd name="T76" fmla="*/ 7 w 13"/>
                <a:gd name="T77" fmla="*/ 12 h 13"/>
                <a:gd name="T78" fmla="*/ 7 w 13"/>
                <a:gd name="T79" fmla="*/ 12 h 13"/>
                <a:gd name="T80" fmla="*/ 8 w 13"/>
                <a:gd name="T81" fmla="*/ 13 h 13"/>
                <a:gd name="T82" fmla="*/ 9 w 13"/>
                <a:gd name="T83" fmla="*/ 12 h 13"/>
                <a:gd name="T84" fmla="*/ 10 w 13"/>
                <a:gd name="T85" fmla="*/ 11 h 13"/>
                <a:gd name="T86" fmla="*/ 9 w 13"/>
                <a:gd name="T87" fmla="*/ 10 h 13"/>
                <a:gd name="T88" fmla="*/ 10 w 13"/>
                <a:gd name="T89" fmla="*/ 10 h 13"/>
                <a:gd name="T90" fmla="*/ 11 w 13"/>
                <a:gd name="T91" fmla="*/ 10 h 13"/>
                <a:gd name="T92" fmla="*/ 12 w 13"/>
                <a:gd name="T93" fmla="*/ 9 h 13"/>
                <a:gd name="T94" fmla="*/ 13 w 13"/>
                <a:gd name="T95" fmla="*/ 8 h 13"/>
                <a:gd name="T96" fmla="*/ 12 w 13"/>
                <a:gd name="T97" fmla="*/ 7 h 13"/>
                <a:gd name="T98" fmla="*/ 7 w 13"/>
                <a:gd name="T99" fmla="*/ 9 h 13"/>
                <a:gd name="T100" fmla="*/ 4 w 13"/>
                <a:gd name="T101" fmla="*/ 8 h 13"/>
                <a:gd name="T102" fmla="*/ 5 w 13"/>
                <a:gd name="T103" fmla="*/ 4 h 13"/>
                <a:gd name="T104" fmla="*/ 8 w 13"/>
                <a:gd name="T105" fmla="*/ 6 h 13"/>
                <a:gd name="T106" fmla="*/ 7 w 13"/>
                <a:gd name="T10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 h="13">
                  <a:moveTo>
                    <a:pt x="12" y="7"/>
                  </a:moveTo>
                  <a:cubicBezTo>
                    <a:pt x="11" y="7"/>
                    <a:pt x="11" y="7"/>
                    <a:pt x="11" y="7"/>
                  </a:cubicBezTo>
                  <a:cubicBezTo>
                    <a:pt x="11" y="7"/>
                    <a:pt x="11" y="6"/>
                    <a:pt x="11" y="6"/>
                  </a:cubicBezTo>
                  <a:cubicBezTo>
                    <a:pt x="12" y="6"/>
                    <a:pt x="12" y="6"/>
                    <a:pt x="12" y="6"/>
                  </a:cubicBezTo>
                  <a:cubicBezTo>
                    <a:pt x="13" y="5"/>
                    <a:pt x="13" y="5"/>
                    <a:pt x="13" y="4"/>
                  </a:cubicBezTo>
                  <a:cubicBezTo>
                    <a:pt x="12" y="3"/>
                    <a:pt x="12" y="3"/>
                    <a:pt x="12" y="3"/>
                  </a:cubicBezTo>
                  <a:cubicBezTo>
                    <a:pt x="12" y="3"/>
                    <a:pt x="11" y="3"/>
                    <a:pt x="11" y="3"/>
                  </a:cubicBezTo>
                  <a:cubicBezTo>
                    <a:pt x="10" y="3"/>
                    <a:pt x="10" y="3"/>
                    <a:pt x="10" y="3"/>
                  </a:cubicBezTo>
                  <a:cubicBezTo>
                    <a:pt x="10" y="3"/>
                    <a:pt x="10" y="3"/>
                    <a:pt x="9" y="3"/>
                  </a:cubicBezTo>
                  <a:cubicBezTo>
                    <a:pt x="10" y="2"/>
                    <a:pt x="10" y="2"/>
                    <a:pt x="10" y="2"/>
                  </a:cubicBezTo>
                  <a:cubicBezTo>
                    <a:pt x="10" y="1"/>
                    <a:pt x="10" y="1"/>
                    <a:pt x="9" y="1"/>
                  </a:cubicBezTo>
                  <a:cubicBezTo>
                    <a:pt x="8" y="0"/>
                    <a:pt x="8" y="0"/>
                    <a:pt x="8" y="0"/>
                  </a:cubicBezTo>
                  <a:cubicBezTo>
                    <a:pt x="8" y="0"/>
                    <a:pt x="7" y="0"/>
                    <a:pt x="7" y="1"/>
                  </a:cubicBezTo>
                  <a:cubicBezTo>
                    <a:pt x="7" y="2"/>
                    <a:pt x="7" y="2"/>
                    <a:pt x="7" y="2"/>
                  </a:cubicBezTo>
                  <a:cubicBezTo>
                    <a:pt x="6" y="2"/>
                    <a:pt x="6" y="2"/>
                    <a:pt x="6" y="2"/>
                  </a:cubicBezTo>
                  <a:cubicBezTo>
                    <a:pt x="5" y="1"/>
                    <a:pt x="5" y="1"/>
                    <a:pt x="5" y="1"/>
                  </a:cubicBezTo>
                  <a:cubicBezTo>
                    <a:pt x="5" y="0"/>
                    <a:pt x="4" y="0"/>
                    <a:pt x="4" y="0"/>
                  </a:cubicBezTo>
                  <a:cubicBezTo>
                    <a:pt x="3" y="1"/>
                    <a:pt x="3" y="1"/>
                    <a:pt x="3" y="1"/>
                  </a:cubicBezTo>
                  <a:cubicBezTo>
                    <a:pt x="3" y="1"/>
                    <a:pt x="2" y="1"/>
                    <a:pt x="3" y="2"/>
                  </a:cubicBezTo>
                  <a:cubicBezTo>
                    <a:pt x="3" y="3"/>
                    <a:pt x="3" y="3"/>
                    <a:pt x="3" y="3"/>
                  </a:cubicBezTo>
                  <a:cubicBezTo>
                    <a:pt x="3" y="3"/>
                    <a:pt x="2" y="3"/>
                    <a:pt x="2" y="3"/>
                  </a:cubicBezTo>
                  <a:cubicBezTo>
                    <a:pt x="1" y="3"/>
                    <a:pt x="1" y="3"/>
                    <a:pt x="1" y="3"/>
                  </a:cubicBezTo>
                  <a:cubicBezTo>
                    <a:pt x="1" y="3"/>
                    <a:pt x="0" y="3"/>
                    <a:pt x="0" y="4"/>
                  </a:cubicBezTo>
                  <a:cubicBezTo>
                    <a:pt x="0" y="5"/>
                    <a:pt x="0" y="5"/>
                    <a:pt x="0" y="5"/>
                  </a:cubicBezTo>
                  <a:cubicBezTo>
                    <a:pt x="0" y="5"/>
                    <a:pt x="0" y="6"/>
                    <a:pt x="0" y="6"/>
                  </a:cubicBezTo>
                  <a:cubicBezTo>
                    <a:pt x="1" y="6"/>
                    <a:pt x="1" y="6"/>
                    <a:pt x="1" y="6"/>
                  </a:cubicBezTo>
                  <a:cubicBezTo>
                    <a:pt x="1" y="6"/>
                    <a:pt x="1" y="7"/>
                    <a:pt x="1" y="7"/>
                  </a:cubicBezTo>
                  <a:cubicBezTo>
                    <a:pt x="0" y="8"/>
                    <a:pt x="0" y="8"/>
                    <a:pt x="0" y="8"/>
                  </a:cubicBezTo>
                  <a:cubicBezTo>
                    <a:pt x="0" y="8"/>
                    <a:pt x="0" y="8"/>
                    <a:pt x="0" y="9"/>
                  </a:cubicBezTo>
                  <a:cubicBezTo>
                    <a:pt x="0" y="10"/>
                    <a:pt x="0" y="10"/>
                    <a:pt x="0" y="10"/>
                  </a:cubicBezTo>
                  <a:cubicBezTo>
                    <a:pt x="0" y="10"/>
                    <a:pt x="1" y="10"/>
                    <a:pt x="2" y="10"/>
                  </a:cubicBezTo>
                  <a:cubicBezTo>
                    <a:pt x="2" y="10"/>
                    <a:pt x="2" y="10"/>
                    <a:pt x="2" y="10"/>
                  </a:cubicBezTo>
                  <a:cubicBezTo>
                    <a:pt x="2" y="10"/>
                    <a:pt x="3" y="10"/>
                    <a:pt x="3" y="11"/>
                  </a:cubicBezTo>
                  <a:cubicBezTo>
                    <a:pt x="3" y="11"/>
                    <a:pt x="3" y="11"/>
                    <a:pt x="3" y="11"/>
                  </a:cubicBezTo>
                  <a:cubicBezTo>
                    <a:pt x="3" y="12"/>
                    <a:pt x="3" y="12"/>
                    <a:pt x="3" y="13"/>
                  </a:cubicBezTo>
                  <a:cubicBezTo>
                    <a:pt x="4" y="13"/>
                    <a:pt x="4" y="13"/>
                    <a:pt x="4" y="13"/>
                  </a:cubicBezTo>
                  <a:cubicBezTo>
                    <a:pt x="5" y="13"/>
                    <a:pt x="5" y="13"/>
                    <a:pt x="5" y="12"/>
                  </a:cubicBezTo>
                  <a:cubicBezTo>
                    <a:pt x="6" y="12"/>
                    <a:pt x="6" y="12"/>
                    <a:pt x="6" y="12"/>
                  </a:cubicBezTo>
                  <a:cubicBezTo>
                    <a:pt x="6" y="12"/>
                    <a:pt x="6" y="12"/>
                    <a:pt x="7" y="12"/>
                  </a:cubicBezTo>
                  <a:cubicBezTo>
                    <a:pt x="7" y="12"/>
                    <a:pt x="7" y="12"/>
                    <a:pt x="7" y="12"/>
                  </a:cubicBezTo>
                  <a:cubicBezTo>
                    <a:pt x="7" y="13"/>
                    <a:pt x="8" y="13"/>
                    <a:pt x="8" y="13"/>
                  </a:cubicBezTo>
                  <a:cubicBezTo>
                    <a:pt x="9" y="12"/>
                    <a:pt x="9" y="12"/>
                    <a:pt x="9" y="12"/>
                  </a:cubicBezTo>
                  <a:cubicBezTo>
                    <a:pt x="10" y="12"/>
                    <a:pt x="10" y="12"/>
                    <a:pt x="10" y="11"/>
                  </a:cubicBezTo>
                  <a:cubicBezTo>
                    <a:pt x="9" y="10"/>
                    <a:pt x="9" y="10"/>
                    <a:pt x="9" y="10"/>
                  </a:cubicBezTo>
                  <a:cubicBezTo>
                    <a:pt x="10" y="10"/>
                    <a:pt x="10" y="10"/>
                    <a:pt x="10" y="10"/>
                  </a:cubicBezTo>
                  <a:cubicBezTo>
                    <a:pt x="11" y="10"/>
                    <a:pt x="11" y="10"/>
                    <a:pt x="11" y="10"/>
                  </a:cubicBezTo>
                  <a:cubicBezTo>
                    <a:pt x="11" y="10"/>
                    <a:pt x="12" y="10"/>
                    <a:pt x="12" y="9"/>
                  </a:cubicBezTo>
                  <a:cubicBezTo>
                    <a:pt x="13" y="8"/>
                    <a:pt x="13" y="8"/>
                    <a:pt x="13" y="8"/>
                  </a:cubicBezTo>
                  <a:cubicBezTo>
                    <a:pt x="13" y="8"/>
                    <a:pt x="13" y="7"/>
                    <a:pt x="12" y="7"/>
                  </a:cubicBezTo>
                  <a:close/>
                  <a:moveTo>
                    <a:pt x="7" y="9"/>
                  </a:moveTo>
                  <a:cubicBezTo>
                    <a:pt x="6" y="9"/>
                    <a:pt x="4" y="9"/>
                    <a:pt x="4" y="8"/>
                  </a:cubicBezTo>
                  <a:cubicBezTo>
                    <a:pt x="3" y="6"/>
                    <a:pt x="4" y="5"/>
                    <a:pt x="5" y="4"/>
                  </a:cubicBezTo>
                  <a:cubicBezTo>
                    <a:pt x="6" y="4"/>
                    <a:pt x="8" y="4"/>
                    <a:pt x="8" y="6"/>
                  </a:cubicBezTo>
                  <a:cubicBezTo>
                    <a:pt x="9" y="7"/>
                    <a:pt x="8" y="8"/>
                    <a:pt x="7"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26"/>
            <p:cNvSpPr>
              <a:spLocks noEditPoints="1"/>
            </p:cNvSpPr>
            <p:nvPr/>
          </p:nvSpPr>
          <p:spPr bwMode="auto">
            <a:xfrm>
              <a:off x="3949" y="2004"/>
              <a:ext cx="26" cy="27"/>
            </a:xfrm>
            <a:custGeom>
              <a:avLst/>
              <a:gdLst>
                <a:gd name="T0" fmla="*/ 11 w 11"/>
                <a:gd name="T1" fmla="*/ 6 h 11"/>
                <a:gd name="T2" fmla="*/ 10 w 11"/>
                <a:gd name="T3" fmla="*/ 5 h 11"/>
                <a:gd name="T4" fmla="*/ 10 w 11"/>
                <a:gd name="T5" fmla="*/ 5 h 11"/>
                <a:gd name="T6" fmla="*/ 11 w 11"/>
                <a:gd name="T7" fmla="*/ 4 h 11"/>
                <a:gd name="T8" fmla="*/ 11 w 11"/>
                <a:gd name="T9" fmla="*/ 3 h 11"/>
                <a:gd name="T10" fmla="*/ 11 w 11"/>
                <a:gd name="T11" fmla="*/ 2 h 11"/>
                <a:gd name="T12" fmla="*/ 10 w 11"/>
                <a:gd name="T13" fmla="*/ 2 h 11"/>
                <a:gd name="T14" fmla="*/ 9 w 11"/>
                <a:gd name="T15" fmla="*/ 2 h 11"/>
                <a:gd name="T16" fmla="*/ 9 w 11"/>
                <a:gd name="T17" fmla="*/ 2 h 11"/>
                <a:gd name="T18" fmla="*/ 9 w 11"/>
                <a:gd name="T19" fmla="*/ 1 h 11"/>
                <a:gd name="T20" fmla="*/ 8 w 11"/>
                <a:gd name="T21" fmla="*/ 0 h 11"/>
                <a:gd name="T22" fmla="*/ 8 w 11"/>
                <a:gd name="T23" fmla="*/ 0 h 11"/>
                <a:gd name="T24" fmla="*/ 7 w 11"/>
                <a:gd name="T25" fmla="*/ 0 h 11"/>
                <a:gd name="T26" fmla="*/ 6 w 11"/>
                <a:gd name="T27" fmla="*/ 1 h 11"/>
                <a:gd name="T28" fmla="*/ 5 w 11"/>
                <a:gd name="T29" fmla="*/ 1 h 11"/>
                <a:gd name="T30" fmla="*/ 5 w 11"/>
                <a:gd name="T31" fmla="*/ 0 h 11"/>
                <a:gd name="T32" fmla="*/ 4 w 11"/>
                <a:gd name="T33" fmla="*/ 0 h 11"/>
                <a:gd name="T34" fmla="*/ 3 w 11"/>
                <a:gd name="T35" fmla="*/ 0 h 11"/>
                <a:gd name="T36" fmla="*/ 3 w 11"/>
                <a:gd name="T37" fmla="*/ 1 h 11"/>
                <a:gd name="T38" fmla="*/ 3 w 11"/>
                <a:gd name="T39" fmla="*/ 2 h 11"/>
                <a:gd name="T40" fmla="*/ 3 w 11"/>
                <a:gd name="T41" fmla="*/ 2 h 11"/>
                <a:gd name="T42" fmla="*/ 2 w 11"/>
                <a:gd name="T43" fmla="*/ 2 h 11"/>
                <a:gd name="T44" fmla="*/ 1 w 11"/>
                <a:gd name="T45" fmla="*/ 3 h 11"/>
                <a:gd name="T46" fmla="*/ 1 w 11"/>
                <a:gd name="T47" fmla="*/ 3 h 11"/>
                <a:gd name="T48" fmla="*/ 1 w 11"/>
                <a:gd name="T49" fmla="*/ 4 h 11"/>
                <a:gd name="T50" fmla="*/ 2 w 11"/>
                <a:gd name="T51" fmla="*/ 5 h 11"/>
                <a:gd name="T52" fmla="*/ 2 w 11"/>
                <a:gd name="T53" fmla="*/ 6 h 11"/>
                <a:gd name="T54" fmla="*/ 1 w 11"/>
                <a:gd name="T55" fmla="*/ 6 h 11"/>
                <a:gd name="T56" fmla="*/ 1 w 11"/>
                <a:gd name="T57" fmla="*/ 7 h 11"/>
                <a:gd name="T58" fmla="*/ 1 w 11"/>
                <a:gd name="T59" fmla="*/ 8 h 11"/>
                <a:gd name="T60" fmla="*/ 2 w 11"/>
                <a:gd name="T61" fmla="*/ 8 h 11"/>
                <a:gd name="T62" fmla="*/ 3 w 11"/>
                <a:gd name="T63" fmla="*/ 8 h 11"/>
                <a:gd name="T64" fmla="*/ 3 w 11"/>
                <a:gd name="T65" fmla="*/ 9 h 11"/>
                <a:gd name="T66" fmla="*/ 3 w 11"/>
                <a:gd name="T67" fmla="*/ 9 h 11"/>
                <a:gd name="T68" fmla="*/ 3 w 11"/>
                <a:gd name="T69" fmla="*/ 10 h 11"/>
                <a:gd name="T70" fmla="*/ 4 w 11"/>
                <a:gd name="T71" fmla="*/ 10 h 11"/>
                <a:gd name="T72" fmla="*/ 5 w 11"/>
                <a:gd name="T73" fmla="*/ 10 h 11"/>
                <a:gd name="T74" fmla="*/ 6 w 11"/>
                <a:gd name="T75" fmla="*/ 9 h 11"/>
                <a:gd name="T76" fmla="*/ 6 w 11"/>
                <a:gd name="T77" fmla="*/ 9 h 11"/>
                <a:gd name="T78" fmla="*/ 7 w 11"/>
                <a:gd name="T79" fmla="*/ 10 h 11"/>
                <a:gd name="T80" fmla="*/ 8 w 11"/>
                <a:gd name="T81" fmla="*/ 10 h 11"/>
                <a:gd name="T82" fmla="*/ 9 w 11"/>
                <a:gd name="T83" fmla="*/ 10 h 11"/>
                <a:gd name="T84" fmla="*/ 9 w 11"/>
                <a:gd name="T85" fmla="*/ 9 h 11"/>
                <a:gd name="T86" fmla="*/ 9 w 11"/>
                <a:gd name="T87" fmla="*/ 8 h 11"/>
                <a:gd name="T88" fmla="*/ 9 w 11"/>
                <a:gd name="T89" fmla="*/ 8 h 11"/>
                <a:gd name="T90" fmla="*/ 10 w 11"/>
                <a:gd name="T91" fmla="*/ 8 h 11"/>
                <a:gd name="T92" fmla="*/ 11 w 11"/>
                <a:gd name="T93" fmla="*/ 8 h 11"/>
                <a:gd name="T94" fmla="*/ 11 w 11"/>
                <a:gd name="T95" fmla="*/ 7 h 11"/>
                <a:gd name="T96" fmla="*/ 11 w 11"/>
                <a:gd name="T97" fmla="*/ 6 h 11"/>
                <a:gd name="T98" fmla="*/ 7 w 11"/>
                <a:gd name="T99" fmla="*/ 7 h 11"/>
                <a:gd name="T100" fmla="*/ 4 w 11"/>
                <a:gd name="T101" fmla="*/ 6 h 11"/>
                <a:gd name="T102" fmla="*/ 5 w 11"/>
                <a:gd name="T103" fmla="*/ 3 h 11"/>
                <a:gd name="T104" fmla="*/ 8 w 11"/>
                <a:gd name="T105" fmla="*/ 4 h 11"/>
                <a:gd name="T106" fmla="*/ 7 w 11"/>
                <a:gd name="T10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 h="11">
                  <a:moveTo>
                    <a:pt x="11" y="6"/>
                  </a:moveTo>
                  <a:cubicBezTo>
                    <a:pt x="10" y="5"/>
                    <a:pt x="10" y="5"/>
                    <a:pt x="10" y="5"/>
                  </a:cubicBezTo>
                  <a:cubicBezTo>
                    <a:pt x="10" y="5"/>
                    <a:pt x="10" y="5"/>
                    <a:pt x="10" y="5"/>
                  </a:cubicBezTo>
                  <a:cubicBezTo>
                    <a:pt x="11" y="4"/>
                    <a:pt x="11" y="4"/>
                    <a:pt x="11" y="4"/>
                  </a:cubicBezTo>
                  <a:cubicBezTo>
                    <a:pt x="11" y="4"/>
                    <a:pt x="11" y="4"/>
                    <a:pt x="11" y="3"/>
                  </a:cubicBezTo>
                  <a:cubicBezTo>
                    <a:pt x="11" y="2"/>
                    <a:pt x="11" y="2"/>
                    <a:pt x="11" y="2"/>
                  </a:cubicBezTo>
                  <a:cubicBezTo>
                    <a:pt x="11" y="2"/>
                    <a:pt x="10" y="2"/>
                    <a:pt x="10" y="2"/>
                  </a:cubicBezTo>
                  <a:cubicBezTo>
                    <a:pt x="9" y="2"/>
                    <a:pt x="9" y="2"/>
                    <a:pt x="9" y="2"/>
                  </a:cubicBezTo>
                  <a:cubicBezTo>
                    <a:pt x="9" y="2"/>
                    <a:pt x="9" y="2"/>
                    <a:pt x="9" y="2"/>
                  </a:cubicBezTo>
                  <a:cubicBezTo>
                    <a:pt x="9" y="1"/>
                    <a:pt x="9" y="1"/>
                    <a:pt x="9" y="1"/>
                  </a:cubicBezTo>
                  <a:cubicBezTo>
                    <a:pt x="9" y="1"/>
                    <a:pt x="9" y="0"/>
                    <a:pt x="8" y="0"/>
                  </a:cubicBezTo>
                  <a:cubicBezTo>
                    <a:pt x="8" y="0"/>
                    <a:pt x="8" y="0"/>
                    <a:pt x="8" y="0"/>
                  </a:cubicBezTo>
                  <a:cubicBezTo>
                    <a:pt x="7" y="0"/>
                    <a:pt x="7" y="0"/>
                    <a:pt x="7" y="0"/>
                  </a:cubicBezTo>
                  <a:cubicBezTo>
                    <a:pt x="6" y="1"/>
                    <a:pt x="6" y="1"/>
                    <a:pt x="6" y="1"/>
                  </a:cubicBezTo>
                  <a:cubicBezTo>
                    <a:pt x="6" y="1"/>
                    <a:pt x="6" y="1"/>
                    <a:pt x="5" y="1"/>
                  </a:cubicBezTo>
                  <a:cubicBezTo>
                    <a:pt x="5" y="0"/>
                    <a:pt x="5" y="0"/>
                    <a:pt x="5" y="0"/>
                  </a:cubicBezTo>
                  <a:cubicBezTo>
                    <a:pt x="5" y="0"/>
                    <a:pt x="5" y="0"/>
                    <a:pt x="4" y="0"/>
                  </a:cubicBezTo>
                  <a:cubicBezTo>
                    <a:pt x="3" y="0"/>
                    <a:pt x="3" y="0"/>
                    <a:pt x="3" y="0"/>
                  </a:cubicBezTo>
                  <a:cubicBezTo>
                    <a:pt x="3" y="0"/>
                    <a:pt x="3" y="1"/>
                    <a:pt x="3" y="1"/>
                  </a:cubicBezTo>
                  <a:cubicBezTo>
                    <a:pt x="3" y="2"/>
                    <a:pt x="3" y="2"/>
                    <a:pt x="3" y="2"/>
                  </a:cubicBezTo>
                  <a:cubicBezTo>
                    <a:pt x="3" y="2"/>
                    <a:pt x="3" y="2"/>
                    <a:pt x="3" y="2"/>
                  </a:cubicBezTo>
                  <a:cubicBezTo>
                    <a:pt x="2" y="2"/>
                    <a:pt x="2" y="2"/>
                    <a:pt x="2" y="2"/>
                  </a:cubicBezTo>
                  <a:cubicBezTo>
                    <a:pt x="2" y="2"/>
                    <a:pt x="1" y="2"/>
                    <a:pt x="1" y="3"/>
                  </a:cubicBezTo>
                  <a:cubicBezTo>
                    <a:pt x="1" y="3"/>
                    <a:pt x="1" y="3"/>
                    <a:pt x="1" y="3"/>
                  </a:cubicBezTo>
                  <a:cubicBezTo>
                    <a:pt x="0" y="4"/>
                    <a:pt x="1" y="4"/>
                    <a:pt x="1" y="4"/>
                  </a:cubicBezTo>
                  <a:cubicBezTo>
                    <a:pt x="2" y="5"/>
                    <a:pt x="2" y="5"/>
                    <a:pt x="2" y="5"/>
                  </a:cubicBezTo>
                  <a:cubicBezTo>
                    <a:pt x="2" y="5"/>
                    <a:pt x="2" y="5"/>
                    <a:pt x="2" y="6"/>
                  </a:cubicBezTo>
                  <a:cubicBezTo>
                    <a:pt x="1" y="6"/>
                    <a:pt x="1" y="6"/>
                    <a:pt x="1" y="6"/>
                  </a:cubicBezTo>
                  <a:cubicBezTo>
                    <a:pt x="1" y="6"/>
                    <a:pt x="0" y="7"/>
                    <a:pt x="1" y="7"/>
                  </a:cubicBezTo>
                  <a:cubicBezTo>
                    <a:pt x="1" y="8"/>
                    <a:pt x="1" y="8"/>
                    <a:pt x="1" y="8"/>
                  </a:cubicBezTo>
                  <a:cubicBezTo>
                    <a:pt x="1" y="8"/>
                    <a:pt x="2" y="8"/>
                    <a:pt x="2" y="8"/>
                  </a:cubicBezTo>
                  <a:cubicBezTo>
                    <a:pt x="3" y="8"/>
                    <a:pt x="3" y="8"/>
                    <a:pt x="3" y="8"/>
                  </a:cubicBezTo>
                  <a:cubicBezTo>
                    <a:pt x="3" y="8"/>
                    <a:pt x="3" y="8"/>
                    <a:pt x="3" y="9"/>
                  </a:cubicBezTo>
                  <a:cubicBezTo>
                    <a:pt x="3" y="9"/>
                    <a:pt x="3" y="9"/>
                    <a:pt x="3" y="9"/>
                  </a:cubicBezTo>
                  <a:cubicBezTo>
                    <a:pt x="3" y="10"/>
                    <a:pt x="3" y="10"/>
                    <a:pt x="3" y="10"/>
                  </a:cubicBezTo>
                  <a:cubicBezTo>
                    <a:pt x="4" y="10"/>
                    <a:pt x="4" y="10"/>
                    <a:pt x="4" y="10"/>
                  </a:cubicBezTo>
                  <a:cubicBezTo>
                    <a:pt x="5" y="11"/>
                    <a:pt x="5" y="10"/>
                    <a:pt x="5" y="10"/>
                  </a:cubicBezTo>
                  <a:cubicBezTo>
                    <a:pt x="6" y="9"/>
                    <a:pt x="6" y="9"/>
                    <a:pt x="6" y="9"/>
                  </a:cubicBezTo>
                  <a:cubicBezTo>
                    <a:pt x="6" y="9"/>
                    <a:pt x="6" y="9"/>
                    <a:pt x="6" y="9"/>
                  </a:cubicBezTo>
                  <a:cubicBezTo>
                    <a:pt x="7" y="10"/>
                    <a:pt x="7" y="10"/>
                    <a:pt x="7" y="10"/>
                  </a:cubicBezTo>
                  <a:cubicBezTo>
                    <a:pt x="7" y="10"/>
                    <a:pt x="7" y="11"/>
                    <a:pt x="8" y="10"/>
                  </a:cubicBezTo>
                  <a:cubicBezTo>
                    <a:pt x="9" y="10"/>
                    <a:pt x="9" y="10"/>
                    <a:pt x="9" y="10"/>
                  </a:cubicBezTo>
                  <a:cubicBezTo>
                    <a:pt x="9" y="10"/>
                    <a:pt x="9" y="9"/>
                    <a:pt x="9" y="9"/>
                  </a:cubicBezTo>
                  <a:cubicBezTo>
                    <a:pt x="9" y="8"/>
                    <a:pt x="9" y="8"/>
                    <a:pt x="9" y="8"/>
                  </a:cubicBezTo>
                  <a:cubicBezTo>
                    <a:pt x="9" y="8"/>
                    <a:pt x="9" y="8"/>
                    <a:pt x="9" y="8"/>
                  </a:cubicBezTo>
                  <a:cubicBezTo>
                    <a:pt x="10" y="8"/>
                    <a:pt x="10" y="8"/>
                    <a:pt x="10" y="8"/>
                  </a:cubicBezTo>
                  <a:cubicBezTo>
                    <a:pt x="10" y="8"/>
                    <a:pt x="11" y="8"/>
                    <a:pt x="11" y="8"/>
                  </a:cubicBezTo>
                  <a:cubicBezTo>
                    <a:pt x="11" y="7"/>
                    <a:pt x="11" y="7"/>
                    <a:pt x="11" y="7"/>
                  </a:cubicBezTo>
                  <a:cubicBezTo>
                    <a:pt x="11" y="6"/>
                    <a:pt x="11" y="6"/>
                    <a:pt x="11" y="6"/>
                  </a:cubicBezTo>
                  <a:close/>
                  <a:moveTo>
                    <a:pt x="7" y="7"/>
                  </a:moveTo>
                  <a:cubicBezTo>
                    <a:pt x="6" y="8"/>
                    <a:pt x="4" y="7"/>
                    <a:pt x="4" y="6"/>
                  </a:cubicBezTo>
                  <a:cubicBezTo>
                    <a:pt x="3" y="5"/>
                    <a:pt x="4" y="4"/>
                    <a:pt x="5" y="3"/>
                  </a:cubicBezTo>
                  <a:cubicBezTo>
                    <a:pt x="6" y="3"/>
                    <a:pt x="7" y="3"/>
                    <a:pt x="8" y="4"/>
                  </a:cubicBezTo>
                  <a:cubicBezTo>
                    <a:pt x="8" y="5"/>
                    <a:pt x="8" y="7"/>
                    <a:pt x="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27"/>
            <p:cNvSpPr>
              <a:spLocks noEditPoints="1"/>
            </p:cNvSpPr>
            <p:nvPr/>
          </p:nvSpPr>
          <p:spPr bwMode="auto">
            <a:xfrm>
              <a:off x="3700" y="2652"/>
              <a:ext cx="26" cy="29"/>
            </a:xfrm>
            <a:custGeom>
              <a:avLst/>
              <a:gdLst>
                <a:gd name="T0" fmla="*/ 10 w 11"/>
                <a:gd name="T1" fmla="*/ 7 h 12"/>
                <a:gd name="T2" fmla="*/ 10 w 11"/>
                <a:gd name="T3" fmla="*/ 6 h 12"/>
                <a:gd name="T4" fmla="*/ 10 w 11"/>
                <a:gd name="T5" fmla="*/ 6 h 12"/>
                <a:gd name="T6" fmla="*/ 10 w 11"/>
                <a:gd name="T7" fmla="*/ 5 h 12"/>
                <a:gd name="T8" fmla="*/ 11 w 11"/>
                <a:gd name="T9" fmla="*/ 4 h 12"/>
                <a:gd name="T10" fmla="*/ 10 w 11"/>
                <a:gd name="T11" fmla="*/ 3 h 12"/>
                <a:gd name="T12" fmla="*/ 9 w 11"/>
                <a:gd name="T13" fmla="*/ 3 h 12"/>
                <a:gd name="T14" fmla="*/ 9 w 11"/>
                <a:gd name="T15" fmla="*/ 3 h 12"/>
                <a:gd name="T16" fmla="*/ 8 w 11"/>
                <a:gd name="T17" fmla="*/ 3 h 12"/>
                <a:gd name="T18" fmla="*/ 8 w 11"/>
                <a:gd name="T19" fmla="*/ 2 h 12"/>
                <a:gd name="T20" fmla="*/ 8 w 11"/>
                <a:gd name="T21" fmla="*/ 1 h 12"/>
                <a:gd name="T22" fmla="*/ 7 w 11"/>
                <a:gd name="T23" fmla="*/ 1 h 12"/>
                <a:gd name="T24" fmla="*/ 6 w 11"/>
                <a:gd name="T25" fmla="*/ 1 h 12"/>
                <a:gd name="T26" fmla="*/ 6 w 11"/>
                <a:gd name="T27" fmla="*/ 2 h 12"/>
                <a:gd name="T28" fmla="*/ 5 w 11"/>
                <a:gd name="T29" fmla="*/ 2 h 12"/>
                <a:gd name="T30" fmla="*/ 5 w 11"/>
                <a:gd name="T31" fmla="*/ 1 h 12"/>
                <a:gd name="T32" fmla="*/ 4 w 11"/>
                <a:gd name="T33" fmla="*/ 1 h 12"/>
                <a:gd name="T34" fmla="*/ 3 w 11"/>
                <a:gd name="T35" fmla="*/ 1 h 12"/>
                <a:gd name="T36" fmla="*/ 2 w 11"/>
                <a:gd name="T37" fmla="*/ 2 h 12"/>
                <a:gd name="T38" fmla="*/ 3 w 11"/>
                <a:gd name="T39" fmla="*/ 3 h 12"/>
                <a:gd name="T40" fmla="*/ 2 w 11"/>
                <a:gd name="T41" fmla="*/ 3 h 12"/>
                <a:gd name="T42" fmla="*/ 1 w 11"/>
                <a:gd name="T43" fmla="*/ 3 h 12"/>
                <a:gd name="T44" fmla="*/ 0 w 11"/>
                <a:gd name="T45" fmla="*/ 4 h 12"/>
                <a:gd name="T46" fmla="*/ 0 w 11"/>
                <a:gd name="T47" fmla="*/ 4 h 12"/>
                <a:gd name="T48" fmla="*/ 0 w 11"/>
                <a:gd name="T49" fmla="*/ 5 h 12"/>
                <a:gd name="T50" fmla="*/ 1 w 11"/>
                <a:gd name="T51" fmla="*/ 6 h 12"/>
                <a:gd name="T52" fmla="*/ 1 w 11"/>
                <a:gd name="T53" fmla="*/ 7 h 12"/>
                <a:gd name="T54" fmla="*/ 0 w 11"/>
                <a:gd name="T55" fmla="*/ 7 h 12"/>
                <a:gd name="T56" fmla="*/ 0 w 11"/>
                <a:gd name="T57" fmla="*/ 8 h 12"/>
                <a:gd name="T58" fmla="*/ 0 w 11"/>
                <a:gd name="T59" fmla="*/ 9 h 12"/>
                <a:gd name="T60" fmla="*/ 1 w 11"/>
                <a:gd name="T61" fmla="*/ 9 h 12"/>
                <a:gd name="T62" fmla="*/ 2 w 11"/>
                <a:gd name="T63" fmla="*/ 9 h 12"/>
                <a:gd name="T64" fmla="*/ 3 w 11"/>
                <a:gd name="T65" fmla="*/ 9 h 12"/>
                <a:gd name="T66" fmla="*/ 2 w 11"/>
                <a:gd name="T67" fmla="*/ 10 h 12"/>
                <a:gd name="T68" fmla="*/ 3 w 11"/>
                <a:gd name="T69" fmla="*/ 11 h 12"/>
                <a:gd name="T70" fmla="*/ 4 w 11"/>
                <a:gd name="T71" fmla="*/ 11 h 12"/>
                <a:gd name="T72" fmla="*/ 5 w 11"/>
                <a:gd name="T73" fmla="*/ 11 h 12"/>
                <a:gd name="T74" fmla="*/ 5 w 11"/>
                <a:gd name="T75" fmla="*/ 10 h 12"/>
                <a:gd name="T76" fmla="*/ 6 w 11"/>
                <a:gd name="T77" fmla="*/ 10 h 12"/>
                <a:gd name="T78" fmla="*/ 6 w 11"/>
                <a:gd name="T79" fmla="*/ 11 h 12"/>
                <a:gd name="T80" fmla="*/ 7 w 11"/>
                <a:gd name="T81" fmla="*/ 11 h 12"/>
                <a:gd name="T82" fmla="*/ 8 w 11"/>
                <a:gd name="T83" fmla="*/ 11 h 12"/>
                <a:gd name="T84" fmla="*/ 8 w 11"/>
                <a:gd name="T85" fmla="*/ 10 h 12"/>
                <a:gd name="T86" fmla="*/ 8 w 11"/>
                <a:gd name="T87" fmla="*/ 9 h 12"/>
                <a:gd name="T88" fmla="*/ 9 w 11"/>
                <a:gd name="T89" fmla="*/ 9 h 12"/>
                <a:gd name="T90" fmla="*/ 9 w 11"/>
                <a:gd name="T91" fmla="*/ 9 h 12"/>
                <a:gd name="T92" fmla="*/ 10 w 11"/>
                <a:gd name="T93" fmla="*/ 8 h 12"/>
                <a:gd name="T94" fmla="*/ 11 w 11"/>
                <a:gd name="T95" fmla="*/ 8 h 12"/>
                <a:gd name="T96" fmla="*/ 10 w 11"/>
                <a:gd name="T97" fmla="*/ 7 h 12"/>
                <a:gd name="T98" fmla="*/ 6 w 11"/>
                <a:gd name="T99" fmla="*/ 8 h 12"/>
                <a:gd name="T100" fmla="*/ 3 w 11"/>
                <a:gd name="T101" fmla="*/ 7 h 12"/>
                <a:gd name="T102" fmla="*/ 4 w 11"/>
                <a:gd name="T103" fmla="*/ 4 h 12"/>
                <a:gd name="T104" fmla="*/ 7 w 11"/>
                <a:gd name="T105" fmla="*/ 5 h 12"/>
                <a:gd name="T106" fmla="*/ 6 w 11"/>
                <a:gd name="T10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 h="12">
                  <a:moveTo>
                    <a:pt x="10" y="7"/>
                  </a:moveTo>
                  <a:cubicBezTo>
                    <a:pt x="10" y="6"/>
                    <a:pt x="10" y="6"/>
                    <a:pt x="10" y="6"/>
                  </a:cubicBezTo>
                  <a:cubicBezTo>
                    <a:pt x="10" y="6"/>
                    <a:pt x="10" y="6"/>
                    <a:pt x="10" y="6"/>
                  </a:cubicBezTo>
                  <a:cubicBezTo>
                    <a:pt x="10" y="5"/>
                    <a:pt x="10" y="5"/>
                    <a:pt x="10" y="5"/>
                  </a:cubicBezTo>
                  <a:cubicBezTo>
                    <a:pt x="11" y="5"/>
                    <a:pt x="11" y="5"/>
                    <a:pt x="11" y="4"/>
                  </a:cubicBezTo>
                  <a:cubicBezTo>
                    <a:pt x="10" y="3"/>
                    <a:pt x="10" y="3"/>
                    <a:pt x="10" y="3"/>
                  </a:cubicBezTo>
                  <a:cubicBezTo>
                    <a:pt x="10" y="3"/>
                    <a:pt x="10" y="3"/>
                    <a:pt x="9" y="3"/>
                  </a:cubicBezTo>
                  <a:cubicBezTo>
                    <a:pt x="9" y="3"/>
                    <a:pt x="9" y="3"/>
                    <a:pt x="9" y="3"/>
                  </a:cubicBezTo>
                  <a:cubicBezTo>
                    <a:pt x="8" y="3"/>
                    <a:pt x="8" y="3"/>
                    <a:pt x="8" y="3"/>
                  </a:cubicBezTo>
                  <a:cubicBezTo>
                    <a:pt x="8" y="2"/>
                    <a:pt x="8" y="2"/>
                    <a:pt x="8" y="2"/>
                  </a:cubicBezTo>
                  <a:cubicBezTo>
                    <a:pt x="8" y="2"/>
                    <a:pt x="8" y="1"/>
                    <a:pt x="8" y="1"/>
                  </a:cubicBezTo>
                  <a:cubicBezTo>
                    <a:pt x="7" y="1"/>
                    <a:pt x="7" y="1"/>
                    <a:pt x="7" y="1"/>
                  </a:cubicBezTo>
                  <a:cubicBezTo>
                    <a:pt x="7" y="0"/>
                    <a:pt x="6" y="1"/>
                    <a:pt x="6" y="1"/>
                  </a:cubicBezTo>
                  <a:cubicBezTo>
                    <a:pt x="6" y="2"/>
                    <a:pt x="6" y="2"/>
                    <a:pt x="6" y="2"/>
                  </a:cubicBezTo>
                  <a:cubicBezTo>
                    <a:pt x="5" y="2"/>
                    <a:pt x="5" y="2"/>
                    <a:pt x="5" y="2"/>
                  </a:cubicBezTo>
                  <a:cubicBezTo>
                    <a:pt x="5" y="1"/>
                    <a:pt x="5" y="1"/>
                    <a:pt x="5" y="1"/>
                  </a:cubicBezTo>
                  <a:cubicBezTo>
                    <a:pt x="4" y="1"/>
                    <a:pt x="4" y="1"/>
                    <a:pt x="4" y="1"/>
                  </a:cubicBezTo>
                  <a:cubicBezTo>
                    <a:pt x="3" y="1"/>
                    <a:pt x="3" y="1"/>
                    <a:pt x="3" y="1"/>
                  </a:cubicBezTo>
                  <a:cubicBezTo>
                    <a:pt x="2" y="1"/>
                    <a:pt x="2" y="2"/>
                    <a:pt x="2" y="2"/>
                  </a:cubicBezTo>
                  <a:cubicBezTo>
                    <a:pt x="3" y="3"/>
                    <a:pt x="3" y="3"/>
                    <a:pt x="3" y="3"/>
                  </a:cubicBezTo>
                  <a:cubicBezTo>
                    <a:pt x="2" y="3"/>
                    <a:pt x="2" y="3"/>
                    <a:pt x="2" y="3"/>
                  </a:cubicBezTo>
                  <a:cubicBezTo>
                    <a:pt x="1" y="3"/>
                    <a:pt x="1" y="3"/>
                    <a:pt x="1" y="3"/>
                  </a:cubicBezTo>
                  <a:cubicBezTo>
                    <a:pt x="1" y="3"/>
                    <a:pt x="1" y="3"/>
                    <a:pt x="0" y="4"/>
                  </a:cubicBezTo>
                  <a:cubicBezTo>
                    <a:pt x="0" y="4"/>
                    <a:pt x="0" y="4"/>
                    <a:pt x="0" y="4"/>
                  </a:cubicBezTo>
                  <a:cubicBezTo>
                    <a:pt x="0" y="5"/>
                    <a:pt x="0" y="5"/>
                    <a:pt x="0" y="5"/>
                  </a:cubicBezTo>
                  <a:cubicBezTo>
                    <a:pt x="1" y="6"/>
                    <a:pt x="1" y="6"/>
                    <a:pt x="1" y="6"/>
                  </a:cubicBezTo>
                  <a:cubicBezTo>
                    <a:pt x="1" y="6"/>
                    <a:pt x="1" y="6"/>
                    <a:pt x="1" y="7"/>
                  </a:cubicBezTo>
                  <a:cubicBezTo>
                    <a:pt x="0" y="7"/>
                    <a:pt x="0" y="7"/>
                    <a:pt x="0" y="7"/>
                  </a:cubicBezTo>
                  <a:cubicBezTo>
                    <a:pt x="0" y="7"/>
                    <a:pt x="0" y="7"/>
                    <a:pt x="0" y="8"/>
                  </a:cubicBezTo>
                  <a:cubicBezTo>
                    <a:pt x="0" y="9"/>
                    <a:pt x="0" y="9"/>
                    <a:pt x="0" y="9"/>
                  </a:cubicBezTo>
                  <a:cubicBezTo>
                    <a:pt x="1" y="9"/>
                    <a:pt x="1" y="9"/>
                    <a:pt x="1" y="9"/>
                  </a:cubicBezTo>
                  <a:cubicBezTo>
                    <a:pt x="2" y="9"/>
                    <a:pt x="2" y="9"/>
                    <a:pt x="2" y="9"/>
                  </a:cubicBezTo>
                  <a:cubicBezTo>
                    <a:pt x="2" y="9"/>
                    <a:pt x="2" y="9"/>
                    <a:pt x="3" y="9"/>
                  </a:cubicBezTo>
                  <a:cubicBezTo>
                    <a:pt x="2" y="10"/>
                    <a:pt x="2" y="10"/>
                    <a:pt x="2" y="10"/>
                  </a:cubicBezTo>
                  <a:cubicBezTo>
                    <a:pt x="2" y="10"/>
                    <a:pt x="3" y="11"/>
                    <a:pt x="3" y="11"/>
                  </a:cubicBezTo>
                  <a:cubicBezTo>
                    <a:pt x="4" y="11"/>
                    <a:pt x="4" y="11"/>
                    <a:pt x="4" y="11"/>
                  </a:cubicBezTo>
                  <a:cubicBezTo>
                    <a:pt x="4" y="12"/>
                    <a:pt x="5" y="11"/>
                    <a:pt x="5" y="11"/>
                  </a:cubicBezTo>
                  <a:cubicBezTo>
                    <a:pt x="5" y="10"/>
                    <a:pt x="5" y="10"/>
                    <a:pt x="5" y="10"/>
                  </a:cubicBezTo>
                  <a:cubicBezTo>
                    <a:pt x="5" y="10"/>
                    <a:pt x="6" y="10"/>
                    <a:pt x="6" y="10"/>
                  </a:cubicBezTo>
                  <a:cubicBezTo>
                    <a:pt x="6" y="11"/>
                    <a:pt x="6" y="11"/>
                    <a:pt x="6" y="11"/>
                  </a:cubicBezTo>
                  <a:cubicBezTo>
                    <a:pt x="6" y="11"/>
                    <a:pt x="7" y="12"/>
                    <a:pt x="7" y="11"/>
                  </a:cubicBezTo>
                  <a:cubicBezTo>
                    <a:pt x="8" y="11"/>
                    <a:pt x="8" y="11"/>
                    <a:pt x="8" y="11"/>
                  </a:cubicBezTo>
                  <a:cubicBezTo>
                    <a:pt x="8" y="11"/>
                    <a:pt x="9" y="10"/>
                    <a:pt x="8" y="10"/>
                  </a:cubicBezTo>
                  <a:cubicBezTo>
                    <a:pt x="8" y="9"/>
                    <a:pt x="8" y="9"/>
                    <a:pt x="8" y="9"/>
                  </a:cubicBezTo>
                  <a:cubicBezTo>
                    <a:pt x="8" y="9"/>
                    <a:pt x="9" y="9"/>
                    <a:pt x="9" y="9"/>
                  </a:cubicBezTo>
                  <a:cubicBezTo>
                    <a:pt x="9" y="9"/>
                    <a:pt x="9" y="9"/>
                    <a:pt x="9" y="9"/>
                  </a:cubicBezTo>
                  <a:cubicBezTo>
                    <a:pt x="10" y="9"/>
                    <a:pt x="10" y="9"/>
                    <a:pt x="10" y="8"/>
                  </a:cubicBezTo>
                  <a:cubicBezTo>
                    <a:pt x="11" y="8"/>
                    <a:pt x="11" y="8"/>
                    <a:pt x="11" y="8"/>
                  </a:cubicBezTo>
                  <a:cubicBezTo>
                    <a:pt x="11" y="7"/>
                    <a:pt x="11" y="7"/>
                    <a:pt x="10" y="7"/>
                  </a:cubicBezTo>
                  <a:close/>
                  <a:moveTo>
                    <a:pt x="6" y="8"/>
                  </a:moveTo>
                  <a:cubicBezTo>
                    <a:pt x="5" y="8"/>
                    <a:pt x="4" y="8"/>
                    <a:pt x="3" y="7"/>
                  </a:cubicBezTo>
                  <a:cubicBezTo>
                    <a:pt x="3" y="6"/>
                    <a:pt x="3" y="5"/>
                    <a:pt x="4" y="4"/>
                  </a:cubicBezTo>
                  <a:cubicBezTo>
                    <a:pt x="6" y="4"/>
                    <a:pt x="7" y="4"/>
                    <a:pt x="7" y="5"/>
                  </a:cubicBezTo>
                  <a:cubicBezTo>
                    <a:pt x="8" y="6"/>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28"/>
            <p:cNvSpPr>
              <a:spLocks noEditPoints="1"/>
            </p:cNvSpPr>
            <p:nvPr/>
          </p:nvSpPr>
          <p:spPr bwMode="auto">
            <a:xfrm>
              <a:off x="3904" y="1758"/>
              <a:ext cx="21" cy="21"/>
            </a:xfrm>
            <a:custGeom>
              <a:avLst/>
              <a:gdLst>
                <a:gd name="T0" fmla="*/ 8 w 9"/>
                <a:gd name="T1" fmla="*/ 5 h 9"/>
                <a:gd name="T2" fmla="*/ 8 w 9"/>
                <a:gd name="T3" fmla="*/ 5 h 9"/>
                <a:gd name="T4" fmla="*/ 8 w 9"/>
                <a:gd name="T5" fmla="*/ 5 h 9"/>
                <a:gd name="T6" fmla="*/ 8 w 9"/>
                <a:gd name="T7" fmla="*/ 4 h 9"/>
                <a:gd name="T8" fmla="*/ 9 w 9"/>
                <a:gd name="T9" fmla="*/ 3 h 9"/>
                <a:gd name="T10" fmla="*/ 8 w 9"/>
                <a:gd name="T11" fmla="*/ 3 h 9"/>
                <a:gd name="T12" fmla="*/ 8 w 9"/>
                <a:gd name="T13" fmla="*/ 2 h 9"/>
                <a:gd name="T14" fmla="*/ 7 w 9"/>
                <a:gd name="T15" fmla="*/ 3 h 9"/>
                <a:gd name="T16" fmla="*/ 7 w 9"/>
                <a:gd name="T17" fmla="*/ 2 h 9"/>
                <a:gd name="T18" fmla="*/ 7 w 9"/>
                <a:gd name="T19" fmla="*/ 2 h 9"/>
                <a:gd name="T20" fmla="*/ 6 w 9"/>
                <a:gd name="T21" fmla="*/ 1 h 9"/>
                <a:gd name="T22" fmla="*/ 6 w 9"/>
                <a:gd name="T23" fmla="*/ 1 h 9"/>
                <a:gd name="T24" fmla="*/ 5 w 9"/>
                <a:gd name="T25" fmla="*/ 1 h 9"/>
                <a:gd name="T26" fmla="*/ 5 w 9"/>
                <a:gd name="T27" fmla="*/ 2 h 9"/>
                <a:gd name="T28" fmla="*/ 4 w 9"/>
                <a:gd name="T29" fmla="*/ 2 h 9"/>
                <a:gd name="T30" fmla="*/ 4 w 9"/>
                <a:gd name="T31" fmla="*/ 1 h 9"/>
                <a:gd name="T32" fmla="*/ 3 w 9"/>
                <a:gd name="T33" fmla="*/ 1 h 9"/>
                <a:gd name="T34" fmla="*/ 2 w 9"/>
                <a:gd name="T35" fmla="*/ 1 h 9"/>
                <a:gd name="T36" fmla="*/ 2 w 9"/>
                <a:gd name="T37" fmla="*/ 2 h 9"/>
                <a:gd name="T38" fmla="*/ 2 w 9"/>
                <a:gd name="T39" fmla="*/ 2 h 9"/>
                <a:gd name="T40" fmla="*/ 2 w 9"/>
                <a:gd name="T41" fmla="*/ 3 h 9"/>
                <a:gd name="T42" fmla="*/ 1 w 9"/>
                <a:gd name="T43" fmla="*/ 3 h 9"/>
                <a:gd name="T44" fmla="*/ 0 w 9"/>
                <a:gd name="T45" fmla="*/ 3 h 9"/>
                <a:gd name="T46" fmla="*/ 0 w 9"/>
                <a:gd name="T47" fmla="*/ 4 h 9"/>
                <a:gd name="T48" fmla="*/ 1 w 9"/>
                <a:gd name="T49" fmla="*/ 4 h 9"/>
                <a:gd name="T50" fmla="*/ 1 w 9"/>
                <a:gd name="T51" fmla="*/ 5 h 9"/>
                <a:gd name="T52" fmla="*/ 1 w 9"/>
                <a:gd name="T53" fmla="*/ 5 h 9"/>
                <a:gd name="T54" fmla="*/ 1 w 9"/>
                <a:gd name="T55" fmla="*/ 6 h 9"/>
                <a:gd name="T56" fmla="*/ 0 w 9"/>
                <a:gd name="T57" fmla="*/ 6 h 9"/>
                <a:gd name="T58" fmla="*/ 1 w 9"/>
                <a:gd name="T59" fmla="*/ 7 h 9"/>
                <a:gd name="T60" fmla="*/ 1 w 9"/>
                <a:gd name="T61" fmla="*/ 7 h 9"/>
                <a:gd name="T62" fmla="*/ 2 w 9"/>
                <a:gd name="T63" fmla="*/ 7 h 9"/>
                <a:gd name="T64" fmla="*/ 2 w 9"/>
                <a:gd name="T65" fmla="*/ 8 h 9"/>
                <a:gd name="T66" fmla="*/ 2 w 9"/>
                <a:gd name="T67" fmla="*/ 8 h 9"/>
                <a:gd name="T68" fmla="*/ 3 w 9"/>
                <a:gd name="T69" fmla="*/ 9 h 9"/>
                <a:gd name="T70" fmla="*/ 3 w 9"/>
                <a:gd name="T71" fmla="*/ 9 h 9"/>
                <a:gd name="T72" fmla="*/ 4 w 9"/>
                <a:gd name="T73" fmla="*/ 9 h 9"/>
                <a:gd name="T74" fmla="*/ 4 w 9"/>
                <a:gd name="T75" fmla="*/ 8 h 9"/>
                <a:gd name="T76" fmla="*/ 5 w 9"/>
                <a:gd name="T77" fmla="*/ 8 h 9"/>
                <a:gd name="T78" fmla="*/ 5 w 9"/>
                <a:gd name="T79" fmla="*/ 9 h 9"/>
                <a:gd name="T80" fmla="*/ 6 w 9"/>
                <a:gd name="T81" fmla="*/ 9 h 9"/>
                <a:gd name="T82" fmla="*/ 7 w 9"/>
                <a:gd name="T83" fmla="*/ 9 h 9"/>
                <a:gd name="T84" fmla="*/ 7 w 9"/>
                <a:gd name="T85" fmla="*/ 8 h 9"/>
                <a:gd name="T86" fmla="*/ 7 w 9"/>
                <a:gd name="T87" fmla="*/ 7 h 9"/>
                <a:gd name="T88" fmla="*/ 7 w 9"/>
                <a:gd name="T89" fmla="*/ 7 h 9"/>
                <a:gd name="T90" fmla="*/ 8 w 9"/>
                <a:gd name="T91" fmla="*/ 7 h 9"/>
                <a:gd name="T92" fmla="*/ 9 w 9"/>
                <a:gd name="T93" fmla="*/ 7 h 9"/>
                <a:gd name="T94" fmla="*/ 9 w 9"/>
                <a:gd name="T95" fmla="*/ 6 h 9"/>
                <a:gd name="T96" fmla="*/ 8 w 9"/>
                <a:gd name="T97" fmla="*/ 5 h 9"/>
                <a:gd name="T98" fmla="*/ 5 w 9"/>
                <a:gd name="T99" fmla="*/ 6 h 9"/>
                <a:gd name="T100" fmla="*/ 3 w 9"/>
                <a:gd name="T101" fmla="*/ 6 h 9"/>
                <a:gd name="T102" fmla="*/ 4 w 9"/>
                <a:gd name="T103" fmla="*/ 3 h 9"/>
                <a:gd name="T104" fmla="*/ 6 w 9"/>
                <a:gd name="T105" fmla="*/ 4 h 9"/>
                <a:gd name="T106" fmla="*/ 5 w 9"/>
                <a:gd name="T10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 h="9">
                  <a:moveTo>
                    <a:pt x="8" y="5"/>
                  </a:moveTo>
                  <a:cubicBezTo>
                    <a:pt x="8" y="5"/>
                    <a:pt x="8" y="5"/>
                    <a:pt x="8" y="5"/>
                  </a:cubicBezTo>
                  <a:cubicBezTo>
                    <a:pt x="8" y="5"/>
                    <a:pt x="8" y="5"/>
                    <a:pt x="8" y="5"/>
                  </a:cubicBezTo>
                  <a:cubicBezTo>
                    <a:pt x="8" y="4"/>
                    <a:pt x="8" y="4"/>
                    <a:pt x="8" y="4"/>
                  </a:cubicBezTo>
                  <a:cubicBezTo>
                    <a:pt x="9" y="4"/>
                    <a:pt x="9" y="4"/>
                    <a:pt x="9" y="3"/>
                  </a:cubicBezTo>
                  <a:cubicBezTo>
                    <a:pt x="8" y="3"/>
                    <a:pt x="8" y="3"/>
                    <a:pt x="8" y="3"/>
                  </a:cubicBezTo>
                  <a:cubicBezTo>
                    <a:pt x="8" y="2"/>
                    <a:pt x="8" y="2"/>
                    <a:pt x="8" y="2"/>
                  </a:cubicBezTo>
                  <a:cubicBezTo>
                    <a:pt x="7" y="3"/>
                    <a:pt x="7" y="3"/>
                    <a:pt x="7" y="3"/>
                  </a:cubicBezTo>
                  <a:cubicBezTo>
                    <a:pt x="7" y="3"/>
                    <a:pt x="7" y="2"/>
                    <a:pt x="7" y="2"/>
                  </a:cubicBezTo>
                  <a:cubicBezTo>
                    <a:pt x="7" y="2"/>
                    <a:pt x="7" y="2"/>
                    <a:pt x="7" y="2"/>
                  </a:cubicBezTo>
                  <a:cubicBezTo>
                    <a:pt x="7" y="1"/>
                    <a:pt x="7" y="1"/>
                    <a:pt x="6" y="1"/>
                  </a:cubicBezTo>
                  <a:cubicBezTo>
                    <a:pt x="6" y="1"/>
                    <a:pt x="6" y="1"/>
                    <a:pt x="6" y="1"/>
                  </a:cubicBezTo>
                  <a:cubicBezTo>
                    <a:pt x="5" y="0"/>
                    <a:pt x="5" y="1"/>
                    <a:pt x="5" y="1"/>
                  </a:cubicBezTo>
                  <a:cubicBezTo>
                    <a:pt x="5" y="2"/>
                    <a:pt x="5" y="2"/>
                    <a:pt x="5" y="2"/>
                  </a:cubicBezTo>
                  <a:cubicBezTo>
                    <a:pt x="5" y="2"/>
                    <a:pt x="4" y="2"/>
                    <a:pt x="4" y="2"/>
                  </a:cubicBezTo>
                  <a:cubicBezTo>
                    <a:pt x="4" y="1"/>
                    <a:pt x="4" y="1"/>
                    <a:pt x="4" y="1"/>
                  </a:cubicBezTo>
                  <a:cubicBezTo>
                    <a:pt x="4" y="1"/>
                    <a:pt x="3" y="1"/>
                    <a:pt x="3" y="1"/>
                  </a:cubicBezTo>
                  <a:cubicBezTo>
                    <a:pt x="2" y="1"/>
                    <a:pt x="2" y="1"/>
                    <a:pt x="2" y="1"/>
                  </a:cubicBezTo>
                  <a:cubicBezTo>
                    <a:pt x="2" y="1"/>
                    <a:pt x="2" y="1"/>
                    <a:pt x="2" y="2"/>
                  </a:cubicBezTo>
                  <a:cubicBezTo>
                    <a:pt x="2" y="2"/>
                    <a:pt x="2" y="2"/>
                    <a:pt x="2" y="2"/>
                  </a:cubicBezTo>
                  <a:cubicBezTo>
                    <a:pt x="2" y="2"/>
                    <a:pt x="2" y="3"/>
                    <a:pt x="2" y="3"/>
                  </a:cubicBezTo>
                  <a:cubicBezTo>
                    <a:pt x="1" y="3"/>
                    <a:pt x="1" y="3"/>
                    <a:pt x="1" y="3"/>
                  </a:cubicBezTo>
                  <a:cubicBezTo>
                    <a:pt x="1" y="2"/>
                    <a:pt x="1" y="3"/>
                    <a:pt x="0" y="3"/>
                  </a:cubicBezTo>
                  <a:cubicBezTo>
                    <a:pt x="0" y="4"/>
                    <a:pt x="0" y="4"/>
                    <a:pt x="0" y="4"/>
                  </a:cubicBezTo>
                  <a:cubicBezTo>
                    <a:pt x="0" y="4"/>
                    <a:pt x="0" y="4"/>
                    <a:pt x="1" y="4"/>
                  </a:cubicBezTo>
                  <a:cubicBezTo>
                    <a:pt x="1" y="5"/>
                    <a:pt x="1" y="5"/>
                    <a:pt x="1" y="5"/>
                  </a:cubicBezTo>
                  <a:cubicBezTo>
                    <a:pt x="1" y="5"/>
                    <a:pt x="1" y="5"/>
                    <a:pt x="1" y="5"/>
                  </a:cubicBezTo>
                  <a:cubicBezTo>
                    <a:pt x="1" y="6"/>
                    <a:pt x="1" y="6"/>
                    <a:pt x="1" y="6"/>
                  </a:cubicBezTo>
                  <a:cubicBezTo>
                    <a:pt x="0" y="6"/>
                    <a:pt x="0" y="6"/>
                    <a:pt x="0" y="6"/>
                  </a:cubicBezTo>
                  <a:cubicBezTo>
                    <a:pt x="1" y="7"/>
                    <a:pt x="1" y="7"/>
                    <a:pt x="1" y="7"/>
                  </a:cubicBezTo>
                  <a:cubicBezTo>
                    <a:pt x="1" y="7"/>
                    <a:pt x="1" y="7"/>
                    <a:pt x="1" y="7"/>
                  </a:cubicBezTo>
                  <a:cubicBezTo>
                    <a:pt x="2" y="7"/>
                    <a:pt x="2" y="7"/>
                    <a:pt x="2" y="7"/>
                  </a:cubicBezTo>
                  <a:cubicBezTo>
                    <a:pt x="2" y="7"/>
                    <a:pt x="2" y="7"/>
                    <a:pt x="2" y="8"/>
                  </a:cubicBezTo>
                  <a:cubicBezTo>
                    <a:pt x="2" y="8"/>
                    <a:pt x="2" y="8"/>
                    <a:pt x="2" y="8"/>
                  </a:cubicBezTo>
                  <a:cubicBezTo>
                    <a:pt x="2" y="8"/>
                    <a:pt x="2" y="9"/>
                    <a:pt x="3" y="9"/>
                  </a:cubicBezTo>
                  <a:cubicBezTo>
                    <a:pt x="3" y="9"/>
                    <a:pt x="3" y="9"/>
                    <a:pt x="3" y="9"/>
                  </a:cubicBezTo>
                  <a:cubicBezTo>
                    <a:pt x="4" y="9"/>
                    <a:pt x="4" y="9"/>
                    <a:pt x="4" y="9"/>
                  </a:cubicBezTo>
                  <a:cubicBezTo>
                    <a:pt x="4" y="8"/>
                    <a:pt x="4" y="8"/>
                    <a:pt x="4" y="8"/>
                  </a:cubicBezTo>
                  <a:cubicBezTo>
                    <a:pt x="4" y="8"/>
                    <a:pt x="5" y="8"/>
                    <a:pt x="5" y="8"/>
                  </a:cubicBezTo>
                  <a:cubicBezTo>
                    <a:pt x="5" y="9"/>
                    <a:pt x="5" y="9"/>
                    <a:pt x="5" y="9"/>
                  </a:cubicBezTo>
                  <a:cubicBezTo>
                    <a:pt x="5" y="9"/>
                    <a:pt x="6" y="9"/>
                    <a:pt x="6" y="9"/>
                  </a:cubicBezTo>
                  <a:cubicBezTo>
                    <a:pt x="7" y="9"/>
                    <a:pt x="7" y="9"/>
                    <a:pt x="7" y="9"/>
                  </a:cubicBezTo>
                  <a:cubicBezTo>
                    <a:pt x="7" y="9"/>
                    <a:pt x="7" y="8"/>
                    <a:pt x="7" y="8"/>
                  </a:cubicBezTo>
                  <a:cubicBezTo>
                    <a:pt x="7" y="7"/>
                    <a:pt x="7" y="7"/>
                    <a:pt x="7" y="7"/>
                  </a:cubicBezTo>
                  <a:cubicBezTo>
                    <a:pt x="7" y="7"/>
                    <a:pt x="7" y="7"/>
                    <a:pt x="7" y="7"/>
                  </a:cubicBezTo>
                  <a:cubicBezTo>
                    <a:pt x="8" y="7"/>
                    <a:pt x="8" y="7"/>
                    <a:pt x="8" y="7"/>
                  </a:cubicBezTo>
                  <a:cubicBezTo>
                    <a:pt x="8" y="7"/>
                    <a:pt x="8" y="7"/>
                    <a:pt x="9" y="7"/>
                  </a:cubicBezTo>
                  <a:cubicBezTo>
                    <a:pt x="9" y="6"/>
                    <a:pt x="9" y="6"/>
                    <a:pt x="9" y="6"/>
                  </a:cubicBezTo>
                  <a:cubicBezTo>
                    <a:pt x="9" y="6"/>
                    <a:pt x="9" y="6"/>
                    <a:pt x="8" y="5"/>
                  </a:cubicBezTo>
                  <a:close/>
                  <a:moveTo>
                    <a:pt x="5" y="6"/>
                  </a:moveTo>
                  <a:cubicBezTo>
                    <a:pt x="4" y="7"/>
                    <a:pt x="3" y="6"/>
                    <a:pt x="3" y="6"/>
                  </a:cubicBezTo>
                  <a:cubicBezTo>
                    <a:pt x="3" y="5"/>
                    <a:pt x="3" y="4"/>
                    <a:pt x="4" y="3"/>
                  </a:cubicBezTo>
                  <a:cubicBezTo>
                    <a:pt x="5" y="3"/>
                    <a:pt x="6" y="3"/>
                    <a:pt x="6" y="4"/>
                  </a:cubicBezTo>
                  <a:cubicBezTo>
                    <a:pt x="6" y="5"/>
                    <a:pt x="6" y="6"/>
                    <a:pt x="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29"/>
            <p:cNvSpPr/>
            <p:nvPr/>
          </p:nvSpPr>
          <p:spPr bwMode="auto">
            <a:xfrm>
              <a:off x="3868" y="1660"/>
              <a:ext cx="31" cy="29"/>
            </a:xfrm>
            <a:custGeom>
              <a:avLst/>
              <a:gdLst>
                <a:gd name="T0" fmla="*/ 10 w 13"/>
                <a:gd name="T1" fmla="*/ 12 h 12"/>
                <a:gd name="T2" fmla="*/ 10 w 13"/>
                <a:gd name="T3" fmla="*/ 9 h 12"/>
                <a:gd name="T4" fmla="*/ 10 w 13"/>
                <a:gd name="T5" fmla="*/ 5 h 12"/>
                <a:gd name="T6" fmla="*/ 10 w 13"/>
                <a:gd name="T7" fmla="*/ 5 h 12"/>
                <a:gd name="T8" fmla="*/ 10 w 13"/>
                <a:gd name="T9" fmla="*/ 11 h 12"/>
                <a:gd name="T10" fmla="*/ 11 w 13"/>
                <a:gd name="T11" fmla="*/ 12 h 12"/>
                <a:gd name="T12" fmla="*/ 13 w 13"/>
                <a:gd name="T13" fmla="*/ 10 h 12"/>
                <a:gd name="T14" fmla="*/ 12 w 13"/>
                <a:gd name="T15" fmla="*/ 3 h 12"/>
                <a:gd name="T16" fmla="*/ 12 w 13"/>
                <a:gd name="T17" fmla="*/ 3 h 12"/>
                <a:gd name="T18" fmla="*/ 12 w 13"/>
                <a:gd name="T19" fmla="*/ 3 h 12"/>
                <a:gd name="T20" fmla="*/ 12 w 13"/>
                <a:gd name="T21" fmla="*/ 3 h 12"/>
                <a:gd name="T22" fmla="*/ 8 w 13"/>
                <a:gd name="T23" fmla="*/ 1 h 12"/>
                <a:gd name="T24" fmla="*/ 8 w 13"/>
                <a:gd name="T25" fmla="*/ 1 h 12"/>
                <a:gd name="T26" fmla="*/ 6 w 13"/>
                <a:gd name="T27" fmla="*/ 1 h 12"/>
                <a:gd name="T28" fmla="*/ 1 w 13"/>
                <a:gd name="T29" fmla="*/ 4 h 12"/>
                <a:gd name="T30" fmla="*/ 1 w 13"/>
                <a:gd name="T31" fmla="*/ 11 h 12"/>
                <a:gd name="T32" fmla="*/ 2 w 13"/>
                <a:gd name="T33" fmla="*/ 12 h 12"/>
                <a:gd name="T34" fmla="*/ 3 w 13"/>
                <a:gd name="T35" fmla="*/ 11 h 12"/>
                <a:gd name="T36" fmla="*/ 3 w 13"/>
                <a:gd name="T37" fmla="*/ 5 h 12"/>
                <a:gd name="T38" fmla="*/ 3 w 13"/>
                <a:gd name="T39" fmla="*/ 5 h 12"/>
                <a:gd name="T40" fmla="*/ 4 w 13"/>
                <a:gd name="T41" fmla="*/ 9 h 12"/>
                <a:gd name="T42" fmla="*/ 4 w 13"/>
                <a:gd name="T43" fmla="*/ 12 h 12"/>
                <a:gd name="T44" fmla="*/ 10 w 13"/>
                <a:gd name="T4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 h="12">
                  <a:moveTo>
                    <a:pt x="10" y="12"/>
                  </a:moveTo>
                  <a:cubicBezTo>
                    <a:pt x="10" y="9"/>
                    <a:pt x="10" y="9"/>
                    <a:pt x="10" y="9"/>
                  </a:cubicBezTo>
                  <a:cubicBezTo>
                    <a:pt x="10" y="5"/>
                    <a:pt x="10" y="5"/>
                    <a:pt x="10" y="5"/>
                  </a:cubicBezTo>
                  <a:cubicBezTo>
                    <a:pt x="10" y="5"/>
                    <a:pt x="10" y="5"/>
                    <a:pt x="10" y="5"/>
                  </a:cubicBezTo>
                  <a:cubicBezTo>
                    <a:pt x="10" y="11"/>
                    <a:pt x="10" y="11"/>
                    <a:pt x="10" y="11"/>
                  </a:cubicBezTo>
                  <a:cubicBezTo>
                    <a:pt x="10" y="11"/>
                    <a:pt x="11" y="12"/>
                    <a:pt x="11" y="12"/>
                  </a:cubicBezTo>
                  <a:cubicBezTo>
                    <a:pt x="12" y="12"/>
                    <a:pt x="13" y="11"/>
                    <a:pt x="13" y="10"/>
                  </a:cubicBezTo>
                  <a:cubicBezTo>
                    <a:pt x="12" y="3"/>
                    <a:pt x="12" y="3"/>
                    <a:pt x="12" y="3"/>
                  </a:cubicBezTo>
                  <a:cubicBezTo>
                    <a:pt x="12" y="3"/>
                    <a:pt x="12" y="3"/>
                    <a:pt x="12" y="3"/>
                  </a:cubicBezTo>
                  <a:cubicBezTo>
                    <a:pt x="12" y="3"/>
                    <a:pt x="12" y="3"/>
                    <a:pt x="12" y="3"/>
                  </a:cubicBezTo>
                  <a:cubicBezTo>
                    <a:pt x="12" y="3"/>
                    <a:pt x="12" y="3"/>
                    <a:pt x="12" y="3"/>
                  </a:cubicBezTo>
                  <a:cubicBezTo>
                    <a:pt x="12" y="1"/>
                    <a:pt x="9" y="1"/>
                    <a:pt x="8" y="1"/>
                  </a:cubicBezTo>
                  <a:cubicBezTo>
                    <a:pt x="8" y="1"/>
                    <a:pt x="8" y="1"/>
                    <a:pt x="8" y="1"/>
                  </a:cubicBezTo>
                  <a:cubicBezTo>
                    <a:pt x="6" y="1"/>
                    <a:pt x="6" y="1"/>
                    <a:pt x="6" y="1"/>
                  </a:cubicBezTo>
                  <a:cubicBezTo>
                    <a:pt x="6" y="1"/>
                    <a:pt x="0" y="0"/>
                    <a:pt x="1" y="4"/>
                  </a:cubicBezTo>
                  <a:cubicBezTo>
                    <a:pt x="1" y="11"/>
                    <a:pt x="1" y="11"/>
                    <a:pt x="1" y="11"/>
                  </a:cubicBezTo>
                  <a:cubicBezTo>
                    <a:pt x="1" y="12"/>
                    <a:pt x="1" y="12"/>
                    <a:pt x="2" y="12"/>
                  </a:cubicBezTo>
                  <a:cubicBezTo>
                    <a:pt x="3" y="12"/>
                    <a:pt x="3" y="11"/>
                    <a:pt x="3" y="11"/>
                  </a:cubicBezTo>
                  <a:cubicBezTo>
                    <a:pt x="3" y="5"/>
                    <a:pt x="3" y="5"/>
                    <a:pt x="3" y="5"/>
                  </a:cubicBezTo>
                  <a:cubicBezTo>
                    <a:pt x="3" y="5"/>
                    <a:pt x="3" y="5"/>
                    <a:pt x="3" y="5"/>
                  </a:cubicBezTo>
                  <a:cubicBezTo>
                    <a:pt x="4" y="9"/>
                    <a:pt x="4" y="9"/>
                    <a:pt x="4" y="9"/>
                  </a:cubicBezTo>
                  <a:cubicBezTo>
                    <a:pt x="4" y="12"/>
                    <a:pt x="4" y="12"/>
                    <a:pt x="4" y="12"/>
                  </a:cubicBezTo>
                  <a:lnTo>
                    <a:pt x="1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0"/>
            <p:cNvSpPr/>
            <p:nvPr/>
          </p:nvSpPr>
          <p:spPr bwMode="auto">
            <a:xfrm>
              <a:off x="3878" y="1648"/>
              <a:ext cx="12" cy="12"/>
            </a:xfrm>
            <a:custGeom>
              <a:avLst/>
              <a:gdLst>
                <a:gd name="T0" fmla="*/ 2 w 5"/>
                <a:gd name="T1" fmla="*/ 5 h 5"/>
                <a:gd name="T2" fmla="*/ 5 w 5"/>
                <a:gd name="T3" fmla="*/ 2 h 5"/>
                <a:gd name="T4" fmla="*/ 2 w 5"/>
                <a:gd name="T5" fmla="*/ 0 h 5"/>
                <a:gd name="T6" fmla="*/ 0 w 5"/>
                <a:gd name="T7" fmla="*/ 3 h 5"/>
                <a:gd name="T8" fmla="*/ 2 w 5"/>
                <a:gd name="T9" fmla="*/ 5 h 5"/>
              </a:gdLst>
              <a:ahLst/>
              <a:cxnLst>
                <a:cxn ang="0">
                  <a:pos x="T0" y="T1"/>
                </a:cxn>
                <a:cxn ang="0">
                  <a:pos x="T2" y="T3"/>
                </a:cxn>
                <a:cxn ang="0">
                  <a:pos x="T4" y="T5"/>
                </a:cxn>
                <a:cxn ang="0">
                  <a:pos x="T6" y="T7"/>
                </a:cxn>
                <a:cxn ang="0">
                  <a:pos x="T8" y="T9"/>
                </a:cxn>
              </a:cxnLst>
              <a:rect l="0" t="0" r="r" b="b"/>
              <a:pathLst>
                <a:path w="5" h="5">
                  <a:moveTo>
                    <a:pt x="2" y="5"/>
                  </a:moveTo>
                  <a:cubicBezTo>
                    <a:pt x="4" y="5"/>
                    <a:pt x="5" y="4"/>
                    <a:pt x="5" y="2"/>
                  </a:cubicBezTo>
                  <a:cubicBezTo>
                    <a:pt x="5" y="1"/>
                    <a:pt x="4" y="0"/>
                    <a:pt x="2" y="0"/>
                  </a:cubicBezTo>
                  <a:cubicBezTo>
                    <a:pt x="1" y="0"/>
                    <a:pt x="0" y="1"/>
                    <a:pt x="0" y="3"/>
                  </a:cubicBezTo>
                  <a:cubicBezTo>
                    <a:pt x="0" y="4"/>
                    <a:pt x="1" y="5"/>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1"/>
            <p:cNvSpPr>
              <a:spLocks noEditPoints="1"/>
            </p:cNvSpPr>
            <p:nvPr/>
          </p:nvSpPr>
          <p:spPr bwMode="auto">
            <a:xfrm>
              <a:off x="3895" y="1686"/>
              <a:ext cx="23" cy="43"/>
            </a:xfrm>
            <a:custGeom>
              <a:avLst/>
              <a:gdLst>
                <a:gd name="T0" fmla="*/ 5 w 10"/>
                <a:gd name="T1" fmla="*/ 17 h 18"/>
                <a:gd name="T2" fmla="*/ 10 w 10"/>
                <a:gd name="T3" fmla="*/ 12 h 18"/>
                <a:gd name="T4" fmla="*/ 5 w 10"/>
                <a:gd name="T5" fmla="*/ 0 h 18"/>
                <a:gd name="T6" fmla="*/ 0 w 10"/>
                <a:gd name="T7" fmla="*/ 13 h 18"/>
                <a:gd name="T8" fmla="*/ 5 w 10"/>
                <a:gd name="T9" fmla="*/ 17 h 18"/>
                <a:gd name="T10" fmla="*/ 8 w 10"/>
                <a:gd name="T11" fmla="*/ 12 h 18"/>
                <a:gd name="T12" fmla="*/ 5 w 10"/>
                <a:gd name="T13" fmla="*/ 16 h 18"/>
                <a:gd name="T14" fmla="*/ 8 w 10"/>
                <a:gd name="T15" fmla="*/ 1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8">
                  <a:moveTo>
                    <a:pt x="5" y="17"/>
                  </a:moveTo>
                  <a:cubicBezTo>
                    <a:pt x="8" y="17"/>
                    <a:pt x="10" y="15"/>
                    <a:pt x="10" y="12"/>
                  </a:cubicBezTo>
                  <a:cubicBezTo>
                    <a:pt x="10" y="7"/>
                    <a:pt x="5" y="0"/>
                    <a:pt x="5" y="0"/>
                  </a:cubicBezTo>
                  <a:cubicBezTo>
                    <a:pt x="5" y="0"/>
                    <a:pt x="0" y="8"/>
                    <a:pt x="0" y="13"/>
                  </a:cubicBezTo>
                  <a:cubicBezTo>
                    <a:pt x="0" y="15"/>
                    <a:pt x="2" y="18"/>
                    <a:pt x="5" y="17"/>
                  </a:cubicBezTo>
                  <a:close/>
                  <a:moveTo>
                    <a:pt x="8" y="12"/>
                  </a:moveTo>
                  <a:cubicBezTo>
                    <a:pt x="8" y="12"/>
                    <a:pt x="8" y="16"/>
                    <a:pt x="5" y="16"/>
                  </a:cubicBezTo>
                  <a:lnTo>
                    <a:pt x="8"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2"/>
            <p:cNvSpPr>
              <a:spLocks noEditPoints="1"/>
            </p:cNvSpPr>
            <p:nvPr/>
          </p:nvSpPr>
          <p:spPr bwMode="auto">
            <a:xfrm>
              <a:off x="3726" y="2531"/>
              <a:ext cx="36" cy="50"/>
            </a:xfrm>
            <a:custGeom>
              <a:avLst/>
              <a:gdLst>
                <a:gd name="T0" fmla="*/ 11 w 15"/>
                <a:gd name="T1" fmla="*/ 6 h 21"/>
                <a:gd name="T2" fmla="*/ 13 w 15"/>
                <a:gd name="T3" fmla="*/ 4 h 21"/>
                <a:gd name="T4" fmla="*/ 10 w 15"/>
                <a:gd name="T5" fmla="*/ 0 h 21"/>
                <a:gd name="T6" fmla="*/ 5 w 15"/>
                <a:gd name="T7" fmla="*/ 0 h 21"/>
                <a:gd name="T8" fmla="*/ 2 w 15"/>
                <a:gd name="T9" fmla="*/ 4 h 21"/>
                <a:gd name="T10" fmla="*/ 4 w 15"/>
                <a:gd name="T11" fmla="*/ 6 h 21"/>
                <a:gd name="T12" fmla="*/ 0 w 15"/>
                <a:gd name="T13" fmla="*/ 14 h 21"/>
                <a:gd name="T14" fmla="*/ 8 w 15"/>
                <a:gd name="T15" fmla="*/ 21 h 21"/>
                <a:gd name="T16" fmla="*/ 15 w 15"/>
                <a:gd name="T17" fmla="*/ 13 h 21"/>
                <a:gd name="T18" fmla="*/ 11 w 15"/>
                <a:gd name="T19" fmla="*/ 6 h 21"/>
                <a:gd name="T20" fmla="*/ 9 w 15"/>
                <a:gd name="T21" fmla="*/ 1 h 21"/>
                <a:gd name="T22" fmla="*/ 11 w 15"/>
                <a:gd name="T23" fmla="*/ 4 h 21"/>
                <a:gd name="T24" fmla="*/ 9 w 15"/>
                <a:gd name="T25" fmla="*/ 4 h 21"/>
                <a:gd name="T26" fmla="*/ 9 w 15"/>
                <a:gd name="T27" fmla="*/ 1 h 21"/>
                <a:gd name="T28" fmla="*/ 4 w 15"/>
                <a:gd name="T29" fmla="*/ 4 h 21"/>
                <a:gd name="T30" fmla="*/ 5 w 15"/>
                <a:gd name="T31" fmla="*/ 3 h 21"/>
                <a:gd name="T32" fmla="*/ 6 w 15"/>
                <a:gd name="T33" fmla="*/ 6 h 21"/>
                <a:gd name="T34" fmla="*/ 4 w 15"/>
                <a:gd name="T35" fmla="*/ 4 h 21"/>
                <a:gd name="T36" fmla="*/ 8 w 15"/>
                <a:gd name="T37" fmla="*/ 19 h 21"/>
                <a:gd name="T38" fmla="*/ 2 w 15"/>
                <a:gd name="T39" fmla="*/ 14 h 21"/>
                <a:gd name="T40" fmla="*/ 8 w 15"/>
                <a:gd name="T41" fmla="*/ 8 h 21"/>
                <a:gd name="T42" fmla="*/ 13 w 15"/>
                <a:gd name="T43" fmla="*/ 13 h 21"/>
                <a:gd name="T44" fmla="*/ 8 w 15"/>
                <a:gd name="T45"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21">
                  <a:moveTo>
                    <a:pt x="11" y="6"/>
                  </a:moveTo>
                  <a:cubicBezTo>
                    <a:pt x="13" y="4"/>
                    <a:pt x="13" y="4"/>
                    <a:pt x="13" y="4"/>
                  </a:cubicBezTo>
                  <a:cubicBezTo>
                    <a:pt x="10" y="0"/>
                    <a:pt x="10" y="0"/>
                    <a:pt x="10" y="0"/>
                  </a:cubicBezTo>
                  <a:cubicBezTo>
                    <a:pt x="5" y="0"/>
                    <a:pt x="5" y="0"/>
                    <a:pt x="5" y="0"/>
                  </a:cubicBezTo>
                  <a:cubicBezTo>
                    <a:pt x="2" y="4"/>
                    <a:pt x="2" y="4"/>
                    <a:pt x="2" y="4"/>
                  </a:cubicBezTo>
                  <a:cubicBezTo>
                    <a:pt x="4" y="6"/>
                    <a:pt x="4" y="6"/>
                    <a:pt x="4" y="6"/>
                  </a:cubicBezTo>
                  <a:cubicBezTo>
                    <a:pt x="2" y="8"/>
                    <a:pt x="0" y="10"/>
                    <a:pt x="0" y="14"/>
                  </a:cubicBezTo>
                  <a:cubicBezTo>
                    <a:pt x="0" y="18"/>
                    <a:pt x="3" y="21"/>
                    <a:pt x="8" y="21"/>
                  </a:cubicBezTo>
                  <a:cubicBezTo>
                    <a:pt x="12" y="21"/>
                    <a:pt x="15" y="18"/>
                    <a:pt x="15" y="13"/>
                  </a:cubicBezTo>
                  <a:cubicBezTo>
                    <a:pt x="15" y="10"/>
                    <a:pt x="14" y="8"/>
                    <a:pt x="11" y="6"/>
                  </a:cubicBezTo>
                  <a:close/>
                  <a:moveTo>
                    <a:pt x="9" y="1"/>
                  </a:moveTo>
                  <a:cubicBezTo>
                    <a:pt x="11" y="4"/>
                    <a:pt x="11" y="4"/>
                    <a:pt x="11" y="4"/>
                  </a:cubicBezTo>
                  <a:cubicBezTo>
                    <a:pt x="9" y="4"/>
                    <a:pt x="9" y="4"/>
                    <a:pt x="9" y="4"/>
                  </a:cubicBezTo>
                  <a:lnTo>
                    <a:pt x="9" y="1"/>
                  </a:lnTo>
                  <a:close/>
                  <a:moveTo>
                    <a:pt x="4" y="4"/>
                  </a:moveTo>
                  <a:cubicBezTo>
                    <a:pt x="5" y="3"/>
                    <a:pt x="5" y="3"/>
                    <a:pt x="5" y="3"/>
                  </a:cubicBezTo>
                  <a:cubicBezTo>
                    <a:pt x="6" y="6"/>
                    <a:pt x="6" y="6"/>
                    <a:pt x="6" y="6"/>
                  </a:cubicBezTo>
                  <a:lnTo>
                    <a:pt x="4" y="4"/>
                  </a:lnTo>
                  <a:close/>
                  <a:moveTo>
                    <a:pt x="8" y="19"/>
                  </a:moveTo>
                  <a:cubicBezTo>
                    <a:pt x="5" y="19"/>
                    <a:pt x="2" y="17"/>
                    <a:pt x="2" y="14"/>
                  </a:cubicBezTo>
                  <a:cubicBezTo>
                    <a:pt x="2" y="10"/>
                    <a:pt x="4" y="8"/>
                    <a:pt x="8" y="8"/>
                  </a:cubicBezTo>
                  <a:cubicBezTo>
                    <a:pt x="11" y="8"/>
                    <a:pt x="13" y="10"/>
                    <a:pt x="13" y="13"/>
                  </a:cubicBezTo>
                  <a:cubicBezTo>
                    <a:pt x="13" y="17"/>
                    <a:pt x="11" y="19"/>
                    <a:pt x="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33"/>
            <p:cNvSpPr>
              <a:spLocks noEditPoints="1"/>
            </p:cNvSpPr>
            <p:nvPr/>
          </p:nvSpPr>
          <p:spPr bwMode="auto">
            <a:xfrm>
              <a:off x="3956" y="1824"/>
              <a:ext cx="26" cy="26"/>
            </a:xfrm>
            <a:custGeom>
              <a:avLst/>
              <a:gdLst>
                <a:gd name="T0" fmla="*/ 11 w 11"/>
                <a:gd name="T1" fmla="*/ 6 h 11"/>
                <a:gd name="T2" fmla="*/ 10 w 11"/>
                <a:gd name="T3" fmla="*/ 6 h 11"/>
                <a:gd name="T4" fmla="*/ 10 w 11"/>
                <a:gd name="T5" fmla="*/ 5 h 11"/>
                <a:gd name="T6" fmla="*/ 11 w 11"/>
                <a:gd name="T7" fmla="*/ 5 h 11"/>
                <a:gd name="T8" fmla="*/ 11 w 11"/>
                <a:gd name="T9" fmla="*/ 4 h 11"/>
                <a:gd name="T10" fmla="*/ 11 w 11"/>
                <a:gd name="T11" fmla="*/ 3 h 11"/>
                <a:gd name="T12" fmla="*/ 10 w 11"/>
                <a:gd name="T13" fmla="*/ 3 h 11"/>
                <a:gd name="T14" fmla="*/ 9 w 11"/>
                <a:gd name="T15" fmla="*/ 3 h 11"/>
                <a:gd name="T16" fmla="*/ 8 w 11"/>
                <a:gd name="T17" fmla="*/ 3 h 11"/>
                <a:gd name="T18" fmla="*/ 9 w 11"/>
                <a:gd name="T19" fmla="*/ 2 h 11"/>
                <a:gd name="T20" fmla="*/ 8 w 11"/>
                <a:gd name="T21" fmla="*/ 1 h 11"/>
                <a:gd name="T22" fmla="*/ 7 w 11"/>
                <a:gd name="T23" fmla="*/ 0 h 11"/>
                <a:gd name="T24" fmla="*/ 6 w 11"/>
                <a:gd name="T25" fmla="*/ 1 h 11"/>
                <a:gd name="T26" fmla="*/ 6 w 11"/>
                <a:gd name="T27" fmla="*/ 2 h 11"/>
                <a:gd name="T28" fmla="*/ 5 w 11"/>
                <a:gd name="T29" fmla="*/ 2 h 11"/>
                <a:gd name="T30" fmla="*/ 5 w 11"/>
                <a:gd name="T31" fmla="*/ 1 h 11"/>
                <a:gd name="T32" fmla="*/ 4 w 11"/>
                <a:gd name="T33" fmla="*/ 0 h 11"/>
                <a:gd name="T34" fmla="*/ 3 w 11"/>
                <a:gd name="T35" fmla="*/ 1 h 11"/>
                <a:gd name="T36" fmla="*/ 3 w 11"/>
                <a:gd name="T37" fmla="*/ 2 h 11"/>
                <a:gd name="T38" fmla="*/ 3 w 11"/>
                <a:gd name="T39" fmla="*/ 3 h 11"/>
                <a:gd name="T40" fmla="*/ 2 w 11"/>
                <a:gd name="T41" fmla="*/ 3 h 11"/>
                <a:gd name="T42" fmla="*/ 2 w 11"/>
                <a:gd name="T43" fmla="*/ 3 h 11"/>
                <a:gd name="T44" fmla="*/ 1 w 11"/>
                <a:gd name="T45" fmla="*/ 3 h 11"/>
                <a:gd name="T46" fmla="*/ 0 w 11"/>
                <a:gd name="T47" fmla="*/ 4 h 11"/>
                <a:gd name="T48" fmla="*/ 1 w 11"/>
                <a:gd name="T49" fmla="*/ 5 h 11"/>
                <a:gd name="T50" fmla="*/ 1 w 11"/>
                <a:gd name="T51" fmla="*/ 5 h 11"/>
                <a:gd name="T52" fmla="*/ 1 w 11"/>
                <a:gd name="T53" fmla="*/ 6 h 11"/>
                <a:gd name="T54" fmla="*/ 1 w 11"/>
                <a:gd name="T55" fmla="*/ 7 h 11"/>
                <a:gd name="T56" fmla="*/ 0 w 11"/>
                <a:gd name="T57" fmla="*/ 8 h 11"/>
                <a:gd name="T58" fmla="*/ 1 w 11"/>
                <a:gd name="T59" fmla="*/ 8 h 11"/>
                <a:gd name="T60" fmla="*/ 2 w 11"/>
                <a:gd name="T61" fmla="*/ 9 h 11"/>
                <a:gd name="T62" fmla="*/ 2 w 11"/>
                <a:gd name="T63" fmla="*/ 9 h 11"/>
                <a:gd name="T64" fmla="*/ 3 w 11"/>
                <a:gd name="T65" fmla="*/ 9 h 11"/>
                <a:gd name="T66" fmla="*/ 3 w 11"/>
                <a:gd name="T67" fmla="*/ 10 h 11"/>
                <a:gd name="T68" fmla="*/ 3 w 11"/>
                <a:gd name="T69" fmla="*/ 11 h 11"/>
                <a:gd name="T70" fmla="*/ 4 w 11"/>
                <a:gd name="T71" fmla="*/ 11 h 11"/>
                <a:gd name="T72" fmla="*/ 5 w 11"/>
                <a:gd name="T73" fmla="*/ 11 h 11"/>
                <a:gd name="T74" fmla="*/ 5 w 11"/>
                <a:gd name="T75" fmla="*/ 10 h 11"/>
                <a:gd name="T76" fmla="*/ 6 w 11"/>
                <a:gd name="T77" fmla="*/ 10 h 11"/>
                <a:gd name="T78" fmla="*/ 7 w 11"/>
                <a:gd name="T79" fmla="*/ 11 h 11"/>
                <a:gd name="T80" fmla="*/ 8 w 11"/>
                <a:gd name="T81" fmla="*/ 11 h 11"/>
                <a:gd name="T82" fmla="*/ 8 w 11"/>
                <a:gd name="T83" fmla="*/ 11 h 11"/>
                <a:gd name="T84" fmla="*/ 9 w 11"/>
                <a:gd name="T85" fmla="*/ 10 h 11"/>
                <a:gd name="T86" fmla="*/ 9 w 11"/>
                <a:gd name="T87" fmla="*/ 9 h 11"/>
                <a:gd name="T88" fmla="*/ 9 w 11"/>
                <a:gd name="T89" fmla="*/ 8 h 11"/>
                <a:gd name="T90" fmla="*/ 10 w 11"/>
                <a:gd name="T91" fmla="*/ 9 h 11"/>
                <a:gd name="T92" fmla="*/ 11 w 11"/>
                <a:gd name="T93" fmla="*/ 8 h 11"/>
                <a:gd name="T94" fmla="*/ 11 w 11"/>
                <a:gd name="T95" fmla="*/ 7 h 11"/>
                <a:gd name="T96" fmla="*/ 11 w 11"/>
                <a:gd name="T97" fmla="*/ 6 h 11"/>
                <a:gd name="T98" fmla="*/ 7 w 11"/>
                <a:gd name="T99" fmla="*/ 8 h 11"/>
                <a:gd name="T100" fmla="*/ 4 w 11"/>
                <a:gd name="T101" fmla="*/ 7 h 11"/>
                <a:gd name="T102" fmla="*/ 5 w 11"/>
                <a:gd name="T103" fmla="*/ 4 h 11"/>
                <a:gd name="T104" fmla="*/ 8 w 11"/>
                <a:gd name="T105" fmla="*/ 5 h 11"/>
                <a:gd name="T106" fmla="*/ 7 w 11"/>
                <a:gd name="T10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 h="11">
                  <a:moveTo>
                    <a:pt x="11" y="6"/>
                  </a:moveTo>
                  <a:cubicBezTo>
                    <a:pt x="10" y="6"/>
                    <a:pt x="10" y="6"/>
                    <a:pt x="10" y="6"/>
                  </a:cubicBezTo>
                  <a:cubicBezTo>
                    <a:pt x="10" y="6"/>
                    <a:pt x="10" y="6"/>
                    <a:pt x="10" y="5"/>
                  </a:cubicBezTo>
                  <a:cubicBezTo>
                    <a:pt x="11" y="5"/>
                    <a:pt x="11" y="5"/>
                    <a:pt x="11" y="5"/>
                  </a:cubicBezTo>
                  <a:cubicBezTo>
                    <a:pt x="11" y="5"/>
                    <a:pt x="11" y="4"/>
                    <a:pt x="11" y="4"/>
                  </a:cubicBezTo>
                  <a:cubicBezTo>
                    <a:pt x="11" y="3"/>
                    <a:pt x="11" y="3"/>
                    <a:pt x="11" y="3"/>
                  </a:cubicBezTo>
                  <a:cubicBezTo>
                    <a:pt x="11" y="3"/>
                    <a:pt x="10" y="3"/>
                    <a:pt x="10" y="3"/>
                  </a:cubicBezTo>
                  <a:cubicBezTo>
                    <a:pt x="9" y="3"/>
                    <a:pt x="9" y="3"/>
                    <a:pt x="9" y="3"/>
                  </a:cubicBezTo>
                  <a:cubicBezTo>
                    <a:pt x="9" y="3"/>
                    <a:pt x="9" y="3"/>
                    <a:pt x="8" y="3"/>
                  </a:cubicBezTo>
                  <a:cubicBezTo>
                    <a:pt x="9" y="2"/>
                    <a:pt x="9" y="2"/>
                    <a:pt x="9" y="2"/>
                  </a:cubicBezTo>
                  <a:cubicBezTo>
                    <a:pt x="9" y="1"/>
                    <a:pt x="9" y="1"/>
                    <a:pt x="8" y="1"/>
                  </a:cubicBezTo>
                  <a:cubicBezTo>
                    <a:pt x="7" y="0"/>
                    <a:pt x="7" y="0"/>
                    <a:pt x="7" y="0"/>
                  </a:cubicBezTo>
                  <a:cubicBezTo>
                    <a:pt x="7" y="0"/>
                    <a:pt x="7" y="0"/>
                    <a:pt x="6" y="1"/>
                  </a:cubicBezTo>
                  <a:cubicBezTo>
                    <a:pt x="6" y="2"/>
                    <a:pt x="6" y="2"/>
                    <a:pt x="6" y="2"/>
                  </a:cubicBezTo>
                  <a:cubicBezTo>
                    <a:pt x="6" y="2"/>
                    <a:pt x="6" y="2"/>
                    <a:pt x="5" y="2"/>
                  </a:cubicBezTo>
                  <a:cubicBezTo>
                    <a:pt x="5" y="1"/>
                    <a:pt x="5" y="1"/>
                    <a:pt x="5" y="1"/>
                  </a:cubicBezTo>
                  <a:cubicBezTo>
                    <a:pt x="5" y="0"/>
                    <a:pt x="4" y="0"/>
                    <a:pt x="4" y="0"/>
                  </a:cubicBezTo>
                  <a:cubicBezTo>
                    <a:pt x="3" y="1"/>
                    <a:pt x="3" y="1"/>
                    <a:pt x="3" y="1"/>
                  </a:cubicBezTo>
                  <a:cubicBezTo>
                    <a:pt x="3" y="1"/>
                    <a:pt x="3" y="1"/>
                    <a:pt x="3" y="2"/>
                  </a:cubicBezTo>
                  <a:cubicBezTo>
                    <a:pt x="3" y="3"/>
                    <a:pt x="3" y="3"/>
                    <a:pt x="3" y="3"/>
                  </a:cubicBezTo>
                  <a:cubicBezTo>
                    <a:pt x="3" y="3"/>
                    <a:pt x="3" y="3"/>
                    <a:pt x="2" y="3"/>
                  </a:cubicBezTo>
                  <a:cubicBezTo>
                    <a:pt x="2" y="3"/>
                    <a:pt x="2" y="3"/>
                    <a:pt x="2" y="3"/>
                  </a:cubicBezTo>
                  <a:cubicBezTo>
                    <a:pt x="1" y="3"/>
                    <a:pt x="1" y="3"/>
                    <a:pt x="1" y="3"/>
                  </a:cubicBezTo>
                  <a:cubicBezTo>
                    <a:pt x="0" y="4"/>
                    <a:pt x="0" y="4"/>
                    <a:pt x="0" y="4"/>
                  </a:cubicBezTo>
                  <a:cubicBezTo>
                    <a:pt x="0" y="5"/>
                    <a:pt x="0" y="5"/>
                    <a:pt x="1" y="5"/>
                  </a:cubicBezTo>
                  <a:cubicBezTo>
                    <a:pt x="1" y="5"/>
                    <a:pt x="1" y="5"/>
                    <a:pt x="1" y="5"/>
                  </a:cubicBezTo>
                  <a:cubicBezTo>
                    <a:pt x="1" y="6"/>
                    <a:pt x="1" y="6"/>
                    <a:pt x="1" y="6"/>
                  </a:cubicBezTo>
                  <a:cubicBezTo>
                    <a:pt x="1" y="7"/>
                    <a:pt x="1" y="7"/>
                    <a:pt x="1" y="7"/>
                  </a:cubicBezTo>
                  <a:cubicBezTo>
                    <a:pt x="0" y="7"/>
                    <a:pt x="0" y="7"/>
                    <a:pt x="0" y="8"/>
                  </a:cubicBezTo>
                  <a:cubicBezTo>
                    <a:pt x="1" y="8"/>
                    <a:pt x="1" y="8"/>
                    <a:pt x="1" y="8"/>
                  </a:cubicBezTo>
                  <a:cubicBezTo>
                    <a:pt x="1" y="9"/>
                    <a:pt x="1" y="9"/>
                    <a:pt x="2" y="9"/>
                  </a:cubicBezTo>
                  <a:cubicBezTo>
                    <a:pt x="2" y="9"/>
                    <a:pt x="2" y="9"/>
                    <a:pt x="2" y="9"/>
                  </a:cubicBezTo>
                  <a:cubicBezTo>
                    <a:pt x="3" y="9"/>
                    <a:pt x="3" y="9"/>
                    <a:pt x="3" y="9"/>
                  </a:cubicBezTo>
                  <a:cubicBezTo>
                    <a:pt x="3" y="10"/>
                    <a:pt x="3" y="10"/>
                    <a:pt x="3" y="10"/>
                  </a:cubicBezTo>
                  <a:cubicBezTo>
                    <a:pt x="3" y="10"/>
                    <a:pt x="3" y="11"/>
                    <a:pt x="3" y="11"/>
                  </a:cubicBezTo>
                  <a:cubicBezTo>
                    <a:pt x="4" y="11"/>
                    <a:pt x="4" y="11"/>
                    <a:pt x="4" y="11"/>
                  </a:cubicBezTo>
                  <a:cubicBezTo>
                    <a:pt x="5" y="11"/>
                    <a:pt x="5" y="11"/>
                    <a:pt x="5" y="11"/>
                  </a:cubicBezTo>
                  <a:cubicBezTo>
                    <a:pt x="5" y="10"/>
                    <a:pt x="5" y="10"/>
                    <a:pt x="5" y="10"/>
                  </a:cubicBezTo>
                  <a:cubicBezTo>
                    <a:pt x="6" y="10"/>
                    <a:pt x="6" y="10"/>
                    <a:pt x="6" y="10"/>
                  </a:cubicBezTo>
                  <a:cubicBezTo>
                    <a:pt x="7" y="11"/>
                    <a:pt x="7" y="11"/>
                    <a:pt x="7" y="11"/>
                  </a:cubicBezTo>
                  <a:cubicBezTo>
                    <a:pt x="7" y="11"/>
                    <a:pt x="7" y="11"/>
                    <a:pt x="8" y="11"/>
                  </a:cubicBezTo>
                  <a:cubicBezTo>
                    <a:pt x="8" y="11"/>
                    <a:pt x="8" y="11"/>
                    <a:pt x="8" y="11"/>
                  </a:cubicBezTo>
                  <a:cubicBezTo>
                    <a:pt x="9" y="11"/>
                    <a:pt x="9" y="10"/>
                    <a:pt x="9" y="10"/>
                  </a:cubicBezTo>
                  <a:cubicBezTo>
                    <a:pt x="9" y="9"/>
                    <a:pt x="9" y="9"/>
                    <a:pt x="9" y="9"/>
                  </a:cubicBezTo>
                  <a:cubicBezTo>
                    <a:pt x="9" y="9"/>
                    <a:pt x="9" y="9"/>
                    <a:pt x="9" y="8"/>
                  </a:cubicBezTo>
                  <a:cubicBezTo>
                    <a:pt x="10" y="9"/>
                    <a:pt x="10" y="9"/>
                    <a:pt x="10" y="9"/>
                  </a:cubicBezTo>
                  <a:cubicBezTo>
                    <a:pt x="10" y="9"/>
                    <a:pt x="11" y="9"/>
                    <a:pt x="11" y="8"/>
                  </a:cubicBezTo>
                  <a:cubicBezTo>
                    <a:pt x="11" y="7"/>
                    <a:pt x="11" y="7"/>
                    <a:pt x="11" y="7"/>
                  </a:cubicBezTo>
                  <a:cubicBezTo>
                    <a:pt x="11" y="7"/>
                    <a:pt x="11" y="7"/>
                    <a:pt x="11" y="6"/>
                  </a:cubicBezTo>
                  <a:close/>
                  <a:moveTo>
                    <a:pt x="7" y="8"/>
                  </a:moveTo>
                  <a:cubicBezTo>
                    <a:pt x="5" y="8"/>
                    <a:pt x="4" y="8"/>
                    <a:pt x="4" y="7"/>
                  </a:cubicBezTo>
                  <a:cubicBezTo>
                    <a:pt x="3" y="6"/>
                    <a:pt x="4" y="4"/>
                    <a:pt x="5" y="4"/>
                  </a:cubicBezTo>
                  <a:cubicBezTo>
                    <a:pt x="6" y="3"/>
                    <a:pt x="7" y="4"/>
                    <a:pt x="8" y="5"/>
                  </a:cubicBezTo>
                  <a:cubicBezTo>
                    <a:pt x="8" y="6"/>
                    <a:pt x="8" y="7"/>
                    <a:pt x="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34"/>
            <p:cNvSpPr>
              <a:spLocks noEditPoints="1"/>
            </p:cNvSpPr>
            <p:nvPr/>
          </p:nvSpPr>
          <p:spPr bwMode="auto">
            <a:xfrm>
              <a:off x="4233" y="2061"/>
              <a:ext cx="26" cy="27"/>
            </a:xfrm>
            <a:custGeom>
              <a:avLst/>
              <a:gdLst>
                <a:gd name="T0" fmla="*/ 10 w 11"/>
                <a:gd name="T1" fmla="*/ 6 h 11"/>
                <a:gd name="T2" fmla="*/ 10 w 11"/>
                <a:gd name="T3" fmla="*/ 6 h 11"/>
                <a:gd name="T4" fmla="*/ 9 w 11"/>
                <a:gd name="T5" fmla="*/ 5 h 11"/>
                <a:gd name="T6" fmla="*/ 10 w 11"/>
                <a:gd name="T7" fmla="*/ 5 h 11"/>
                <a:gd name="T8" fmla="*/ 11 w 11"/>
                <a:gd name="T9" fmla="*/ 4 h 11"/>
                <a:gd name="T10" fmla="*/ 10 w 11"/>
                <a:gd name="T11" fmla="*/ 3 h 11"/>
                <a:gd name="T12" fmla="*/ 9 w 11"/>
                <a:gd name="T13" fmla="*/ 3 h 11"/>
                <a:gd name="T14" fmla="*/ 9 w 11"/>
                <a:gd name="T15" fmla="*/ 3 h 11"/>
                <a:gd name="T16" fmla="*/ 8 w 11"/>
                <a:gd name="T17" fmla="*/ 2 h 11"/>
                <a:gd name="T18" fmla="*/ 8 w 11"/>
                <a:gd name="T19" fmla="*/ 2 h 11"/>
                <a:gd name="T20" fmla="*/ 8 w 11"/>
                <a:gd name="T21" fmla="*/ 1 h 11"/>
                <a:gd name="T22" fmla="*/ 7 w 11"/>
                <a:gd name="T23" fmla="*/ 0 h 11"/>
                <a:gd name="T24" fmla="*/ 6 w 11"/>
                <a:gd name="T25" fmla="*/ 1 h 11"/>
                <a:gd name="T26" fmla="*/ 6 w 11"/>
                <a:gd name="T27" fmla="*/ 1 h 11"/>
                <a:gd name="T28" fmla="*/ 5 w 11"/>
                <a:gd name="T29" fmla="*/ 1 h 11"/>
                <a:gd name="T30" fmla="*/ 5 w 11"/>
                <a:gd name="T31" fmla="*/ 1 h 11"/>
                <a:gd name="T32" fmla="*/ 4 w 11"/>
                <a:gd name="T33" fmla="*/ 0 h 11"/>
                <a:gd name="T34" fmla="*/ 3 w 11"/>
                <a:gd name="T35" fmla="*/ 1 h 11"/>
                <a:gd name="T36" fmla="*/ 2 w 11"/>
                <a:gd name="T37" fmla="*/ 2 h 11"/>
                <a:gd name="T38" fmla="*/ 3 w 11"/>
                <a:gd name="T39" fmla="*/ 2 h 11"/>
                <a:gd name="T40" fmla="*/ 2 w 11"/>
                <a:gd name="T41" fmla="*/ 3 h 11"/>
                <a:gd name="T42" fmla="*/ 1 w 11"/>
                <a:gd name="T43" fmla="*/ 3 h 11"/>
                <a:gd name="T44" fmla="*/ 0 w 11"/>
                <a:gd name="T45" fmla="*/ 3 h 11"/>
                <a:gd name="T46" fmla="*/ 0 w 11"/>
                <a:gd name="T47" fmla="*/ 4 h 11"/>
                <a:gd name="T48" fmla="*/ 0 w 11"/>
                <a:gd name="T49" fmla="*/ 5 h 11"/>
                <a:gd name="T50" fmla="*/ 1 w 11"/>
                <a:gd name="T51" fmla="*/ 5 h 11"/>
                <a:gd name="T52" fmla="*/ 1 w 11"/>
                <a:gd name="T53" fmla="*/ 6 h 11"/>
                <a:gd name="T54" fmla="*/ 0 w 11"/>
                <a:gd name="T55" fmla="*/ 6 h 11"/>
                <a:gd name="T56" fmla="*/ 0 w 11"/>
                <a:gd name="T57" fmla="*/ 8 h 11"/>
                <a:gd name="T58" fmla="*/ 0 w 11"/>
                <a:gd name="T59" fmla="*/ 8 h 11"/>
                <a:gd name="T60" fmla="*/ 1 w 11"/>
                <a:gd name="T61" fmla="*/ 9 h 11"/>
                <a:gd name="T62" fmla="*/ 2 w 11"/>
                <a:gd name="T63" fmla="*/ 8 h 11"/>
                <a:gd name="T64" fmla="*/ 3 w 11"/>
                <a:gd name="T65" fmla="*/ 9 h 11"/>
                <a:gd name="T66" fmla="*/ 2 w 11"/>
                <a:gd name="T67" fmla="*/ 10 h 11"/>
                <a:gd name="T68" fmla="*/ 3 w 11"/>
                <a:gd name="T69" fmla="*/ 11 h 11"/>
                <a:gd name="T70" fmla="*/ 4 w 11"/>
                <a:gd name="T71" fmla="*/ 11 h 11"/>
                <a:gd name="T72" fmla="*/ 5 w 11"/>
                <a:gd name="T73" fmla="*/ 11 h 11"/>
                <a:gd name="T74" fmla="*/ 5 w 11"/>
                <a:gd name="T75" fmla="*/ 10 h 11"/>
                <a:gd name="T76" fmla="*/ 6 w 11"/>
                <a:gd name="T77" fmla="*/ 10 h 11"/>
                <a:gd name="T78" fmla="*/ 6 w 11"/>
                <a:gd name="T79" fmla="*/ 11 h 11"/>
                <a:gd name="T80" fmla="*/ 7 w 11"/>
                <a:gd name="T81" fmla="*/ 11 h 11"/>
                <a:gd name="T82" fmla="*/ 8 w 11"/>
                <a:gd name="T83" fmla="*/ 11 h 11"/>
                <a:gd name="T84" fmla="*/ 8 w 11"/>
                <a:gd name="T85" fmla="*/ 10 h 11"/>
                <a:gd name="T86" fmla="*/ 8 w 11"/>
                <a:gd name="T87" fmla="*/ 9 h 11"/>
                <a:gd name="T88" fmla="*/ 9 w 11"/>
                <a:gd name="T89" fmla="*/ 8 h 11"/>
                <a:gd name="T90" fmla="*/ 9 w 11"/>
                <a:gd name="T91" fmla="*/ 9 h 11"/>
                <a:gd name="T92" fmla="*/ 10 w 11"/>
                <a:gd name="T93" fmla="*/ 8 h 11"/>
                <a:gd name="T94" fmla="*/ 11 w 11"/>
                <a:gd name="T95" fmla="*/ 7 h 11"/>
                <a:gd name="T96" fmla="*/ 10 w 11"/>
                <a:gd name="T97" fmla="*/ 6 h 11"/>
                <a:gd name="T98" fmla="*/ 6 w 11"/>
                <a:gd name="T99" fmla="*/ 8 h 11"/>
                <a:gd name="T100" fmla="*/ 3 w 11"/>
                <a:gd name="T101" fmla="*/ 7 h 11"/>
                <a:gd name="T102" fmla="*/ 4 w 11"/>
                <a:gd name="T103" fmla="*/ 4 h 11"/>
                <a:gd name="T104" fmla="*/ 7 w 11"/>
                <a:gd name="T105" fmla="*/ 5 h 11"/>
                <a:gd name="T106" fmla="*/ 6 w 11"/>
                <a:gd name="T10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 h="11">
                  <a:moveTo>
                    <a:pt x="10" y="6"/>
                  </a:moveTo>
                  <a:cubicBezTo>
                    <a:pt x="10" y="6"/>
                    <a:pt x="10" y="6"/>
                    <a:pt x="10" y="6"/>
                  </a:cubicBezTo>
                  <a:cubicBezTo>
                    <a:pt x="10" y="6"/>
                    <a:pt x="10" y="5"/>
                    <a:pt x="9" y="5"/>
                  </a:cubicBezTo>
                  <a:cubicBezTo>
                    <a:pt x="10" y="5"/>
                    <a:pt x="10" y="5"/>
                    <a:pt x="10" y="5"/>
                  </a:cubicBezTo>
                  <a:cubicBezTo>
                    <a:pt x="11" y="5"/>
                    <a:pt x="11" y="4"/>
                    <a:pt x="11" y="4"/>
                  </a:cubicBezTo>
                  <a:cubicBezTo>
                    <a:pt x="10" y="3"/>
                    <a:pt x="10" y="3"/>
                    <a:pt x="10" y="3"/>
                  </a:cubicBezTo>
                  <a:cubicBezTo>
                    <a:pt x="10" y="3"/>
                    <a:pt x="10" y="2"/>
                    <a:pt x="9" y="3"/>
                  </a:cubicBezTo>
                  <a:cubicBezTo>
                    <a:pt x="9" y="3"/>
                    <a:pt x="9" y="3"/>
                    <a:pt x="9" y="3"/>
                  </a:cubicBezTo>
                  <a:cubicBezTo>
                    <a:pt x="8" y="3"/>
                    <a:pt x="8" y="3"/>
                    <a:pt x="8" y="2"/>
                  </a:cubicBezTo>
                  <a:cubicBezTo>
                    <a:pt x="8" y="2"/>
                    <a:pt x="8" y="2"/>
                    <a:pt x="8" y="2"/>
                  </a:cubicBezTo>
                  <a:cubicBezTo>
                    <a:pt x="8" y="1"/>
                    <a:pt x="8" y="1"/>
                    <a:pt x="8" y="1"/>
                  </a:cubicBezTo>
                  <a:cubicBezTo>
                    <a:pt x="7" y="0"/>
                    <a:pt x="7" y="0"/>
                    <a:pt x="7" y="0"/>
                  </a:cubicBezTo>
                  <a:cubicBezTo>
                    <a:pt x="7" y="0"/>
                    <a:pt x="6" y="0"/>
                    <a:pt x="6" y="1"/>
                  </a:cubicBezTo>
                  <a:cubicBezTo>
                    <a:pt x="6" y="1"/>
                    <a:pt x="6" y="1"/>
                    <a:pt x="6" y="1"/>
                  </a:cubicBezTo>
                  <a:cubicBezTo>
                    <a:pt x="5" y="1"/>
                    <a:pt x="5" y="1"/>
                    <a:pt x="5" y="1"/>
                  </a:cubicBezTo>
                  <a:cubicBezTo>
                    <a:pt x="5" y="1"/>
                    <a:pt x="5" y="1"/>
                    <a:pt x="5" y="1"/>
                  </a:cubicBezTo>
                  <a:cubicBezTo>
                    <a:pt x="4" y="0"/>
                    <a:pt x="4" y="0"/>
                    <a:pt x="4" y="0"/>
                  </a:cubicBezTo>
                  <a:cubicBezTo>
                    <a:pt x="3" y="1"/>
                    <a:pt x="3" y="1"/>
                    <a:pt x="3" y="1"/>
                  </a:cubicBezTo>
                  <a:cubicBezTo>
                    <a:pt x="2" y="1"/>
                    <a:pt x="2" y="1"/>
                    <a:pt x="2" y="2"/>
                  </a:cubicBezTo>
                  <a:cubicBezTo>
                    <a:pt x="3" y="2"/>
                    <a:pt x="3" y="2"/>
                    <a:pt x="3" y="2"/>
                  </a:cubicBezTo>
                  <a:cubicBezTo>
                    <a:pt x="2" y="3"/>
                    <a:pt x="2" y="3"/>
                    <a:pt x="2" y="3"/>
                  </a:cubicBezTo>
                  <a:cubicBezTo>
                    <a:pt x="1" y="3"/>
                    <a:pt x="1" y="3"/>
                    <a:pt x="1" y="3"/>
                  </a:cubicBezTo>
                  <a:cubicBezTo>
                    <a:pt x="1" y="3"/>
                    <a:pt x="0" y="3"/>
                    <a:pt x="0" y="3"/>
                  </a:cubicBezTo>
                  <a:cubicBezTo>
                    <a:pt x="0" y="4"/>
                    <a:pt x="0" y="4"/>
                    <a:pt x="0" y="4"/>
                  </a:cubicBezTo>
                  <a:cubicBezTo>
                    <a:pt x="0" y="4"/>
                    <a:pt x="0" y="5"/>
                    <a:pt x="0" y="5"/>
                  </a:cubicBezTo>
                  <a:cubicBezTo>
                    <a:pt x="1" y="5"/>
                    <a:pt x="1" y="5"/>
                    <a:pt x="1" y="5"/>
                  </a:cubicBezTo>
                  <a:cubicBezTo>
                    <a:pt x="1" y="6"/>
                    <a:pt x="1" y="6"/>
                    <a:pt x="1" y="6"/>
                  </a:cubicBezTo>
                  <a:cubicBezTo>
                    <a:pt x="0" y="6"/>
                    <a:pt x="0" y="6"/>
                    <a:pt x="0" y="6"/>
                  </a:cubicBezTo>
                  <a:cubicBezTo>
                    <a:pt x="0" y="7"/>
                    <a:pt x="0" y="7"/>
                    <a:pt x="0" y="8"/>
                  </a:cubicBezTo>
                  <a:cubicBezTo>
                    <a:pt x="0" y="8"/>
                    <a:pt x="0" y="8"/>
                    <a:pt x="0" y="8"/>
                  </a:cubicBezTo>
                  <a:cubicBezTo>
                    <a:pt x="1" y="9"/>
                    <a:pt x="1" y="9"/>
                    <a:pt x="1" y="9"/>
                  </a:cubicBezTo>
                  <a:cubicBezTo>
                    <a:pt x="2" y="8"/>
                    <a:pt x="2" y="8"/>
                    <a:pt x="2" y="8"/>
                  </a:cubicBezTo>
                  <a:cubicBezTo>
                    <a:pt x="2" y="9"/>
                    <a:pt x="2" y="9"/>
                    <a:pt x="3" y="9"/>
                  </a:cubicBezTo>
                  <a:cubicBezTo>
                    <a:pt x="2" y="10"/>
                    <a:pt x="2" y="10"/>
                    <a:pt x="2" y="10"/>
                  </a:cubicBezTo>
                  <a:cubicBezTo>
                    <a:pt x="2" y="10"/>
                    <a:pt x="2" y="11"/>
                    <a:pt x="3" y="11"/>
                  </a:cubicBezTo>
                  <a:cubicBezTo>
                    <a:pt x="4" y="11"/>
                    <a:pt x="4" y="11"/>
                    <a:pt x="4" y="11"/>
                  </a:cubicBezTo>
                  <a:cubicBezTo>
                    <a:pt x="4" y="11"/>
                    <a:pt x="5" y="11"/>
                    <a:pt x="5" y="11"/>
                  </a:cubicBezTo>
                  <a:cubicBezTo>
                    <a:pt x="5" y="10"/>
                    <a:pt x="5" y="10"/>
                    <a:pt x="5" y="10"/>
                  </a:cubicBezTo>
                  <a:cubicBezTo>
                    <a:pt x="5" y="10"/>
                    <a:pt x="6" y="10"/>
                    <a:pt x="6" y="10"/>
                  </a:cubicBezTo>
                  <a:cubicBezTo>
                    <a:pt x="6" y="11"/>
                    <a:pt x="6" y="11"/>
                    <a:pt x="6" y="11"/>
                  </a:cubicBezTo>
                  <a:cubicBezTo>
                    <a:pt x="6" y="11"/>
                    <a:pt x="7" y="11"/>
                    <a:pt x="7" y="11"/>
                  </a:cubicBezTo>
                  <a:cubicBezTo>
                    <a:pt x="8" y="11"/>
                    <a:pt x="8" y="11"/>
                    <a:pt x="8" y="11"/>
                  </a:cubicBezTo>
                  <a:cubicBezTo>
                    <a:pt x="8" y="10"/>
                    <a:pt x="9" y="10"/>
                    <a:pt x="8" y="10"/>
                  </a:cubicBezTo>
                  <a:cubicBezTo>
                    <a:pt x="8" y="9"/>
                    <a:pt x="8" y="9"/>
                    <a:pt x="8" y="9"/>
                  </a:cubicBezTo>
                  <a:cubicBezTo>
                    <a:pt x="8" y="9"/>
                    <a:pt x="8" y="8"/>
                    <a:pt x="9" y="8"/>
                  </a:cubicBezTo>
                  <a:cubicBezTo>
                    <a:pt x="9" y="9"/>
                    <a:pt x="9" y="9"/>
                    <a:pt x="9" y="9"/>
                  </a:cubicBezTo>
                  <a:cubicBezTo>
                    <a:pt x="10" y="9"/>
                    <a:pt x="10" y="9"/>
                    <a:pt x="10" y="8"/>
                  </a:cubicBezTo>
                  <a:cubicBezTo>
                    <a:pt x="11" y="7"/>
                    <a:pt x="11" y="7"/>
                    <a:pt x="11" y="7"/>
                  </a:cubicBezTo>
                  <a:cubicBezTo>
                    <a:pt x="11" y="7"/>
                    <a:pt x="11" y="6"/>
                    <a:pt x="10" y="6"/>
                  </a:cubicBezTo>
                  <a:close/>
                  <a:moveTo>
                    <a:pt x="6" y="8"/>
                  </a:moveTo>
                  <a:cubicBezTo>
                    <a:pt x="5" y="8"/>
                    <a:pt x="4" y="8"/>
                    <a:pt x="3" y="7"/>
                  </a:cubicBezTo>
                  <a:cubicBezTo>
                    <a:pt x="3" y="5"/>
                    <a:pt x="3" y="4"/>
                    <a:pt x="4" y="4"/>
                  </a:cubicBezTo>
                  <a:cubicBezTo>
                    <a:pt x="5" y="3"/>
                    <a:pt x="7" y="4"/>
                    <a:pt x="7" y="5"/>
                  </a:cubicBezTo>
                  <a:cubicBezTo>
                    <a:pt x="8" y="6"/>
                    <a:pt x="7" y="7"/>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35"/>
            <p:cNvSpPr/>
            <p:nvPr/>
          </p:nvSpPr>
          <p:spPr bwMode="auto">
            <a:xfrm>
              <a:off x="2637" y="2607"/>
              <a:ext cx="2406" cy="356"/>
            </a:xfrm>
            <a:custGeom>
              <a:avLst/>
              <a:gdLst>
                <a:gd name="T0" fmla="*/ 0 w 2406"/>
                <a:gd name="T1" fmla="*/ 0 h 356"/>
                <a:gd name="T2" fmla="*/ 1108 w 2406"/>
                <a:gd name="T3" fmla="*/ 335 h 356"/>
                <a:gd name="T4" fmla="*/ 1179 w 2406"/>
                <a:gd name="T5" fmla="*/ 335 h 356"/>
                <a:gd name="T6" fmla="*/ 2406 w 2406"/>
                <a:gd name="T7" fmla="*/ 7 h 356"/>
                <a:gd name="T8" fmla="*/ 2406 w 2406"/>
                <a:gd name="T9" fmla="*/ 60 h 356"/>
                <a:gd name="T10" fmla="*/ 1175 w 2406"/>
                <a:gd name="T11" fmla="*/ 356 h 356"/>
                <a:gd name="T12" fmla="*/ 1104 w 2406"/>
                <a:gd name="T13" fmla="*/ 356 h 356"/>
                <a:gd name="T14" fmla="*/ 0 w 2406"/>
                <a:gd name="T15" fmla="*/ 41 h 356"/>
                <a:gd name="T16" fmla="*/ 0 w 2406"/>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6" h="356">
                  <a:moveTo>
                    <a:pt x="0" y="0"/>
                  </a:moveTo>
                  <a:lnTo>
                    <a:pt x="1108" y="335"/>
                  </a:lnTo>
                  <a:lnTo>
                    <a:pt x="1179" y="335"/>
                  </a:lnTo>
                  <a:lnTo>
                    <a:pt x="2406" y="7"/>
                  </a:lnTo>
                  <a:lnTo>
                    <a:pt x="2406" y="60"/>
                  </a:lnTo>
                  <a:lnTo>
                    <a:pt x="1175" y="356"/>
                  </a:lnTo>
                  <a:lnTo>
                    <a:pt x="1104" y="356"/>
                  </a:lnTo>
                  <a:lnTo>
                    <a:pt x="0" y="4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57" name="矩形 256">
            <a:extLst>
              <a:ext uri="{FF2B5EF4-FFF2-40B4-BE49-F238E27FC236}">
                <a16:creationId xmlns:a16="http://schemas.microsoft.com/office/drawing/2014/main" id="{C7901168-0573-4935-B869-DF745C735B4C}"/>
              </a:ext>
            </a:extLst>
          </p:cNvPr>
          <p:cNvSpPr/>
          <p:nvPr>
            <p:custDataLst>
              <p:tags r:id="rId1"/>
            </p:custDataLst>
          </p:nvPr>
        </p:nvSpPr>
        <p:spPr>
          <a:xfrm>
            <a:off x="3480590" y="2940368"/>
            <a:ext cx="2368154" cy="251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30000"/>
              </a:lnSpc>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超星集团</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30000"/>
              </a:lnSpc>
              <a:defRPr/>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黄敏锐</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20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decel="10000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par>
                                    <p:cTn id="18" presetID="2" presetClass="entr" presetSubtype="2" decel="10000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31"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1000" fill="hold"/>
                                            <p:tgtEl>
                                              <p:spTgt spid="25"/>
                                            </p:tgtEl>
                                            <p:attrNameLst>
                                              <p:attrName>ppt_w</p:attrName>
                                            </p:attrNameLst>
                                          </p:cBhvr>
                                          <p:tavLst>
                                            <p:tav tm="0">
                                              <p:val>
                                                <p:fltVal val="0"/>
                                              </p:val>
                                            </p:tav>
                                            <p:tav tm="100000">
                                              <p:val>
                                                <p:strVal val="#ppt_w"/>
                                              </p:val>
                                            </p:tav>
                                          </p:tavLst>
                                        </p:anim>
                                        <p:anim calcmode="lin" valueType="num">
                                          <p:cBhvr>
                                            <p:cTn id="26" dur="1000" fill="hold"/>
                                            <p:tgtEl>
                                              <p:spTgt spid="25"/>
                                            </p:tgtEl>
                                            <p:attrNameLst>
                                              <p:attrName>ppt_h</p:attrName>
                                            </p:attrNameLst>
                                          </p:cBhvr>
                                          <p:tavLst>
                                            <p:tav tm="0">
                                              <p:val>
                                                <p:fltVal val="0"/>
                                              </p:val>
                                            </p:tav>
                                            <p:tav tm="100000">
                                              <p:val>
                                                <p:strVal val="#ppt_h"/>
                                              </p:val>
                                            </p:tav>
                                          </p:tavLst>
                                        </p:anim>
                                        <p:anim calcmode="lin" valueType="num">
                                          <p:cBhvr>
                                            <p:cTn id="27" dur="1000" fill="hold"/>
                                            <p:tgtEl>
                                              <p:spTgt spid="25"/>
                                            </p:tgtEl>
                                            <p:attrNameLst>
                                              <p:attrName>style.rotation</p:attrName>
                                            </p:attrNameLst>
                                          </p:cBhvr>
                                          <p:tavLst>
                                            <p:tav tm="0">
                                              <p:val>
                                                <p:fltVal val="90"/>
                                              </p:val>
                                            </p:tav>
                                            <p:tav tm="100000">
                                              <p:val>
                                                <p:fltVal val="0"/>
                                              </p:val>
                                            </p:tav>
                                          </p:tavLst>
                                        </p:anim>
                                        <p:animEffect transition="in" filter="fade">
                                          <p:cBhvr>
                                            <p:cTn id="28" dur="1000"/>
                                            <p:tgtEl>
                                              <p:spTgt spid="25"/>
                                            </p:tgtEl>
                                          </p:cBhvr>
                                        </p:animEffect>
                                      </p:childTnLst>
                                    </p:cTn>
                                  </p:par>
                                  <p:par>
                                    <p:cTn id="29" presetID="42" presetClass="path" presetSubtype="0" accel="50000" decel="50000" fill="hold" nodeType="withEffect">
                                      <p:stCondLst>
                                        <p:cond delay="0"/>
                                      </p:stCondLst>
                                      <p:childTnLst>
                                        <p:animMotion origin="layout" path="M -3.33333E-6 1.63681E-6 L 1.1066 -0.03583 " pathEditMode="relative" rAng="0" ptsTypes="AA">
                                          <p:cBhvr>
                                            <p:cTn id="30" dur="4300" fill="hold"/>
                                            <p:tgtEl>
                                              <p:spTgt spid="25"/>
                                            </p:tgtEl>
                                            <p:attrNameLst>
                                              <p:attrName>ppt_x</p:attrName>
                                              <p:attrName>ppt_y</p:attrName>
                                            </p:attrNameLst>
                                          </p:cBhvr>
                                          <p:rCtr x="55330" y="-1791"/>
                                        </p:animMotion>
                                      </p:childTnLst>
                                    </p:cTn>
                                  </p:par>
                                  <p:par>
                                    <p:cTn id="31" presetID="2" presetClass="entr" presetSubtype="4" decel="100000" fill="hold" grpId="0" nodeType="withEffect">
                                      <p:stCondLst>
                                        <p:cond delay="0"/>
                                      </p:stCondLst>
                                      <p:childTnLst>
                                        <p:set>
                                          <p:cBhvr>
                                            <p:cTn id="32" dur="1" fill="hold">
                                              <p:stCondLst>
                                                <p:cond delay="0"/>
                                              </p:stCondLst>
                                            </p:cTn>
                                            <p:tgtEl>
                                              <p:spTgt spid="257"/>
                                            </p:tgtEl>
                                            <p:attrNameLst>
                                              <p:attrName>style.visibility</p:attrName>
                                            </p:attrNameLst>
                                          </p:cBhvr>
                                          <p:to>
                                            <p:strVal val="visible"/>
                                          </p:to>
                                        </p:set>
                                        <p:anim calcmode="lin" valueType="num">
                                          <p:cBhvr additive="base">
                                            <p:cTn id="33" dur="500" fill="hold"/>
                                            <p:tgtEl>
                                              <p:spTgt spid="257"/>
                                            </p:tgtEl>
                                            <p:attrNameLst>
                                              <p:attrName>ppt_x</p:attrName>
                                            </p:attrNameLst>
                                          </p:cBhvr>
                                          <p:tavLst>
                                            <p:tav tm="0">
                                              <p:val>
                                                <p:strVal val="#ppt_x"/>
                                              </p:val>
                                            </p:tav>
                                            <p:tav tm="100000">
                                              <p:val>
                                                <p:strVal val="#ppt_x"/>
                                              </p:val>
                                            </p:tav>
                                          </p:tavLst>
                                        </p:anim>
                                        <p:anim calcmode="lin" valueType="num">
                                          <p:cBhvr additive="base">
                                            <p:cTn id="34" dur="500" fill="hold"/>
                                            <p:tgtEl>
                                              <p:spTgt spid="2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2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decel="10000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par>
                                    <p:cTn id="18" presetID="2" presetClass="entr" presetSubtype="2" decel="10000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31"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1000" fill="hold"/>
                                            <p:tgtEl>
                                              <p:spTgt spid="25"/>
                                            </p:tgtEl>
                                            <p:attrNameLst>
                                              <p:attrName>ppt_w</p:attrName>
                                            </p:attrNameLst>
                                          </p:cBhvr>
                                          <p:tavLst>
                                            <p:tav tm="0">
                                              <p:val>
                                                <p:fltVal val="0"/>
                                              </p:val>
                                            </p:tav>
                                            <p:tav tm="100000">
                                              <p:val>
                                                <p:strVal val="#ppt_w"/>
                                              </p:val>
                                            </p:tav>
                                          </p:tavLst>
                                        </p:anim>
                                        <p:anim calcmode="lin" valueType="num">
                                          <p:cBhvr>
                                            <p:cTn id="26" dur="1000" fill="hold"/>
                                            <p:tgtEl>
                                              <p:spTgt spid="25"/>
                                            </p:tgtEl>
                                            <p:attrNameLst>
                                              <p:attrName>ppt_h</p:attrName>
                                            </p:attrNameLst>
                                          </p:cBhvr>
                                          <p:tavLst>
                                            <p:tav tm="0">
                                              <p:val>
                                                <p:fltVal val="0"/>
                                              </p:val>
                                            </p:tav>
                                            <p:tav tm="100000">
                                              <p:val>
                                                <p:strVal val="#ppt_h"/>
                                              </p:val>
                                            </p:tav>
                                          </p:tavLst>
                                        </p:anim>
                                        <p:anim calcmode="lin" valueType="num">
                                          <p:cBhvr>
                                            <p:cTn id="27" dur="1000" fill="hold"/>
                                            <p:tgtEl>
                                              <p:spTgt spid="25"/>
                                            </p:tgtEl>
                                            <p:attrNameLst>
                                              <p:attrName>style.rotation</p:attrName>
                                            </p:attrNameLst>
                                          </p:cBhvr>
                                          <p:tavLst>
                                            <p:tav tm="0">
                                              <p:val>
                                                <p:fltVal val="90"/>
                                              </p:val>
                                            </p:tav>
                                            <p:tav tm="100000">
                                              <p:val>
                                                <p:fltVal val="0"/>
                                              </p:val>
                                            </p:tav>
                                          </p:tavLst>
                                        </p:anim>
                                        <p:animEffect transition="in" filter="fade">
                                          <p:cBhvr>
                                            <p:cTn id="28" dur="1000"/>
                                            <p:tgtEl>
                                              <p:spTgt spid="25"/>
                                            </p:tgtEl>
                                          </p:cBhvr>
                                        </p:animEffect>
                                      </p:childTnLst>
                                    </p:cTn>
                                  </p:par>
                                  <p:par>
                                    <p:cTn id="29" presetID="42" presetClass="path" presetSubtype="0" accel="50000" decel="50000" fill="hold" nodeType="withEffect">
                                      <p:stCondLst>
                                        <p:cond delay="0"/>
                                      </p:stCondLst>
                                      <p:childTnLst>
                                        <p:animMotion origin="layout" path="M -3.33333E-6 1.63681E-6 L 1.1066 -0.03583 " pathEditMode="relative" rAng="0" ptsTypes="AA">
                                          <p:cBhvr>
                                            <p:cTn id="30" dur="4300" fill="hold"/>
                                            <p:tgtEl>
                                              <p:spTgt spid="25"/>
                                            </p:tgtEl>
                                            <p:attrNameLst>
                                              <p:attrName>ppt_x</p:attrName>
                                              <p:attrName>ppt_y</p:attrName>
                                            </p:attrNameLst>
                                          </p:cBhvr>
                                          <p:rCtr x="55330" y="-1791"/>
                                        </p:animMotion>
                                      </p:childTnLst>
                                    </p:cTn>
                                  </p:par>
                                  <p:par>
                                    <p:cTn id="31" presetID="2" presetClass="entr" presetSubtype="4" decel="100000" fill="hold" grpId="0" nodeType="withEffect">
                                      <p:stCondLst>
                                        <p:cond delay="0"/>
                                      </p:stCondLst>
                                      <p:childTnLst>
                                        <p:set>
                                          <p:cBhvr>
                                            <p:cTn id="32" dur="1" fill="hold">
                                              <p:stCondLst>
                                                <p:cond delay="0"/>
                                              </p:stCondLst>
                                            </p:cTn>
                                            <p:tgtEl>
                                              <p:spTgt spid="257"/>
                                            </p:tgtEl>
                                            <p:attrNameLst>
                                              <p:attrName>style.visibility</p:attrName>
                                            </p:attrNameLst>
                                          </p:cBhvr>
                                          <p:to>
                                            <p:strVal val="visible"/>
                                          </p:to>
                                        </p:set>
                                        <p:anim calcmode="lin" valueType="num">
                                          <p:cBhvr additive="base">
                                            <p:cTn id="33" dur="500" fill="hold"/>
                                            <p:tgtEl>
                                              <p:spTgt spid="257"/>
                                            </p:tgtEl>
                                            <p:attrNameLst>
                                              <p:attrName>ppt_x</p:attrName>
                                            </p:attrNameLst>
                                          </p:cBhvr>
                                          <p:tavLst>
                                            <p:tav tm="0">
                                              <p:val>
                                                <p:strVal val="#ppt_x"/>
                                              </p:val>
                                            </p:tav>
                                            <p:tav tm="100000">
                                              <p:val>
                                                <p:strVal val="#ppt_x"/>
                                              </p:val>
                                            </p:tav>
                                          </p:tavLst>
                                        </p:anim>
                                        <p:anim calcmode="lin" valueType="num">
                                          <p:cBhvr additive="base">
                                            <p:cTn id="34" dur="500" fill="hold"/>
                                            <p:tgtEl>
                                              <p:spTgt spid="2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0EEDDF1-1E45-4DA6-B1B3-2ACAF2EE2213}"/>
              </a:ext>
            </a:extLst>
          </p:cNvPr>
          <p:cNvGrpSpPr/>
          <p:nvPr/>
        </p:nvGrpSpPr>
        <p:grpSpPr>
          <a:xfrm>
            <a:off x="285960" y="272303"/>
            <a:ext cx="300773" cy="363071"/>
            <a:chOff x="376518" y="286871"/>
            <a:chExt cx="401030" cy="484094"/>
          </a:xfrm>
          <a:solidFill>
            <a:srgbClr val="C00000"/>
          </a:solidFill>
        </p:grpSpPr>
        <p:sp>
          <p:nvSpPr>
            <p:cNvPr id="2" name="矩形 1">
              <a:extLst>
                <a:ext uri="{FF2B5EF4-FFF2-40B4-BE49-F238E27FC236}">
                  <a16:creationId xmlns:a16="http://schemas.microsoft.com/office/drawing/2014/main" id="{41AC39B1-70CC-487E-8A0F-08810FA9F5B6}"/>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矩形 19">
              <a:extLst>
                <a:ext uri="{FF2B5EF4-FFF2-40B4-BE49-F238E27FC236}">
                  <a16:creationId xmlns:a16="http://schemas.microsoft.com/office/drawing/2014/main" id="{A491D68E-AC57-4695-8A97-10C8792921CE}"/>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grpSp>
        <p:nvGrpSpPr>
          <p:cNvPr id="46" name="组合 45">
            <a:extLst>
              <a:ext uri="{FF2B5EF4-FFF2-40B4-BE49-F238E27FC236}">
                <a16:creationId xmlns:a16="http://schemas.microsoft.com/office/drawing/2014/main" id="{7499E798-6ACF-481E-B771-1D3A11CCFB4D}"/>
              </a:ext>
            </a:extLst>
          </p:cNvPr>
          <p:cNvGrpSpPr/>
          <p:nvPr/>
        </p:nvGrpSpPr>
        <p:grpSpPr>
          <a:xfrm>
            <a:off x="8693348" y="4768172"/>
            <a:ext cx="172046" cy="127397"/>
            <a:chOff x="11723921" y="6442493"/>
            <a:chExt cx="229394" cy="169863"/>
          </a:xfrm>
        </p:grpSpPr>
        <p:cxnSp>
          <p:nvCxnSpPr>
            <p:cNvPr id="47" name="直接连接符 46">
              <a:extLst>
                <a:ext uri="{FF2B5EF4-FFF2-40B4-BE49-F238E27FC236}">
                  <a16:creationId xmlns:a16="http://schemas.microsoft.com/office/drawing/2014/main" id="{0E529379-C8BF-4B34-9B17-D9322824C2C5}"/>
                </a:ext>
              </a:extLst>
            </p:cNvPr>
            <p:cNvCxnSpPr>
              <a:cxnSpLocks/>
            </p:cNvCxnSpPr>
            <p:nvPr/>
          </p:nvCxnSpPr>
          <p:spPr>
            <a:xfrm>
              <a:off x="11838618" y="6442493"/>
              <a:ext cx="114697"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9B264EF-0B21-4225-87B0-680CC175CA0A}"/>
                </a:ext>
              </a:extLst>
            </p:cNvPr>
            <p:cNvCxnSpPr/>
            <p:nvPr/>
          </p:nvCxnSpPr>
          <p:spPr>
            <a:xfrm>
              <a:off x="11723921" y="6527425"/>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483DFBE-AB73-438A-BB93-0B86CDBA4F84}"/>
                </a:ext>
              </a:extLst>
            </p:cNvPr>
            <p:cNvCxnSpPr/>
            <p:nvPr/>
          </p:nvCxnSpPr>
          <p:spPr>
            <a:xfrm>
              <a:off x="11723921" y="6612356"/>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grpSp>
      <p:grpSp>
        <p:nvGrpSpPr>
          <p:cNvPr id="11" name="组合 46">
            <a:extLst>
              <a:ext uri="{FF2B5EF4-FFF2-40B4-BE49-F238E27FC236}">
                <a16:creationId xmlns:a16="http://schemas.microsoft.com/office/drawing/2014/main" id="{A0A11539-69A3-48AF-B52C-78B02696B553}"/>
              </a:ext>
            </a:extLst>
          </p:cNvPr>
          <p:cNvGrpSpPr/>
          <p:nvPr/>
        </p:nvGrpSpPr>
        <p:grpSpPr>
          <a:xfrm>
            <a:off x="3440446" y="2005973"/>
            <a:ext cx="3667268" cy="1594463"/>
            <a:chOff x="4706509" y="2552348"/>
            <a:chExt cx="2208398" cy="805101"/>
          </a:xfrm>
          <a:solidFill>
            <a:srgbClr val="C00000"/>
          </a:solidFill>
        </p:grpSpPr>
        <p:sp>
          <p:nvSpPr>
            <p:cNvPr id="12" name="AutoShape 8">
              <a:extLst>
                <a:ext uri="{FF2B5EF4-FFF2-40B4-BE49-F238E27FC236}">
                  <a16:creationId xmlns:a16="http://schemas.microsoft.com/office/drawing/2014/main" id="{4B6ED8C8-556D-4429-8B1D-11580F382528}"/>
                </a:ext>
              </a:extLst>
            </p:cNvPr>
            <p:cNvSpPr>
              <a:spLocks noChangeArrowheads="1"/>
            </p:cNvSpPr>
            <p:nvPr/>
          </p:nvSpPr>
          <p:spPr bwMode="gray">
            <a:xfrm>
              <a:off x="4706509" y="2552348"/>
              <a:ext cx="2208398" cy="805101"/>
            </a:xfrm>
            <a:prstGeom prst="roundRect">
              <a:avLst>
                <a:gd name="adj" fmla="val 19773"/>
              </a:avLst>
            </a:pr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3905"/>
              <a:endParaRPr lang="zh-CN" altLang="en-US" sz="1725">
                <a:solidFill>
                  <a:srgbClr val="FFFFFF"/>
                </a:solidFill>
                <a:latin typeface="微软雅黑" panose="020B0503020204020204" charset="-122"/>
              </a:endParaRPr>
            </a:p>
          </p:txBody>
        </p:sp>
        <p:sp>
          <p:nvSpPr>
            <p:cNvPr id="13" name="Text Box 13">
              <a:extLst>
                <a:ext uri="{FF2B5EF4-FFF2-40B4-BE49-F238E27FC236}">
                  <a16:creationId xmlns:a16="http://schemas.microsoft.com/office/drawing/2014/main" id="{2B21B51B-8DAD-4D63-BB82-98C2F02E85C8}"/>
                </a:ext>
              </a:extLst>
            </p:cNvPr>
            <p:cNvSpPr txBox="1">
              <a:spLocks noChangeArrowheads="1"/>
            </p:cNvSpPr>
            <p:nvPr/>
          </p:nvSpPr>
          <p:spPr bwMode="gray">
            <a:xfrm>
              <a:off x="4824532" y="2762374"/>
              <a:ext cx="1988358" cy="410639"/>
            </a:xfrm>
            <a:prstGeom prst="rect">
              <a:avLst/>
            </a:prstGeom>
            <a:noFill/>
            <a:ln>
              <a:noFill/>
            </a:ln>
            <a:effectLst>
              <a:outerShdw blurRad="444500" dist="254000" dir="8100000" algn="tr" rotWithShape="0">
                <a:prstClr val="black">
                  <a:alpha val="50000"/>
                </a:prstClr>
              </a:outerShdw>
            </a:effectLst>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stStyle>
            <a:p>
              <a:pPr defTabSz="763905"/>
              <a:r>
                <a:rPr lang="zh-CN" altLang="en-US" sz="3150" b="1" dirty="0">
                  <a:solidFill>
                    <a:srgbClr val="FFFFFF">
                      <a:lumMod val="95000"/>
                    </a:srgbClr>
                  </a:solidFill>
                </a:rPr>
                <a:t>一站式检索</a:t>
              </a:r>
            </a:p>
          </p:txBody>
        </p:sp>
      </p:grpSp>
      <p:sp>
        <p:nvSpPr>
          <p:cNvPr id="14" name="标题 2">
            <a:extLst>
              <a:ext uri="{FF2B5EF4-FFF2-40B4-BE49-F238E27FC236}">
                <a16:creationId xmlns:a16="http://schemas.microsoft.com/office/drawing/2014/main" id="{DDC9470F-45CD-4545-8948-02A74BA0AF62}"/>
              </a:ext>
            </a:extLst>
          </p:cNvPr>
          <p:cNvSpPr txBox="1">
            <a:spLocks/>
          </p:cNvSpPr>
          <p:nvPr/>
        </p:nvSpPr>
        <p:spPr>
          <a:xfrm>
            <a:off x="586733" y="272303"/>
            <a:ext cx="2623148" cy="6440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微软雅黑" panose="020B0503020204020204" charset="-122"/>
                <a:ea typeface="微软雅黑" panose="020B0503020204020204" charset="-122"/>
              </a:rPr>
              <a:t>超星发现</a:t>
            </a:r>
          </a:p>
        </p:txBody>
      </p:sp>
      <p:grpSp>
        <p:nvGrpSpPr>
          <p:cNvPr id="15" name="组合 37">
            <a:extLst>
              <a:ext uri="{FF2B5EF4-FFF2-40B4-BE49-F238E27FC236}">
                <a16:creationId xmlns:a16="http://schemas.microsoft.com/office/drawing/2014/main" id="{5FE926AF-5553-47AB-A9BD-0CD46D6879AB}"/>
              </a:ext>
            </a:extLst>
          </p:cNvPr>
          <p:cNvGrpSpPr/>
          <p:nvPr/>
        </p:nvGrpSpPr>
        <p:grpSpPr>
          <a:xfrm>
            <a:off x="1383075" y="2133997"/>
            <a:ext cx="1694119" cy="1338419"/>
            <a:chOff x="3679937" y="1512218"/>
            <a:chExt cx="1905000" cy="1505025"/>
          </a:xfrm>
        </p:grpSpPr>
        <p:sp>
          <p:nvSpPr>
            <p:cNvPr id="16" name="椭圆 15">
              <a:extLst>
                <a:ext uri="{FF2B5EF4-FFF2-40B4-BE49-F238E27FC236}">
                  <a16:creationId xmlns:a16="http://schemas.microsoft.com/office/drawing/2014/main" id="{48AF4472-7E7D-4C4D-A561-CA5BCD8ABB59}"/>
                </a:ext>
              </a:extLst>
            </p:cNvPr>
            <p:cNvSpPr/>
            <p:nvPr/>
          </p:nvSpPr>
          <p:spPr>
            <a:xfrm>
              <a:off x="3895972" y="1512218"/>
              <a:ext cx="1505025" cy="1505025"/>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3905"/>
              <a:endParaRPr lang="zh-CN" altLang="en-US" sz="2850">
                <a:solidFill>
                  <a:srgbClr val="FFFFFF"/>
                </a:solidFill>
                <a:latin typeface="微软雅黑" panose="020B0503020204020204" charset="-122"/>
              </a:endParaRPr>
            </a:p>
          </p:txBody>
        </p:sp>
        <p:sp>
          <p:nvSpPr>
            <p:cNvPr id="17" name="Text Box 41">
              <a:extLst>
                <a:ext uri="{FF2B5EF4-FFF2-40B4-BE49-F238E27FC236}">
                  <a16:creationId xmlns:a16="http://schemas.microsoft.com/office/drawing/2014/main" id="{795D78DE-E852-4B08-8BDC-9BE94D30E81E}"/>
                </a:ext>
              </a:extLst>
            </p:cNvPr>
            <p:cNvSpPr txBox="1">
              <a:spLocks noChangeArrowheads="1"/>
            </p:cNvSpPr>
            <p:nvPr/>
          </p:nvSpPr>
          <p:spPr bwMode="auto">
            <a:xfrm>
              <a:off x="3679937" y="1883619"/>
              <a:ext cx="1905000" cy="76174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4000">
                  <a:solidFill>
                    <a:schemeClr val="bg1"/>
                  </a:solidFill>
                  <a:latin typeface="微软雅黑" panose="020B0503020204020204" charset="-122"/>
                  <a:ea typeface="微软雅黑" panose="020B050302020402020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763905"/>
              <a:r>
                <a:rPr lang="en-US" altLang="zh-CN" sz="4725" dirty="0">
                  <a:solidFill>
                    <a:srgbClr val="FFFFFF"/>
                  </a:solidFill>
                </a:rPr>
                <a:t>1</a:t>
              </a:r>
              <a:endParaRPr lang="zh-CN" altLang="en-US" sz="4725" dirty="0">
                <a:solidFill>
                  <a:srgbClr val="FFFFFF"/>
                </a:solidFill>
              </a:endParaRPr>
            </a:p>
          </p:txBody>
        </p:sp>
      </p:grpSp>
    </p:spTree>
    <p:extLst>
      <p:ext uri="{BB962C8B-B14F-4D97-AF65-F5344CB8AC3E}">
        <p14:creationId xmlns:p14="http://schemas.microsoft.com/office/powerpoint/2010/main" val="2851325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0EEDDF1-1E45-4DA6-B1B3-2ACAF2EE2213}"/>
              </a:ext>
            </a:extLst>
          </p:cNvPr>
          <p:cNvGrpSpPr/>
          <p:nvPr/>
        </p:nvGrpSpPr>
        <p:grpSpPr>
          <a:xfrm>
            <a:off x="285960" y="272303"/>
            <a:ext cx="300773" cy="363071"/>
            <a:chOff x="376518" y="286871"/>
            <a:chExt cx="401030" cy="484094"/>
          </a:xfrm>
          <a:solidFill>
            <a:srgbClr val="C00000"/>
          </a:solidFill>
        </p:grpSpPr>
        <p:sp>
          <p:nvSpPr>
            <p:cNvPr id="2" name="矩形 1">
              <a:extLst>
                <a:ext uri="{FF2B5EF4-FFF2-40B4-BE49-F238E27FC236}">
                  <a16:creationId xmlns:a16="http://schemas.microsoft.com/office/drawing/2014/main" id="{41AC39B1-70CC-487E-8A0F-08810FA9F5B6}"/>
                </a:ext>
              </a:extLst>
            </p:cNvPr>
            <p:cNvSpPr/>
            <p:nvPr/>
          </p:nvSpPr>
          <p:spPr>
            <a:xfrm>
              <a:off x="376518" y="286871"/>
              <a:ext cx="233082" cy="484094"/>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0000"/>
                </a:solidFill>
                <a:latin typeface="等线" panose="020F0502020204030204"/>
                <a:ea typeface="等线" panose="02010600030101010101" pitchFamily="2" charset="-122"/>
              </a:endParaRPr>
            </a:p>
          </p:txBody>
        </p:sp>
        <p:sp>
          <p:nvSpPr>
            <p:cNvPr id="20" name="矩形 19">
              <a:extLst>
                <a:ext uri="{FF2B5EF4-FFF2-40B4-BE49-F238E27FC236}">
                  <a16:creationId xmlns:a16="http://schemas.microsoft.com/office/drawing/2014/main" id="{A491D68E-AC57-4695-8A97-10C8792921CE}"/>
                </a:ext>
              </a:extLst>
            </p:cNvPr>
            <p:cNvSpPr/>
            <p:nvPr/>
          </p:nvSpPr>
          <p:spPr>
            <a:xfrm>
              <a:off x="687341" y="286871"/>
              <a:ext cx="90207" cy="484094"/>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rgbClr val="FF0000"/>
                </a:solidFill>
                <a:latin typeface="等线" panose="020F0502020204030204"/>
                <a:ea typeface="等线" panose="02010600030101010101" pitchFamily="2" charset="-122"/>
              </a:endParaRPr>
            </a:p>
          </p:txBody>
        </p:sp>
      </p:grpSp>
      <p:grpSp>
        <p:nvGrpSpPr>
          <p:cNvPr id="46" name="组合 45">
            <a:extLst>
              <a:ext uri="{FF2B5EF4-FFF2-40B4-BE49-F238E27FC236}">
                <a16:creationId xmlns:a16="http://schemas.microsoft.com/office/drawing/2014/main" id="{7499E798-6ACF-481E-B771-1D3A11CCFB4D}"/>
              </a:ext>
            </a:extLst>
          </p:cNvPr>
          <p:cNvGrpSpPr/>
          <p:nvPr/>
        </p:nvGrpSpPr>
        <p:grpSpPr>
          <a:xfrm>
            <a:off x="8693348" y="4768172"/>
            <a:ext cx="172046" cy="127397"/>
            <a:chOff x="11723921" y="6442493"/>
            <a:chExt cx="229394" cy="169863"/>
          </a:xfrm>
        </p:grpSpPr>
        <p:cxnSp>
          <p:nvCxnSpPr>
            <p:cNvPr id="47" name="直接连接符 46">
              <a:extLst>
                <a:ext uri="{FF2B5EF4-FFF2-40B4-BE49-F238E27FC236}">
                  <a16:creationId xmlns:a16="http://schemas.microsoft.com/office/drawing/2014/main" id="{0E529379-C8BF-4B34-9B17-D9322824C2C5}"/>
                </a:ext>
              </a:extLst>
            </p:cNvPr>
            <p:cNvCxnSpPr>
              <a:cxnSpLocks/>
            </p:cNvCxnSpPr>
            <p:nvPr/>
          </p:nvCxnSpPr>
          <p:spPr>
            <a:xfrm>
              <a:off x="11838618" y="6442493"/>
              <a:ext cx="11469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9B264EF-0B21-4225-87B0-680CC175CA0A}"/>
                </a:ext>
              </a:extLst>
            </p:cNvPr>
            <p:cNvCxnSpPr/>
            <p:nvPr/>
          </p:nvCxnSpPr>
          <p:spPr>
            <a:xfrm>
              <a:off x="11723921" y="6527425"/>
              <a:ext cx="22939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483DFBE-AB73-438A-BB93-0B86CDBA4F84}"/>
                </a:ext>
              </a:extLst>
            </p:cNvPr>
            <p:cNvCxnSpPr/>
            <p:nvPr/>
          </p:nvCxnSpPr>
          <p:spPr>
            <a:xfrm>
              <a:off x="11723921" y="6612356"/>
              <a:ext cx="22939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3" name="圆: 空心 62">
            <a:extLst>
              <a:ext uri="{FF2B5EF4-FFF2-40B4-BE49-F238E27FC236}">
                <a16:creationId xmlns:a16="http://schemas.microsoft.com/office/drawing/2014/main" id="{FB069E5B-B74F-429F-93FB-C150DA4D3C9E}"/>
              </a:ext>
            </a:extLst>
          </p:cNvPr>
          <p:cNvSpPr/>
          <p:nvPr/>
        </p:nvSpPr>
        <p:spPr>
          <a:xfrm>
            <a:off x="-2145110" y="4072054"/>
            <a:ext cx="3126600" cy="3127175"/>
          </a:xfrm>
          <a:prstGeom prst="donut">
            <a:avLst>
              <a:gd name="adj" fmla="val 8596"/>
            </a:avLst>
          </a:prstGeom>
          <a:solidFill>
            <a:srgbClr val="F0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等线" panose="020F0502020204030204"/>
              <a:ea typeface="等线" panose="02010600030101010101" pitchFamily="2" charset="-122"/>
            </a:endParaRPr>
          </a:p>
        </p:txBody>
      </p:sp>
      <p:pic>
        <p:nvPicPr>
          <p:cNvPr id="11" name="图片 10">
            <a:extLst>
              <a:ext uri="{FF2B5EF4-FFF2-40B4-BE49-F238E27FC236}">
                <a16:creationId xmlns:a16="http://schemas.microsoft.com/office/drawing/2014/main" id="{6038E886-E106-4072-B495-6F658632AB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34191" y="1003612"/>
            <a:ext cx="7185677" cy="4082481"/>
          </a:xfrm>
          <a:prstGeom prst="rect">
            <a:avLst/>
          </a:prstGeom>
        </p:spPr>
      </p:pic>
      <p:sp>
        <p:nvSpPr>
          <p:cNvPr id="12" name="标题 2">
            <a:extLst>
              <a:ext uri="{FF2B5EF4-FFF2-40B4-BE49-F238E27FC236}">
                <a16:creationId xmlns:a16="http://schemas.microsoft.com/office/drawing/2014/main" id="{E58CB08F-ACDB-4DAE-B3FF-C8BB24D859B6}"/>
              </a:ext>
            </a:extLst>
          </p:cNvPr>
          <p:cNvSpPr txBox="1">
            <a:spLocks/>
          </p:cNvSpPr>
          <p:nvPr/>
        </p:nvSpPr>
        <p:spPr>
          <a:xfrm>
            <a:off x="645038" y="307273"/>
            <a:ext cx="6183021" cy="644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超级庞大的资源保障</a:t>
            </a:r>
          </a:p>
        </p:txBody>
      </p:sp>
      <p:sp>
        <p:nvSpPr>
          <p:cNvPr id="13" name="圆角矩形标注 4">
            <a:extLst>
              <a:ext uri="{FF2B5EF4-FFF2-40B4-BE49-F238E27FC236}">
                <a16:creationId xmlns:a16="http://schemas.microsoft.com/office/drawing/2014/main" id="{8BB1BB1D-CEB3-43E8-9800-EC5D7115DC6C}"/>
              </a:ext>
            </a:extLst>
          </p:cNvPr>
          <p:cNvSpPr>
            <a:spLocks noChangeArrowheads="1"/>
          </p:cNvSpPr>
          <p:nvPr/>
        </p:nvSpPr>
        <p:spPr bwMode="auto">
          <a:xfrm>
            <a:off x="5343516" y="2019405"/>
            <a:ext cx="3633217" cy="600075"/>
          </a:xfrm>
          <a:prstGeom prst="wedgeRoundRectCallout">
            <a:avLst>
              <a:gd name="adj1" fmla="val -62585"/>
              <a:gd name="adj2" fmla="val -59434"/>
              <a:gd name="adj3" fmla="val 16667"/>
            </a:avLst>
          </a:prstGeom>
          <a:solidFill>
            <a:srgbClr val="FFFFFF"/>
          </a:solidFill>
          <a:ln w="12700">
            <a:solidFill>
              <a:srgbClr val="FF0000"/>
            </a:solidFill>
            <a:miter lim="800000"/>
          </a:ln>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algn="ctr" defTabSz="763905" eaLnBrk="1" hangingPunct="1">
              <a:lnSpc>
                <a:spcPct val="100000"/>
              </a:lnSpc>
              <a:spcBef>
                <a:spcPct val="0"/>
              </a:spcBef>
              <a:buNone/>
            </a:pPr>
            <a:r>
              <a:rPr lang="zh-CN" altLang="en-US" sz="1800" b="1" dirty="0">
                <a:solidFill>
                  <a:srgbClr val="FF0000"/>
                </a:solidFill>
                <a:latin typeface="黑体" panose="02010609060101010101" pitchFamily="49" charset="-122"/>
                <a:ea typeface="黑体" panose="02010609060101010101" pitchFamily="49" charset="-122"/>
                <a:sym typeface="微软雅黑" panose="020B0503020204020204" charset="-122"/>
              </a:rPr>
              <a:t>空检 </a:t>
            </a:r>
            <a:r>
              <a:rPr lang="en-US" altLang="zh-CN" sz="1800" b="1" dirty="0">
                <a:solidFill>
                  <a:srgbClr val="FF0000"/>
                </a:solidFill>
                <a:latin typeface="黑体" panose="02010609060101010101" pitchFamily="49" charset="-122"/>
                <a:ea typeface="黑体" panose="02010609060101010101" pitchFamily="49" charset="-122"/>
                <a:sym typeface="微软雅黑" panose="020B0503020204020204" charset="-122"/>
              </a:rPr>
              <a:t>11.1</a:t>
            </a:r>
            <a:r>
              <a:rPr lang="zh-CN" altLang="en-US" sz="1800" b="1" dirty="0">
                <a:solidFill>
                  <a:srgbClr val="FF0000"/>
                </a:solidFill>
                <a:latin typeface="黑体" panose="02010609060101010101" pitchFamily="49" charset="-122"/>
                <a:ea typeface="黑体" panose="02010609060101010101" pitchFamily="49" charset="-122"/>
                <a:sym typeface="微软雅黑" panose="020B0503020204020204" charset="-122"/>
              </a:rPr>
              <a:t>亿条数据</a:t>
            </a:r>
            <a:r>
              <a:rPr lang="zh-CN" altLang="en-US" sz="1200" b="1" dirty="0">
                <a:solidFill>
                  <a:srgbClr val="FF0000"/>
                </a:solidFill>
                <a:latin typeface="黑体" panose="02010609060101010101" pitchFamily="49" charset="-122"/>
                <a:ea typeface="黑体" panose="02010609060101010101" pitchFamily="49" charset="-122"/>
                <a:sym typeface="微软雅黑" panose="020B0503020204020204" charset="-122"/>
              </a:rPr>
              <a:t>（</a:t>
            </a:r>
            <a:r>
              <a:rPr lang="en-US" altLang="zh-CN" sz="1200" b="1" dirty="0">
                <a:solidFill>
                  <a:srgbClr val="FF0000"/>
                </a:solidFill>
                <a:latin typeface="黑体" panose="02010609060101010101" pitchFamily="49" charset="-122"/>
                <a:ea typeface="黑体" panose="02010609060101010101" pitchFamily="49" charset="-122"/>
                <a:sym typeface="微软雅黑" panose="020B0503020204020204" charset="-122"/>
              </a:rPr>
              <a:t>2020</a:t>
            </a:r>
            <a:r>
              <a:rPr lang="zh-CN" altLang="en-US" sz="1200" b="1" dirty="0">
                <a:solidFill>
                  <a:srgbClr val="FF0000"/>
                </a:solidFill>
                <a:latin typeface="黑体" panose="02010609060101010101" pitchFamily="49" charset="-122"/>
                <a:ea typeface="黑体" panose="02010609060101010101" pitchFamily="49" charset="-122"/>
                <a:sym typeface="微软雅黑" panose="020B0503020204020204" charset="-122"/>
              </a:rPr>
              <a:t>年</a:t>
            </a:r>
            <a:r>
              <a:rPr lang="en-US" altLang="zh-CN" sz="1200" b="1" dirty="0">
                <a:solidFill>
                  <a:srgbClr val="FF0000"/>
                </a:solidFill>
                <a:latin typeface="黑体" panose="02010609060101010101" pitchFamily="49" charset="-122"/>
                <a:ea typeface="黑体" panose="02010609060101010101" pitchFamily="49" charset="-122"/>
                <a:sym typeface="微软雅黑" panose="020B0503020204020204" charset="-122"/>
              </a:rPr>
              <a:t>11</a:t>
            </a:r>
            <a:r>
              <a:rPr lang="zh-CN" altLang="en-US" sz="1200" b="1" dirty="0">
                <a:solidFill>
                  <a:srgbClr val="FF0000"/>
                </a:solidFill>
                <a:latin typeface="黑体" panose="02010609060101010101" pitchFamily="49" charset="-122"/>
                <a:ea typeface="黑体" panose="02010609060101010101" pitchFamily="49" charset="-122"/>
                <a:sym typeface="微软雅黑" panose="020B0503020204020204" charset="-122"/>
              </a:rPr>
              <a:t>月</a:t>
            </a:r>
            <a:r>
              <a:rPr lang="en-US" altLang="zh-CN" sz="1200" b="1" dirty="0">
                <a:solidFill>
                  <a:srgbClr val="FF0000"/>
                </a:solidFill>
                <a:latin typeface="黑体" panose="02010609060101010101" pitchFamily="49" charset="-122"/>
                <a:ea typeface="黑体" panose="02010609060101010101" pitchFamily="49" charset="-122"/>
                <a:sym typeface="微软雅黑" panose="020B0503020204020204" charset="-122"/>
              </a:rPr>
              <a:t>2</a:t>
            </a:r>
            <a:r>
              <a:rPr lang="zh-CN" altLang="en-US" sz="1200" b="1" dirty="0">
                <a:solidFill>
                  <a:srgbClr val="FF0000"/>
                </a:solidFill>
                <a:latin typeface="黑体" panose="02010609060101010101" pitchFamily="49" charset="-122"/>
                <a:ea typeface="黑体" panose="02010609060101010101" pitchFamily="49" charset="-122"/>
                <a:sym typeface="微软雅黑" panose="020B0503020204020204" charset="-122"/>
              </a:rPr>
              <a:t>日）</a:t>
            </a:r>
            <a:endParaRPr lang="en-US" altLang="zh-CN" sz="1200" b="1" dirty="0">
              <a:solidFill>
                <a:srgbClr val="FF0000"/>
              </a:solidFill>
              <a:latin typeface="黑体" panose="02010609060101010101" pitchFamily="49" charset="-122"/>
              <a:ea typeface="黑体" panose="02010609060101010101" pitchFamily="49" charset="-122"/>
              <a:sym typeface="微软雅黑" panose="020B0503020204020204" charset="-122"/>
            </a:endParaRPr>
          </a:p>
        </p:txBody>
      </p:sp>
      <p:sp>
        <p:nvSpPr>
          <p:cNvPr id="14" name="圆角矩形 31">
            <a:extLst>
              <a:ext uri="{FF2B5EF4-FFF2-40B4-BE49-F238E27FC236}">
                <a16:creationId xmlns:a16="http://schemas.microsoft.com/office/drawing/2014/main" id="{2A777EBF-3606-4FF7-8572-225CD54B66CD}"/>
              </a:ext>
            </a:extLst>
          </p:cNvPr>
          <p:cNvSpPr>
            <a:spLocks noChangeArrowheads="1"/>
          </p:cNvSpPr>
          <p:nvPr/>
        </p:nvSpPr>
        <p:spPr bwMode="auto">
          <a:xfrm>
            <a:off x="4059324" y="1668058"/>
            <a:ext cx="1092152" cy="228558"/>
          </a:xfrm>
          <a:prstGeom prst="roundRect">
            <a:avLst>
              <a:gd name="adj" fmla="val 4069"/>
            </a:avLst>
          </a:prstGeom>
          <a:noFill/>
          <a:ln w="38100">
            <a:solidFill>
              <a:srgbClr val="FF0000"/>
            </a:solidFill>
            <a:bevel/>
          </a:ln>
          <a:extLst>
            <a:ext uri="{909E8E84-426E-40DD-AFC4-6F175D3DCCD1}">
              <a14:hiddenFill xmlns:a14="http://schemas.microsoft.com/office/drawing/2010/main">
                <a:solidFill>
                  <a:srgbClr val="FFFFFF"/>
                </a:solidFill>
              </a14:hiddenFill>
            </a:ext>
          </a:extLst>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algn="ctr" defTabSz="763905" eaLnBrk="1" hangingPunct="1">
              <a:lnSpc>
                <a:spcPct val="100000"/>
              </a:lnSpc>
              <a:spcBef>
                <a:spcPct val="0"/>
              </a:spcBef>
              <a:buNone/>
            </a:pPr>
            <a:endParaRPr lang="zh-CN" altLang="zh-CN" sz="1350" dirty="0">
              <a:solidFill>
                <a:srgbClr val="000000"/>
              </a:solidFill>
              <a:latin typeface="宋体" panose="02010600030101010101" pitchFamily="2" charset="-122"/>
              <a:sym typeface="宋体" panose="02010600030101010101" pitchFamily="2" charset="-122"/>
            </a:endParaRPr>
          </a:p>
        </p:txBody>
      </p:sp>
      <p:sp>
        <p:nvSpPr>
          <p:cNvPr id="15" name="圆角矩形 31">
            <a:extLst>
              <a:ext uri="{FF2B5EF4-FFF2-40B4-BE49-F238E27FC236}">
                <a16:creationId xmlns:a16="http://schemas.microsoft.com/office/drawing/2014/main" id="{DB783206-0BAE-4C9D-A593-30C08568CC29}"/>
              </a:ext>
            </a:extLst>
          </p:cNvPr>
          <p:cNvSpPr>
            <a:spLocks noChangeArrowheads="1"/>
          </p:cNvSpPr>
          <p:nvPr/>
        </p:nvSpPr>
        <p:spPr bwMode="auto">
          <a:xfrm>
            <a:off x="2546283" y="1590307"/>
            <a:ext cx="1373371" cy="3631298"/>
          </a:xfrm>
          <a:prstGeom prst="roundRect">
            <a:avLst>
              <a:gd name="adj" fmla="val 4069"/>
            </a:avLst>
          </a:prstGeom>
          <a:noFill/>
          <a:ln w="28575">
            <a:solidFill>
              <a:srgbClr val="FF0000"/>
            </a:solidFill>
            <a:bevel/>
          </a:ln>
          <a:extLst>
            <a:ext uri="{909E8E84-426E-40DD-AFC4-6F175D3DCCD1}">
              <a14:hiddenFill xmlns:a14="http://schemas.microsoft.com/office/drawing/2010/main">
                <a:solidFill>
                  <a:srgbClr val="FFFFFF"/>
                </a:solidFill>
              </a14:hiddenFill>
            </a:ext>
          </a:extLst>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algn="ctr" defTabSz="763905" eaLnBrk="1" hangingPunct="1">
              <a:lnSpc>
                <a:spcPct val="100000"/>
              </a:lnSpc>
              <a:spcBef>
                <a:spcPct val="0"/>
              </a:spcBef>
              <a:buNone/>
            </a:pPr>
            <a:endParaRPr lang="zh-CN" altLang="zh-CN" sz="1425" dirty="0">
              <a:solidFill>
                <a:srgbClr val="000000"/>
              </a:solidFill>
              <a:latin typeface="宋体" panose="02010600030101010101" pitchFamily="2" charset="-122"/>
              <a:sym typeface="宋体" panose="02010600030101010101" pitchFamily="2" charset="-122"/>
            </a:endParaRPr>
          </a:p>
        </p:txBody>
      </p:sp>
      <p:sp>
        <p:nvSpPr>
          <p:cNvPr id="16" name="AutoShape 20">
            <a:extLst>
              <a:ext uri="{FF2B5EF4-FFF2-40B4-BE49-F238E27FC236}">
                <a16:creationId xmlns:a16="http://schemas.microsoft.com/office/drawing/2014/main" id="{C5604218-4846-425B-8828-B5836F8B08B2}"/>
              </a:ext>
            </a:extLst>
          </p:cNvPr>
          <p:cNvSpPr>
            <a:spLocks noChangeArrowheads="1"/>
          </p:cNvSpPr>
          <p:nvPr/>
        </p:nvSpPr>
        <p:spPr bwMode="auto">
          <a:xfrm>
            <a:off x="475183" y="997752"/>
            <a:ext cx="2030250" cy="265641"/>
          </a:xfrm>
          <a:prstGeom prst="wedgeRoundRectCallout">
            <a:avLst>
              <a:gd name="adj1" fmla="val -10306"/>
              <a:gd name="adj2" fmla="val 30593"/>
              <a:gd name="adj3" fmla="val 16667"/>
            </a:avLst>
          </a:prstGeom>
          <a:solidFill>
            <a:srgbClr val="FFFFFF"/>
          </a:solidFill>
          <a:ln w="12700">
            <a:solidFill>
              <a:srgbClr val="FF0000"/>
            </a:solidFill>
            <a:miter lim="800000"/>
          </a:ln>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defTabSz="763905" eaLnBrk="1" hangingPunct="1">
              <a:lnSpc>
                <a:spcPct val="100000"/>
              </a:lnSpc>
              <a:spcBef>
                <a:spcPct val="0"/>
              </a:spcBef>
              <a:buNone/>
            </a:pPr>
            <a:r>
              <a:rPr lang="en-US" altLang="zh-CN" sz="1425" b="1" dirty="0">
                <a:solidFill>
                  <a:srgbClr val="FF0000"/>
                </a:solidFill>
                <a:latin typeface="微软雅黑 Light" panose="020B0502040204020203" charset="-122"/>
                <a:ea typeface="微软雅黑 Light" panose="020B0502040204020203" charset="-122"/>
                <a:sym typeface="微软雅黑" panose="020B0503020204020204" charset="-122"/>
              </a:rPr>
              <a:t>3514</a:t>
            </a:r>
            <a:r>
              <a:rPr lang="zh-CN" altLang="en-US" sz="1425" b="1" dirty="0">
                <a:solidFill>
                  <a:srgbClr val="FF0000"/>
                </a:solidFill>
                <a:latin typeface="微软雅黑 Light" panose="020B0502040204020203" charset="-122"/>
                <a:ea typeface="微软雅黑 Light" panose="020B0502040204020203" charset="-122"/>
                <a:sym typeface="微软雅黑" panose="020B0503020204020204" charset="-122"/>
              </a:rPr>
              <a:t>万种   </a:t>
            </a:r>
            <a:r>
              <a:rPr lang="zh-CN" altLang="en-US" sz="1425" dirty="0">
                <a:solidFill>
                  <a:srgbClr val="FF0000"/>
                </a:solidFill>
                <a:latin typeface="微软雅黑 Light" panose="020B0502040204020203" charset="-122"/>
                <a:ea typeface="微软雅黑 Light" panose="020B0502040204020203" charset="-122"/>
                <a:sym typeface="微软雅黑" panose="020B0503020204020204" charset="-122"/>
              </a:rPr>
              <a:t>图书</a:t>
            </a:r>
          </a:p>
        </p:txBody>
      </p:sp>
      <p:sp>
        <p:nvSpPr>
          <p:cNvPr id="17" name="AutoShape 20">
            <a:extLst>
              <a:ext uri="{FF2B5EF4-FFF2-40B4-BE49-F238E27FC236}">
                <a16:creationId xmlns:a16="http://schemas.microsoft.com/office/drawing/2014/main" id="{E7335053-7F69-4A89-9199-163D085937D5}"/>
              </a:ext>
            </a:extLst>
          </p:cNvPr>
          <p:cNvSpPr>
            <a:spLocks noChangeArrowheads="1"/>
          </p:cNvSpPr>
          <p:nvPr/>
        </p:nvSpPr>
        <p:spPr bwMode="auto">
          <a:xfrm>
            <a:off x="475183" y="1294030"/>
            <a:ext cx="2030250" cy="265641"/>
          </a:xfrm>
          <a:prstGeom prst="wedgeRoundRectCallout">
            <a:avLst>
              <a:gd name="adj1" fmla="val -14560"/>
              <a:gd name="adj2" fmla="val 19463"/>
              <a:gd name="adj3" fmla="val 16667"/>
            </a:avLst>
          </a:prstGeom>
          <a:solidFill>
            <a:srgbClr val="FFFFFF"/>
          </a:solidFill>
          <a:ln w="12700">
            <a:solidFill>
              <a:srgbClr val="FF0000"/>
            </a:solidFill>
            <a:miter lim="800000"/>
          </a:ln>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defTabSz="763905" eaLnBrk="1" hangingPunct="1">
              <a:lnSpc>
                <a:spcPct val="100000"/>
              </a:lnSpc>
              <a:spcBef>
                <a:spcPct val="0"/>
              </a:spcBef>
              <a:buNone/>
            </a:pPr>
            <a:r>
              <a:rPr lang="en-US" altLang="zh-CN" sz="1425" b="1" dirty="0">
                <a:solidFill>
                  <a:srgbClr val="FF0000"/>
                </a:solidFill>
                <a:latin typeface="微软雅黑 Light" panose="020B0502040204020203" charset="-122"/>
                <a:ea typeface="微软雅黑 Light" panose="020B0502040204020203" charset="-122"/>
                <a:sym typeface="微软雅黑" panose="020B0503020204020204" charset="-122"/>
              </a:rPr>
              <a:t>4.66</a:t>
            </a:r>
            <a:r>
              <a:rPr lang="zh-CN" altLang="en-US" sz="1425" b="1" dirty="0">
                <a:solidFill>
                  <a:srgbClr val="FF0000"/>
                </a:solidFill>
                <a:latin typeface="微软雅黑 Light" panose="020B0502040204020203" charset="-122"/>
                <a:ea typeface="微软雅黑 Light" panose="020B0502040204020203" charset="-122"/>
                <a:sym typeface="微软雅黑" panose="020B0503020204020204" charset="-122"/>
              </a:rPr>
              <a:t>亿篇</a:t>
            </a:r>
            <a:r>
              <a:rPr lang="zh-CN" altLang="en-US" sz="1425" dirty="0">
                <a:solidFill>
                  <a:srgbClr val="FF0000"/>
                </a:solidFill>
                <a:latin typeface="微软雅黑 Light" panose="020B0502040204020203" charset="-122"/>
                <a:ea typeface="微软雅黑 Light" panose="020B0502040204020203" charset="-122"/>
                <a:sym typeface="微软雅黑" panose="020B0503020204020204" charset="-122"/>
              </a:rPr>
              <a:t>   期刊</a:t>
            </a:r>
          </a:p>
        </p:txBody>
      </p:sp>
      <p:sp>
        <p:nvSpPr>
          <p:cNvPr id="18" name="AutoShape 20">
            <a:extLst>
              <a:ext uri="{FF2B5EF4-FFF2-40B4-BE49-F238E27FC236}">
                <a16:creationId xmlns:a16="http://schemas.microsoft.com/office/drawing/2014/main" id="{8BC96AEB-7AF9-41FC-8D9C-BD9C06C5D3FB}"/>
              </a:ext>
            </a:extLst>
          </p:cNvPr>
          <p:cNvSpPr>
            <a:spLocks noChangeArrowheads="1"/>
          </p:cNvSpPr>
          <p:nvPr/>
        </p:nvSpPr>
        <p:spPr bwMode="auto">
          <a:xfrm>
            <a:off x="481645" y="1590308"/>
            <a:ext cx="2024980" cy="265641"/>
          </a:xfrm>
          <a:prstGeom prst="wedgeRoundRectCallout">
            <a:avLst>
              <a:gd name="adj1" fmla="val -20745"/>
              <a:gd name="adj2" fmla="val 27685"/>
              <a:gd name="adj3" fmla="val 16667"/>
            </a:avLst>
          </a:prstGeom>
          <a:solidFill>
            <a:srgbClr val="FFFFFF"/>
          </a:solidFill>
          <a:ln w="12700">
            <a:solidFill>
              <a:srgbClr val="FF0000"/>
            </a:solidFill>
            <a:miter lim="800000"/>
          </a:ln>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defTabSz="763905" eaLnBrk="1" hangingPunct="1">
              <a:lnSpc>
                <a:spcPct val="100000"/>
              </a:lnSpc>
              <a:spcBef>
                <a:spcPct val="0"/>
              </a:spcBef>
              <a:buNone/>
            </a:pPr>
            <a:r>
              <a:rPr lang="en-US" altLang="zh-CN" sz="1425" b="1" dirty="0">
                <a:solidFill>
                  <a:srgbClr val="FF0000"/>
                </a:solidFill>
                <a:latin typeface="微软雅黑 Light" panose="020B0502040204020203" charset="-122"/>
                <a:ea typeface="微软雅黑 Light" panose="020B0502040204020203" charset="-122"/>
                <a:sym typeface="微软雅黑" panose="020B0503020204020204" charset="-122"/>
              </a:rPr>
              <a:t>2.1</a:t>
            </a:r>
            <a:r>
              <a:rPr lang="zh-CN" altLang="en-US" sz="1425" b="1" dirty="0">
                <a:solidFill>
                  <a:srgbClr val="FF0000"/>
                </a:solidFill>
                <a:latin typeface="微软雅黑 Light" panose="020B0502040204020203" charset="-122"/>
                <a:ea typeface="微软雅黑 Light" panose="020B0502040204020203" charset="-122"/>
                <a:sym typeface="微软雅黑" panose="020B0503020204020204" charset="-122"/>
              </a:rPr>
              <a:t>亿篇   </a:t>
            </a:r>
            <a:r>
              <a:rPr lang="zh-CN" altLang="en-US" sz="1425" dirty="0">
                <a:solidFill>
                  <a:srgbClr val="FF0000"/>
                </a:solidFill>
                <a:latin typeface="微软雅黑 Light" panose="020B0502040204020203" charset="-122"/>
                <a:ea typeface="微软雅黑 Light" panose="020B0502040204020203" charset="-122"/>
                <a:sym typeface="微软雅黑" panose="020B0503020204020204" charset="-122"/>
              </a:rPr>
              <a:t>报纸</a:t>
            </a:r>
          </a:p>
        </p:txBody>
      </p:sp>
      <p:sp>
        <p:nvSpPr>
          <p:cNvPr id="19" name="AutoShape 20">
            <a:extLst>
              <a:ext uri="{FF2B5EF4-FFF2-40B4-BE49-F238E27FC236}">
                <a16:creationId xmlns:a16="http://schemas.microsoft.com/office/drawing/2014/main" id="{B7D62CDA-C4F5-46B5-ADAC-8476296CC1D6}"/>
              </a:ext>
            </a:extLst>
          </p:cNvPr>
          <p:cNvSpPr>
            <a:spLocks noChangeArrowheads="1"/>
          </p:cNvSpPr>
          <p:nvPr/>
        </p:nvSpPr>
        <p:spPr bwMode="auto">
          <a:xfrm>
            <a:off x="494294" y="1886585"/>
            <a:ext cx="2012330" cy="265641"/>
          </a:xfrm>
          <a:prstGeom prst="wedgeRoundRectCallout">
            <a:avLst>
              <a:gd name="adj1" fmla="val -27963"/>
              <a:gd name="adj2" fmla="val 45866"/>
              <a:gd name="adj3" fmla="val 16667"/>
            </a:avLst>
          </a:prstGeom>
          <a:solidFill>
            <a:srgbClr val="FFFFFF"/>
          </a:solidFill>
          <a:ln w="12700">
            <a:solidFill>
              <a:srgbClr val="FF0000"/>
            </a:solidFill>
            <a:miter lim="800000"/>
          </a:ln>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defTabSz="763905" eaLnBrk="1" hangingPunct="1">
              <a:lnSpc>
                <a:spcPct val="100000"/>
              </a:lnSpc>
              <a:spcBef>
                <a:spcPct val="0"/>
              </a:spcBef>
              <a:buNone/>
            </a:pPr>
            <a:r>
              <a:rPr lang="en-US" altLang="zh-CN" sz="1425" b="1" dirty="0">
                <a:solidFill>
                  <a:srgbClr val="FF0000"/>
                </a:solidFill>
                <a:latin typeface="微软雅黑 Light" panose="020B0502040204020203" charset="-122"/>
                <a:ea typeface="微软雅黑 Light" panose="020B0502040204020203" charset="-122"/>
                <a:sym typeface="微软雅黑" panose="020B0503020204020204" charset="-122"/>
              </a:rPr>
              <a:t>1944</a:t>
            </a:r>
            <a:r>
              <a:rPr lang="zh-CN" altLang="en-US" sz="1425" b="1" dirty="0">
                <a:solidFill>
                  <a:srgbClr val="FF0000"/>
                </a:solidFill>
                <a:latin typeface="微软雅黑 Light" panose="020B0502040204020203" charset="-122"/>
                <a:ea typeface="微软雅黑 Light" panose="020B0502040204020203" charset="-122"/>
                <a:sym typeface="微软雅黑" panose="020B0503020204020204" charset="-122"/>
              </a:rPr>
              <a:t>万篇   </a:t>
            </a:r>
            <a:r>
              <a:rPr lang="zh-CN" altLang="en-US" sz="1425" dirty="0">
                <a:solidFill>
                  <a:srgbClr val="FF0000"/>
                </a:solidFill>
                <a:latin typeface="微软雅黑 Light" panose="020B0502040204020203" charset="-122"/>
                <a:ea typeface="微软雅黑 Light" panose="020B0502040204020203" charset="-122"/>
                <a:sym typeface="微软雅黑" panose="020B0503020204020204" charset="-122"/>
              </a:rPr>
              <a:t>学位论文</a:t>
            </a:r>
          </a:p>
        </p:txBody>
      </p:sp>
      <p:sp>
        <p:nvSpPr>
          <p:cNvPr id="21" name="AutoShape 20">
            <a:extLst>
              <a:ext uri="{FF2B5EF4-FFF2-40B4-BE49-F238E27FC236}">
                <a16:creationId xmlns:a16="http://schemas.microsoft.com/office/drawing/2014/main" id="{0659F6F4-5616-4D6F-A160-A31AAF4A5A41}"/>
              </a:ext>
            </a:extLst>
          </p:cNvPr>
          <p:cNvSpPr>
            <a:spLocks noChangeArrowheads="1"/>
          </p:cNvSpPr>
          <p:nvPr/>
        </p:nvSpPr>
        <p:spPr bwMode="auto">
          <a:xfrm>
            <a:off x="487968" y="2479140"/>
            <a:ext cx="2018655" cy="265641"/>
          </a:xfrm>
          <a:prstGeom prst="wedgeRoundRectCallout">
            <a:avLst>
              <a:gd name="adj1" fmla="val -21449"/>
              <a:gd name="adj2" fmla="val 39000"/>
              <a:gd name="adj3" fmla="val 16667"/>
            </a:avLst>
          </a:prstGeom>
          <a:solidFill>
            <a:srgbClr val="FFFFFF"/>
          </a:solidFill>
          <a:ln w="12700">
            <a:solidFill>
              <a:srgbClr val="FF0000"/>
            </a:solidFill>
            <a:miter lim="800000"/>
          </a:ln>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defTabSz="763905" eaLnBrk="1" hangingPunct="1">
              <a:lnSpc>
                <a:spcPct val="100000"/>
              </a:lnSpc>
              <a:spcBef>
                <a:spcPct val="0"/>
              </a:spcBef>
              <a:buNone/>
            </a:pPr>
            <a:r>
              <a:rPr lang="en-US" altLang="zh-CN" sz="1425" b="1" dirty="0">
                <a:solidFill>
                  <a:srgbClr val="FF0000"/>
                </a:solidFill>
                <a:latin typeface="微软雅黑 Light" panose="020B0502040204020203" charset="-122"/>
                <a:ea typeface="微软雅黑 Light" panose="020B0502040204020203" charset="-122"/>
                <a:sym typeface="微软雅黑" panose="020B0503020204020204" charset="-122"/>
              </a:rPr>
              <a:t>428</a:t>
            </a:r>
            <a:r>
              <a:rPr lang="zh-CN" altLang="en-US" sz="1425" b="1" dirty="0">
                <a:solidFill>
                  <a:srgbClr val="FF0000"/>
                </a:solidFill>
                <a:latin typeface="微软雅黑 Light" panose="020B0502040204020203" charset="-122"/>
                <a:ea typeface="微软雅黑 Light" panose="020B0502040204020203" charset="-122"/>
                <a:sym typeface="微软雅黑" panose="020B0503020204020204" charset="-122"/>
              </a:rPr>
              <a:t>万篇    </a:t>
            </a:r>
            <a:r>
              <a:rPr lang="zh-CN" altLang="en-US" sz="1425" dirty="0">
                <a:solidFill>
                  <a:srgbClr val="FF0000"/>
                </a:solidFill>
                <a:latin typeface="微软雅黑 Light" panose="020B0502040204020203" charset="-122"/>
                <a:ea typeface="微软雅黑 Light" panose="020B0502040204020203" charset="-122"/>
                <a:sym typeface="微软雅黑" panose="020B0503020204020204" charset="-122"/>
              </a:rPr>
              <a:t>标准</a:t>
            </a:r>
          </a:p>
        </p:txBody>
      </p:sp>
      <p:sp>
        <p:nvSpPr>
          <p:cNvPr id="22" name="AutoShape 20">
            <a:extLst>
              <a:ext uri="{FF2B5EF4-FFF2-40B4-BE49-F238E27FC236}">
                <a16:creationId xmlns:a16="http://schemas.microsoft.com/office/drawing/2014/main" id="{50CE3035-F8D6-4A1A-BD87-083BB32E37A7}"/>
              </a:ext>
            </a:extLst>
          </p:cNvPr>
          <p:cNvSpPr>
            <a:spLocks noChangeArrowheads="1"/>
          </p:cNvSpPr>
          <p:nvPr/>
        </p:nvSpPr>
        <p:spPr bwMode="auto">
          <a:xfrm>
            <a:off x="487968" y="2775418"/>
            <a:ext cx="2018655" cy="294101"/>
          </a:xfrm>
          <a:prstGeom prst="wedgeRoundRectCallout">
            <a:avLst>
              <a:gd name="adj1" fmla="val -25685"/>
              <a:gd name="adj2" fmla="val 26120"/>
              <a:gd name="adj3" fmla="val 16667"/>
            </a:avLst>
          </a:prstGeom>
          <a:solidFill>
            <a:srgbClr val="FFFFFF"/>
          </a:solidFill>
          <a:ln w="12700">
            <a:solidFill>
              <a:srgbClr val="FF0000"/>
            </a:solidFill>
            <a:miter lim="800000"/>
          </a:ln>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defTabSz="763905" eaLnBrk="1" hangingPunct="1">
              <a:lnSpc>
                <a:spcPct val="100000"/>
              </a:lnSpc>
              <a:spcBef>
                <a:spcPct val="0"/>
              </a:spcBef>
              <a:buNone/>
            </a:pPr>
            <a:r>
              <a:rPr lang="en-US" altLang="zh-CN" sz="1425" b="1" dirty="0">
                <a:solidFill>
                  <a:srgbClr val="FF0000"/>
                </a:solidFill>
                <a:latin typeface="微软雅黑 Light" panose="020B0502040204020203" charset="-122"/>
                <a:ea typeface="微软雅黑 Light" panose="020B0502040204020203" charset="-122"/>
                <a:sym typeface="微软雅黑" panose="020B0503020204020204" charset="-122"/>
              </a:rPr>
              <a:t>1.47</a:t>
            </a:r>
            <a:r>
              <a:rPr lang="zh-CN" altLang="en-US" sz="1425" b="1" dirty="0">
                <a:solidFill>
                  <a:srgbClr val="FF0000"/>
                </a:solidFill>
                <a:latin typeface="微软雅黑 Light" panose="020B0502040204020203" charset="-122"/>
                <a:ea typeface="微软雅黑 Light" panose="020B0502040204020203" charset="-122"/>
                <a:sym typeface="微软雅黑" panose="020B0503020204020204" charset="-122"/>
              </a:rPr>
              <a:t>亿篇   </a:t>
            </a:r>
            <a:r>
              <a:rPr lang="zh-CN" altLang="en-US" sz="1425" dirty="0">
                <a:solidFill>
                  <a:srgbClr val="FF0000"/>
                </a:solidFill>
                <a:latin typeface="微软雅黑 Light" panose="020B0502040204020203" charset="-122"/>
                <a:ea typeface="微软雅黑 Light" panose="020B0502040204020203" charset="-122"/>
                <a:sym typeface="微软雅黑" panose="020B0503020204020204" charset="-122"/>
              </a:rPr>
              <a:t>专利</a:t>
            </a:r>
          </a:p>
        </p:txBody>
      </p:sp>
      <p:sp>
        <p:nvSpPr>
          <p:cNvPr id="24" name="AutoShape 20">
            <a:extLst>
              <a:ext uri="{FF2B5EF4-FFF2-40B4-BE49-F238E27FC236}">
                <a16:creationId xmlns:a16="http://schemas.microsoft.com/office/drawing/2014/main" id="{89D2D66D-3BDA-495D-9E97-6ECC250C8690}"/>
              </a:ext>
            </a:extLst>
          </p:cNvPr>
          <p:cNvSpPr>
            <a:spLocks noChangeArrowheads="1"/>
          </p:cNvSpPr>
          <p:nvPr/>
        </p:nvSpPr>
        <p:spPr bwMode="auto">
          <a:xfrm>
            <a:off x="487968" y="3100157"/>
            <a:ext cx="2018655" cy="265641"/>
          </a:xfrm>
          <a:prstGeom prst="wedgeRoundRectCallout">
            <a:avLst>
              <a:gd name="adj1" fmla="val -19208"/>
              <a:gd name="adj2" fmla="val 24778"/>
              <a:gd name="adj3" fmla="val 16667"/>
            </a:avLst>
          </a:prstGeom>
          <a:solidFill>
            <a:srgbClr val="FFFFFF"/>
          </a:solidFill>
          <a:ln w="12700">
            <a:solidFill>
              <a:srgbClr val="FF0000"/>
            </a:solidFill>
            <a:miter lim="800000"/>
          </a:ln>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defTabSz="763905" eaLnBrk="1" hangingPunct="1">
              <a:lnSpc>
                <a:spcPct val="100000"/>
              </a:lnSpc>
              <a:spcBef>
                <a:spcPct val="0"/>
              </a:spcBef>
              <a:buNone/>
            </a:pPr>
            <a:r>
              <a:rPr lang="en-US" altLang="zh-CN" sz="1425" b="1" dirty="0">
                <a:solidFill>
                  <a:srgbClr val="FF0000"/>
                </a:solidFill>
                <a:latin typeface="微软雅黑 Light" panose="020B0502040204020203" charset="-122"/>
                <a:ea typeface="微软雅黑 Light" panose="020B0502040204020203" charset="-122"/>
                <a:sym typeface="微软雅黑" panose="020B0503020204020204" charset="-122"/>
              </a:rPr>
              <a:t>1954</a:t>
            </a:r>
            <a:r>
              <a:rPr lang="zh-CN" altLang="en-US" sz="1425" b="1" dirty="0">
                <a:solidFill>
                  <a:srgbClr val="FF0000"/>
                </a:solidFill>
                <a:latin typeface="微软雅黑 Light" panose="020B0502040204020203" charset="-122"/>
                <a:ea typeface="微软雅黑 Light" panose="020B0502040204020203" charset="-122"/>
                <a:sym typeface="微软雅黑" panose="020B0503020204020204" charset="-122"/>
              </a:rPr>
              <a:t>万部   </a:t>
            </a:r>
            <a:r>
              <a:rPr lang="zh-CN" altLang="en-US" sz="1425" dirty="0">
                <a:solidFill>
                  <a:srgbClr val="FF0000"/>
                </a:solidFill>
                <a:latin typeface="微软雅黑 Light" panose="020B0502040204020203" charset="-122"/>
                <a:ea typeface="微软雅黑 Light" panose="020B0502040204020203" charset="-122"/>
                <a:sym typeface="微软雅黑" panose="020B0503020204020204" charset="-122"/>
              </a:rPr>
              <a:t>音视频</a:t>
            </a:r>
          </a:p>
        </p:txBody>
      </p:sp>
      <p:sp>
        <p:nvSpPr>
          <p:cNvPr id="25" name="AutoShape 20">
            <a:extLst>
              <a:ext uri="{FF2B5EF4-FFF2-40B4-BE49-F238E27FC236}">
                <a16:creationId xmlns:a16="http://schemas.microsoft.com/office/drawing/2014/main" id="{A9032E68-6C5A-4B6A-90BC-520F661E6E54}"/>
              </a:ext>
            </a:extLst>
          </p:cNvPr>
          <p:cNvSpPr>
            <a:spLocks noChangeArrowheads="1"/>
          </p:cNvSpPr>
          <p:nvPr/>
        </p:nvSpPr>
        <p:spPr bwMode="auto">
          <a:xfrm>
            <a:off x="487968" y="2182862"/>
            <a:ext cx="2018655" cy="265641"/>
          </a:xfrm>
          <a:prstGeom prst="wedgeRoundRectCallout">
            <a:avLst>
              <a:gd name="adj1" fmla="val -24699"/>
              <a:gd name="adj2" fmla="val 12963"/>
              <a:gd name="adj3" fmla="val 16667"/>
            </a:avLst>
          </a:prstGeom>
          <a:solidFill>
            <a:srgbClr val="FFFFFF"/>
          </a:solidFill>
          <a:ln w="12700">
            <a:solidFill>
              <a:srgbClr val="FF0000"/>
            </a:solidFill>
            <a:miter lim="800000"/>
          </a:ln>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defTabSz="763905" eaLnBrk="1" hangingPunct="1">
              <a:lnSpc>
                <a:spcPct val="100000"/>
              </a:lnSpc>
              <a:spcBef>
                <a:spcPct val="0"/>
              </a:spcBef>
              <a:buNone/>
            </a:pPr>
            <a:r>
              <a:rPr lang="en-US" altLang="zh-CN" sz="1425" b="1" dirty="0">
                <a:solidFill>
                  <a:srgbClr val="FF0000"/>
                </a:solidFill>
                <a:latin typeface="微软雅黑 Light" panose="020B0502040204020203" charset="-122"/>
                <a:ea typeface="微软雅黑 Light" panose="020B0502040204020203" charset="-122"/>
                <a:sym typeface="微软雅黑" panose="020B0503020204020204" charset="-122"/>
              </a:rPr>
              <a:t>425</a:t>
            </a:r>
            <a:r>
              <a:rPr lang="zh-CN" altLang="en-US" sz="1425" b="1" dirty="0">
                <a:solidFill>
                  <a:srgbClr val="FF0000"/>
                </a:solidFill>
                <a:latin typeface="微软雅黑 Light" panose="020B0502040204020203" charset="-122"/>
                <a:ea typeface="微软雅黑 Light" panose="020B0502040204020203" charset="-122"/>
                <a:sym typeface="微软雅黑" panose="020B0503020204020204" charset="-122"/>
              </a:rPr>
              <a:t>万篇    </a:t>
            </a:r>
            <a:r>
              <a:rPr lang="zh-CN" altLang="en-US" sz="1425" dirty="0">
                <a:solidFill>
                  <a:srgbClr val="FF0000"/>
                </a:solidFill>
                <a:latin typeface="微软雅黑 Light" panose="020B0502040204020203" charset="-122"/>
                <a:ea typeface="微软雅黑 Light" panose="020B0502040204020203" charset="-122"/>
                <a:sym typeface="微软雅黑" panose="020B0503020204020204" charset="-122"/>
              </a:rPr>
              <a:t>会议论文</a:t>
            </a:r>
          </a:p>
        </p:txBody>
      </p:sp>
      <p:sp>
        <p:nvSpPr>
          <p:cNvPr id="26" name="AutoShape 20">
            <a:extLst>
              <a:ext uri="{FF2B5EF4-FFF2-40B4-BE49-F238E27FC236}">
                <a16:creationId xmlns:a16="http://schemas.microsoft.com/office/drawing/2014/main" id="{06CBE5D6-1010-4277-A776-1837BA11C5D2}"/>
              </a:ext>
            </a:extLst>
          </p:cNvPr>
          <p:cNvSpPr>
            <a:spLocks noChangeArrowheads="1"/>
          </p:cNvSpPr>
          <p:nvPr/>
        </p:nvSpPr>
        <p:spPr bwMode="auto">
          <a:xfrm>
            <a:off x="496069" y="4285269"/>
            <a:ext cx="2030250" cy="265641"/>
          </a:xfrm>
          <a:prstGeom prst="wedgeRoundRectCallout">
            <a:avLst>
              <a:gd name="adj1" fmla="val -7736"/>
              <a:gd name="adj2" fmla="val 35347"/>
              <a:gd name="adj3" fmla="val 16667"/>
            </a:avLst>
          </a:prstGeom>
          <a:solidFill>
            <a:srgbClr val="FFFFFF"/>
          </a:solidFill>
          <a:ln w="12700">
            <a:solidFill>
              <a:srgbClr val="FF0000"/>
            </a:solidFill>
            <a:miter lim="800000"/>
          </a:ln>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defTabSz="763905" eaLnBrk="1" hangingPunct="1">
              <a:lnSpc>
                <a:spcPct val="100000"/>
              </a:lnSpc>
              <a:spcBef>
                <a:spcPct val="0"/>
              </a:spcBef>
              <a:buNone/>
            </a:pPr>
            <a:r>
              <a:rPr lang="en-US" altLang="zh-CN" sz="1425" b="1" dirty="0">
                <a:solidFill>
                  <a:srgbClr val="FF0000"/>
                </a:solidFill>
                <a:latin typeface="微软雅黑 Light" panose="020B0502040204020203" charset="-122"/>
                <a:ea typeface="微软雅黑 Light" panose="020B0502040204020203" charset="-122"/>
                <a:sym typeface="微软雅黑" panose="020B0503020204020204" charset="-122"/>
              </a:rPr>
              <a:t>6332</a:t>
            </a:r>
            <a:r>
              <a:rPr lang="zh-CN" altLang="en-US" sz="1425" b="1" dirty="0">
                <a:solidFill>
                  <a:srgbClr val="FF0000"/>
                </a:solidFill>
                <a:latin typeface="微软雅黑 Light" panose="020B0502040204020203" charset="-122"/>
                <a:ea typeface="微软雅黑 Light" panose="020B0502040204020203" charset="-122"/>
                <a:sym typeface="微软雅黑" panose="020B0503020204020204" charset="-122"/>
              </a:rPr>
              <a:t>万条   </a:t>
            </a:r>
            <a:r>
              <a:rPr lang="zh-CN" altLang="en-US" sz="1425" dirty="0">
                <a:solidFill>
                  <a:srgbClr val="FF0000"/>
                </a:solidFill>
                <a:latin typeface="微软雅黑 Light" panose="020B0502040204020203" charset="-122"/>
                <a:ea typeface="微软雅黑 Light" panose="020B0502040204020203" charset="-122"/>
                <a:sym typeface="微软雅黑" panose="020B0503020204020204" charset="-122"/>
              </a:rPr>
              <a:t>信息资讯</a:t>
            </a:r>
          </a:p>
        </p:txBody>
      </p:sp>
      <p:sp>
        <p:nvSpPr>
          <p:cNvPr id="27" name="AutoShape 20">
            <a:extLst>
              <a:ext uri="{FF2B5EF4-FFF2-40B4-BE49-F238E27FC236}">
                <a16:creationId xmlns:a16="http://schemas.microsoft.com/office/drawing/2014/main" id="{BAE99E2B-9D95-4AAA-9338-9BF78AADFD42}"/>
              </a:ext>
            </a:extLst>
          </p:cNvPr>
          <p:cNvSpPr>
            <a:spLocks noChangeArrowheads="1"/>
          </p:cNvSpPr>
          <p:nvPr/>
        </p:nvSpPr>
        <p:spPr bwMode="auto">
          <a:xfrm>
            <a:off x="490078" y="3692712"/>
            <a:ext cx="2016547" cy="265641"/>
          </a:xfrm>
          <a:prstGeom prst="wedgeRoundRectCallout">
            <a:avLst>
              <a:gd name="adj1" fmla="val -6792"/>
              <a:gd name="adj2" fmla="val 34588"/>
              <a:gd name="adj3" fmla="val 16667"/>
            </a:avLst>
          </a:prstGeom>
          <a:solidFill>
            <a:srgbClr val="FFFFFF"/>
          </a:solidFill>
          <a:ln w="12700">
            <a:solidFill>
              <a:srgbClr val="FF0000"/>
            </a:solidFill>
            <a:miter lim="800000"/>
          </a:ln>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defTabSz="763905" eaLnBrk="1" hangingPunct="1">
              <a:lnSpc>
                <a:spcPct val="100000"/>
              </a:lnSpc>
              <a:spcBef>
                <a:spcPct val="0"/>
              </a:spcBef>
              <a:buNone/>
            </a:pPr>
            <a:r>
              <a:rPr lang="en-US" altLang="zh-CN" sz="1425" b="1" dirty="0">
                <a:solidFill>
                  <a:srgbClr val="FF0000"/>
                </a:solidFill>
                <a:latin typeface="微软雅黑 Light" panose="020B0502040204020203" charset="-122"/>
                <a:ea typeface="微软雅黑 Light" panose="020B0502040204020203" charset="-122"/>
                <a:sym typeface="微软雅黑" panose="020B0503020204020204" charset="-122"/>
              </a:rPr>
              <a:t>680</a:t>
            </a:r>
            <a:r>
              <a:rPr lang="zh-CN" altLang="en-US" sz="1425" b="1" dirty="0">
                <a:solidFill>
                  <a:srgbClr val="FF0000"/>
                </a:solidFill>
                <a:latin typeface="微软雅黑 Light" panose="020B0502040204020203" charset="-122"/>
                <a:ea typeface="微软雅黑 Light" panose="020B0502040204020203" charset="-122"/>
                <a:sym typeface="微软雅黑" panose="020B0503020204020204" charset="-122"/>
              </a:rPr>
              <a:t>万条    </a:t>
            </a:r>
            <a:r>
              <a:rPr lang="zh-CN" altLang="en-US" sz="1425" dirty="0">
                <a:solidFill>
                  <a:srgbClr val="FF0000"/>
                </a:solidFill>
                <a:latin typeface="微软雅黑 Light" panose="020B0502040204020203" charset="-122"/>
                <a:ea typeface="微软雅黑 Light" panose="020B0502040204020203" charset="-122"/>
                <a:sym typeface="微软雅黑" panose="020B0503020204020204" charset="-122"/>
              </a:rPr>
              <a:t>法律法规</a:t>
            </a:r>
          </a:p>
        </p:txBody>
      </p:sp>
      <p:sp>
        <p:nvSpPr>
          <p:cNvPr id="28" name="AutoShape 20">
            <a:extLst>
              <a:ext uri="{FF2B5EF4-FFF2-40B4-BE49-F238E27FC236}">
                <a16:creationId xmlns:a16="http://schemas.microsoft.com/office/drawing/2014/main" id="{3057C9C8-EFBF-4326-99B6-3031D44711F8}"/>
              </a:ext>
            </a:extLst>
          </p:cNvPr>
          <p:cNvSpPr>
            <a:spLocks noChangeArrowheads="1"/>
          </p:cNvSpPr>
          <p:nvPr/>
        </p:nvSpPr>
        <p:spPr bwMode="auto">
          <a:xfrm>
            <a:off x="486506" y="3396434"/>
            <a:ext cx="2016546" cy="265641"/>
          </a:xfrm>
          <a:prstGeom prst="wedgeRoundRectCallout">
            <a:avLst>
              <a:gd name="adj1" fmla="val -15231"/>
              <a:gd name="adj2" fmla="val 26819"/>
              <a:gd name="adj3" fmla="val 16667"/>
            </a:avLst>
          </a:prstGeom>
          <a:solidFill>
            <a:srgbClr val="FFFFFF"/>
          </a:solidFill>
          <a:ln w="12700">
            <a:solidFill>
              <a:srgbClr val="FF0000"/>
            </a:solidFill>
            <a:miter lim="800000"/>
          </a:ln>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defTabSz="763905" eaLnBrk="1" hangingPunct="1">
              <a:lnSpc>
                <a:spcPct val="100000"/>
              </a:lnSpc>
              <a:spcBef>
                <a:spcPct val="0"/>
              </a:spcBef>
              <a:buNone/>
            </a:pPr>
            <a:r>
              <a:rPr lang="en-US" altLang="zh-CN" sz="1425" b="1" dirty="0">
                <a:solidFill>
                  <a:srgbClr val="FF0000"/>
                </a:solidFill>
                <a:latin typeface="微软雅黑 Light" panose="020B0502040204020203" charset="-122"/>
                <a:ea typeface="微软雅黑 Light" panose="020B0502040204020203" charset="-122"/>
                <a:sym typeface="微软雅黑" panose="020B0503020204020204" charset="-122"/>
              </a:rPr>
              <a:t>1025</a:t>
            </a:r>
            <a:r>
              <a:rPr lang="zh-CN" altLang="en-US" sz="1425" b="1" dirty="0">
                <a:solidFill>
                  <a:srgbClr val="FF0000"/>
                </a:solidFill>
                <a:latin typeface="微软雅黑 Light" panose="020B0502040204020203" charset="-122"/>
                <a:ea typeface="微软雅黑 Light" panose="020B0502040204020203" charset="-122"/>
                <a:sym typeface="微软雅黑" panose="020B0503020204020204" charset="-122"/>
              </a:rPr>
              <a:t>万条    </a:t>
            </a:r>
            <a:r>
              <a:rPr lang="zh-CN" altLang="en-US" sz="1425" dirty="0">
                <a:solidFill>
                  <a:srgbClr val="FF0000"/>
                </a:solidFill>
                <a:latin typeface="微软雅黑 Light" panose="020B0502040204020203" charset="-122"/>
                <a:ea typeface="微软雅黑 Light" panose="020B0502040204020203" charset="-122"/>
                <a:sym typeface="微软雅黑" panose="020B0503020204020204" charset="-122"/>
              </a:rPr>
              <a:t>科技成果</a:t>
            </a:r>
          </a:p>
        </p:txBody>
      </p:sp>
      <p:sp>
        <p:nvSpPr>
          <p:cNvPr id="29" name="AutoShape 20">
            <a:extLst>
              <a:ext uri="{FF2B5EF4-FFF2-40B4-BE49-F238E27FC236}">
                <a16:creationId xmlns:a16="http://schemas.microsoft.com/office/drawing/2014/main" id="{F7B78DBE-AC37-43EF-892B-D81A14A2E91E}"/>
              </a:ext>
            </a:extLst>
          </p:cNvPr>
          <p:cNvSpPr>
            <a:spLocks noChangeArrowheads="1"/>
          </p:cNvSpPr>
          <p:nvPr/>
        </p:nvSpPr>
        <p:spPr bwMode="auto">
          <a:xfrm>
            <a:off x="494294" y="4877824"/>
            <a:ext cx="2016547" cy="265641"/>
          </a:xfrm>
          <a:prstGeom prst="wedgeRoundRectCallout">
            <a:avLst>
              <a:gd name="adj1" fmla="val -14537"/>
              <a:gd name="adj2" fmla="val 37347"/>
              <a:gd name="adj3" fmla="val 16667"/>
            </a:avLst>
          </a:prstGeom>
          <a:solidFill>
            <a:srgbClr val="FFFFFF"/>
          </a:solidFill>
          <a:ln w="12700">
            <a:solidFill>
              <a:srgbClr val="FF0000"/>
            </a:solidFill>
            <a:miter lim="800000"/>
          </a:ln>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defTabSz="763905" eaLnBrk="1" hangingPunct="1">
              <a:lnSpc>
                <a:spcPct val="100000"/>
              </a:lnSpc>
              <a:spcBef>
                <a:spcPct val="0"/>
              </a:spcBef>
              <a:buNone/>
            </a:pPr>
            <a:r>
              <a:rPr lang="en-US" altLang="zh-CN" sz="1425" b="1" dirty="0">
                <a:solidFill>
                  <a:srgbClr val="FF0000"/>
                </a:solidFill>
                <a:latin typeface="微软雅黑 Light" panose="020B0502040204020203" charset="-122"/>
                <a:ea typeface="微软雅黑 Light" panose="020B0502040204020203" charset="-122"/>
                <a:sym typeface="微软雅黑" panose="020B0503020204020204" charset="-122"/>
              </a:rPr>
              <a:t>165</a:t>
            </a:r>
            <a:r>
              <a:rPr lang="zh-CN" altLang="en-US" sz="1425" b="1" dirty="0">
                <a:solidFill>
                  <a:srgbClr val="FF0000"/>
                </a:solidFill>
                <a:latin typeface="微软雅黑 Light" panose="020B0502040204020203" charset="-122"/>
                <a:ea typeface="微软雅黑 Light" panose="020B0502040204020203" charset="-122"/>
                <a:sym typeface="微软雅黑" panose="020B0503020204020204" charset="-122"/>
              </a:rPr>
              <a:t>万条    </a:t>
            </a:r>
            <a:r>
              <a:rPr lang="zh-CN" altLang="en-US" sz="1425" dirty="0">
                <a:solidFill>
                  <a:srgbClr val="FF0000"/>
                </a:solidFill>
                <a:latin typeface="微软雅黑 Light" panose="020B0502040204020203" charset="-122"/>
                <a:ea typeface="微软雅黑 Light" panose="020B0502040204020203" charset="-122"/>
                <a:sym typeface="微软雅黑" panose="020B0503020204020204" charset="-122"/>
              </a:rPr>
              <a:t>特色库</a:t>
            </a:r>
          </a:p>
        </p:txBody>
      </p:sp>
      <p:sp>
        <p:nvSpPr>
          <p:cNvPr id="30" name="AutoShape 20">
            <a:extLst>
              <a:ext uri="{FF2B5EF4-FFF2-40B4-BE49-F238E27FC236}">
                <a16:creationId xmlns:a16="http://schemas.microsoft.com/office/drawing/2014/main" id="{7569B14B-5805-4DE1-AED4-0918762BCF7D}"/>
              </a:ext>
            </a:extLst>
          </p:cNvPr>
          <p:cNvSpPr>
            <a:spLocks noChangeArrowheads="1"/>
          </p:cNvSpPr>
          <p:nvPr/>
        </p:nvSpPr>
        <p:spPr bwMode="auto">
          <a:xfrm>
            <a:off x="494294" y="3988991"/>
            <a:ext cx="2016547" cy="265641"/>
          </a:xfrm>
          <a:prstGeom prst="wedgeRoundRectCallout">
            <a:avLst>
              <a:gd name="adj1" fmla="val -14537"/>
              <a:gd name="adj2" fmla="val 37347"/>
              <a:gd name="adj3" fmla="val 16667"/>
            </a:avLst>
          </a:prstGeom>
          <a:solidFill>
            <a:srgbClr val="FFFFFF"/>
          </a:solidFill>
          <a:ln w="12700">
            <a:solidFill>
              <a:srgbClr val="FF0000"/>
            </a:solidFill>
            <a:miter lim="800000"/>
          </a:ln>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defTabSz="763905" eaLnBrk="1" hangingPunct="1">
              <a:lnSpc>
                <a:spcPct val="100000"/>
              </a:lnSpc>
              <a:spcBef>
                <a:spcPct val="0"/>
              </a:spcBef>
              <a:buNone/>
            </a:pPr>
            <a:r>
              <a:rPr lang="en-US" altLang="zh-CN" sz="1425" b="1" dirty="0">
                <a:solidFill>
                  <a:srgbClr val="FF0000"/>
                </a:solidFill>
                <a:latin typeface="微软雅黑 Light" panose="020B0502040204020203" charset="-122"/>
                <a:ea typeface="微软雅黑 Light" panose="020B0502040204020203" charset="-122"/>
                <a:sym typeface="微软雅黑" panose="020B0503020204020204" charset="-122"/>
              </a:rPr>
              <a:t>4844</a:t>
            </a:r>
            <a:r>
              <a:rPr lang="zh-CN" altLang="en-US" sz="1425" b="1" dirty="0">
                <a:solidFill>
                  <a:srgbClr val="FF0000"/>
                </a:solidFill>
                <a:latin typeface="微软雅黑 Light" panose="020B0502040204020203" charset="-122"/>
                <a:ea typeface="微软雅黑 Light" panose="020B0502040204020203" charset="-122"/>
                <a:sym typeface="微软雅黑" panose="020B0503020204020204" charset="-122"/>
              </a:rPr>
              <a:t>万个   </a:t>
            </a:r>
            <a:r>
              <a:rPr lang="zh-CN" altLang="en-US" sz="1425" dirty="0">
                <a:solidFill>
                  <a:srgbClr val="FF0000"/>
                </a:solidFill>
                <a:latin typeface="微软雅黑 Light" panose="020B0502040204020203" charset="-122"/>
                <a:ea typeface="微软雅黑 Light" panose="020B0502040204020203" charset="-122"/>
                <a:sym typeface="微软雅黑" panose="020B0503020204020204" charset="-122"/>
              </a:rPr>
              <a:t>案例</a:t>
            </a:r>
          </a:p>
        </p:txBody>
      </p:sp>
      <p:sp>
        <p:nvSpPr>
          <p:cNvPr id="31" name="AutoShape 20">
            <a:extLst>
              <a:ext uri="{FF2B5EF4-FFF2-40B4-BE49-F238E27FC236}">
                <a16:creationId xmlns:a16="http://schemas.microsoft.com/office/drawing/2014/main" id="{19CA4DEB-0119-4424-8807-EE9BD9AA65FA}"/>
              </a:ext>
            </a:extLst>
          </p:cNvPr>
          <p:cNvSpPr>
            <a:spLocks noChangeArrowheads="1"/>
          </p:cNvSpPr>
          <p:nvPr/>
        </p:nvSpPr>
        <p:spPr bwMode="auto">
          <a:xfrm>
            <a:off x="494294" y="4581547"/>
            <a:ext cx="2016547" cy="265641"/>
          </a:xfrm>
          <a:prstGeom prst="wedgeRoundRectCallout">
            <a:avLst>
              <a:gd name="adj1" fmla="val -14537"/>
              <a:gd name="adj2" fmla="val 37347"/>
              <a:gd name="adj3" fmla="val 16667"/>
            </a:avLst>
          </a:prstGeom>
          <a:solidFill>
            <a:srgbClr val="FFFFFF"/>
          </a:solidFill>
          <a:ln w="12700">
            <a:solidFill>
              <a:srgbClr val="FF0000"/>
            </a:solidFill>
            <a:miter lim="800000"/>
          </a:ln>
        </p:spPr>
        <p:txBody>
          <a:bodyPr lIns="68569" tIns="34284" rIns="68569" bIns="34284" anchor="ctr"/>
          <a:lstStyle>
            <a:lvl1pPr eaLnBrk="0" hangingPunct="0">
              <a:lnSpc>
                <a:spcPct val="90000"/>
              </a:lnSpc>
              <a:spcBef>
                <a:spcPts val="1000"/>
              </a:spcBef>
              <a:buChar char="•"/>
              <a:defRPr sz="2800">
                <a:solidFill>
                  <a:schemeClr val="tx1"/>
                </a:solidFill>
                <a:latin typeface="Calibri" panose="020F0502020204030204" pitchFamily="2" charset="0"/>
                <a:ea typeface="宋体" panose="02010600030101010101" pitchFamily="2" charset="-122"/>
                <a:sym typeface="Calibri" panose="020F0502020204030204" pitchFamily="2" charset="0"/>
              </a:defRPr>
            </a:lvl1pPr>
            <a:lvl2pPr marL="742950" indent="-285750" eaLnBrk="0" hangingPunct="0">
              <a:lnSpc>
                <a:spcPct val="90000"/>
              </a:lnSpc>
              <a:spcBef>
                <a:spcPts val="500"/>
              </a:spcBef>
              <a:buChar char="•"/>
              <a:defRPr sz="2400">
                <a:solidFill>
                  <a:schemeClr val="tx1"/>
                </a:solidFill>
                <a:latin typeface="Calibri" panose="020F0502020204030204" pitchFamily="2" charset="0"/>
                <a:ea typeface="宋体" panose="02010600030101010101" pitchFamily="2" charset="-122"/>
                <a:sym typeface="Calibri" panose="020F0502020204030204" pitchFamily="2" charset="0"/>
              </a:defRPr>
            </a:lvl2pPr>
            <a:lvl3pPr marL="1143000" indent="-228600" eaLnBrk="0" hangingPunct="0">
              <a:lnSpc>
                <a:spcPct val="90000"/>
              </a:lnSpc>
              <a:spcBef>
                <a:spcPts val="500"/>
              </a:spcBef>
              <a:buChar char="•"/>
              <a:defRPr sz="2000">
                <a:solidFill>
                  <a:schemeClr val="tx1"/>
                </a:solidFill>
                <a:latin typeface="Calibri" panose="020F0502020204030204" pitchFamily="2" charset="0"/>
                <a:ea typeface="宋体" panose="02010600030101010101" pitchFamily="2" charset="-122"/>
                <a:sym typeface="Calibri" panose="020F0502020204030204" pitchFamily="2" charset="0"/>
              </a:defRPr>
            </a:lvl3pPr>
            <a:lvl4pPr marL="16002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4pPr>
            <a:lvl5pPr marL="2057400" indent="-228600" eaLnBrk="0" hangingPunct="0">
              <a:lnSpc>
                <a:spcPct val="90000"/>
              </a:lnSpc>
              <a:spcBef>
                <a:spcPts val="500"/>
              </a:spcBef>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2" charset="0"/>
                <a:ea typeface="宋体" panose="02010600030101010101" pitchFamily="2" charset="-122"/>
                <a:sym typeface="Calibri" panose="020F0502020204030204" pitchFamily="2" charset="0"/>
              </a:defRPr>
            </a:lvl9pPr>
          </a:lstStyle>
          <a:p>
            <a:pPr defTabSz="763905" eaLnBrk="1" hangingPunct="1">
              <a:lnSpc>
                <a:spcPct val="100000"/>
              </a:lnSpc>
              <a:spcBef>
                <a:spcPct val="0"/>
              </a:spcBef>
              <a:buNone/>
            </a:pPr>
            <a:r>
              <a:rPr lang="en-US" altLang="zh-CN" sz="1425" b="1" dirty="0">
                <a:solidFill>
                  <a:srgbClr val="FF0000"/>
                </a:solidFill>
                <a:latin typeface="微软雅黑 Light" panose="020B0502040204020203" charset="-122"/>
                <a:ea typeface="微软雅黑 Light" panose="020B0502040204020203" charset="-122"/>
                <a:sym typeface="微软雅黑" panose="020B0503020204020204" charset="-122"/>
              </a:rPr>
              <a:t>3322</a:t>
            </a:r>
            <a:r>
              <a:rPr lang="zh-CN" altLang="en-US" sz="1425" b="1" dirty="0">
                <a:solidFill>
                  <a:srgbClr val="FF0000"/>
                </a:solidFill>
                <a:latin typeface="微软雅黑 Light" panose="020B0502040204020203" charset="-122"/>
                <a:ea typeface="微软雅黑 Light" panose="020B0502040204020203" charset="-122"/>
                <a:sym typeface="微软雅黑" panose="020B0503020204020204" charset="-122"/>
              </a:rPr>
              <a:t>万条   </a:t>
            </a:r>
            <a:r>
              <a:rPr lang="zh-CN" altLang="en-US" sz="1425" dirty="0">
                <a:solidFill>
                  <a:srgbClr val="FF0000"/>
                </a:solidFill>
                <a:latin typeface="微软雅黑 Light" panose="020B0502040204020203" charset="-122"/>
                <a:ea typeface="微软雅黑 Light" panose="020B0502040204020203" charset="-122"/>
                <a:sym typeface="微软雅黑" panose="020B0503020204020204" charset="-122"/>
              </a:rPr>
              <a:t>年鉴</a:t>
            </a:r>
          </a:p>
        </p:txBody>
      </p:sp>
      <p:sp>
        <p:nvSpPr>
          <p:cNvPr id="32" name="矩形 31">
            <a:extLst>
              <a:ext uri="{FF2B5EF4-FFF2-40B4-BE49-F238E27FC236}">
                <a16:creationId xmlns:a16="http://schemas.microsoft.com/office/drawing/2014/main" id="{2722C545-D940-43EE-81E9-5B0C73AA4865}"/>
              </a:ext>
            </a:extLst>
          </p:cNvPr>
          <p:cNvSpPr/>
          <p:nvPr/>
        </p:nvSpPr>
        <p:spPr>
          <a:xfrm>
            <a:off x="4059324" y="254998"/>
            <a:ext cx="4798716" cy="553998"/>
          </a:xfrm>
          <a:prstGeom prst="rect">
            <a:avLst/>
          </a:prstGeom>
          <a:solidFill>
            <a:schemeClr val="bg1"/>
          </a:solidFill>
        </p:spPr>
        <p:txBody>
          <a:bodyPr wrap="square">
            <a:spAutoFit/>
          </a:bodyPr>
          <a:lstStyle/>
          <a:p>
            <a:pPr algn="ctr"/>
            <a:r>
              <a:rPr sz="1500" b="1" dirty="0">
                <a:latin typeface="微软雅黑" panose="020B0503020204020204" pitchFamily="34" charset="-122"/>
                <a:ea typeface="微软雅黑" panose="020B0503020204020204" pitchFamily="34" charset="-122"/>
              </a:rPr>
              <a:t>超星发现支持空检，即在不输入任何检索词的情况下，点击检索，获取所有数据列表，保障了检索的全面性。</a:t>
            </a:r>
          </a:p>
        </p:txBody>
      </p:sp>
    </p:spTree>
    <p:extLst>
      <p:ext uri="{BB962C8B-B14F-4D97-AF65-F5344CB8AC3E}">
        <p14:creationId xmlns:p14="http://schemas.microsoft.com/office/powerpoint/2010/main" val="2954457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p:cBhvr>
                                        <p:cTn id="7" dur="500"/>
                                        <p:tgtEl>
                                          <p:spTgt spid="14"/>
                                        </p:tgtEl>
                                      </p:cBhvr>
                                    </p:animEffect>
                                  </p:childTnLst>
                                </p:cTn>
                              </p:par>
                            </p:childTnLst>
                          </p:cTn>
                        </p:par>
                        <p:par>
                          <p:cTn id="8" fill="hold">
                            <p:stCondLst>
                              <p:cond delay="500"/>
                            </p:stCondLst>
                            <p:childTnLst>
                              <p:par>
                                <p:cTn id="9" presetID="35" presetClass="emph" presetSubtype="0" fill="hold" grpId="1" nodeType="afterEffect">
                                  <p:stCondLst>
                                    <p:cond delay="0"/>
                                  </p:stCondLst>
                                  <p:childTnLst>
                                    <p:anim calcmode="discrete" valueType="str">
                                      <p:cBhvr>
                                        <p:cTn id="10"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11" fill="hold">
                            <p:stCondLst>
                              <p:cond delay="1500"/>
                            </p:stCondLst>
                            <p:childTnLst>
                              <p:par>
                                <p:cTn id="12" presetID="35" presetClass="emph" presetSubtype="0" fill="hold" grpId="2" nodeType="afterEffect">
                                  <p:stCondLst>
                                    <p:cond delay="0"/>
                                  </p:stCondLst>
                                  <p:childTnLst>
                                    <p:anim calcmode="discrete" valueType="str">
                                      <p:cBhvr>
                                        <p:cTn id="13"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p:cBhvr>
                                        <p:cTn id="27" dur="500"/>
                                        <p:tgtEl>
                                          <p:spTgt spid="1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p:cBhvr>
                                        <p:cTn id="30" dur="500"/>
                                        <p:tgtEl>
                                          <p:spTgt spid="1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p:cBhvr>
                                        <p:cTn id="33" dur="500"/>
                                        <p:tgtEl>
                                          <p:spTgt spid="18"/>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p:cBhvr>
                                        <p:cTn id="36" dur="500"/>
                                        <p:tgtEl>
                                          <p:spTgt spid="1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p:cBhvr>
                                        <p:cTn id="39" dur="500"/>
                                        <p:tgtEl>
                                          <p:spTgt spid="2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p:cBhvr>
                                        <p:cTn id="42" dur="500"/>
                                        <p:tgtEl>
                                          <p:spTgt spid="21"/>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p:cBhvr>
                                        <p:cTn id="45" dur="500"/>
                                        <p:tgtEl>
                                          <p:spTgt spid="22"/>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p:cBhvr>
                                        <p:cTn id="48" dur="500"/>
                                        <p:tgtEl>
                                          <p:spTgt spid="2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p:cBhvr>
                                        <p:cTn id="51" dur="500"/>
                                        <p:tgtEl>
                                          <p:spTgt spid="28"/>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p:cBhvr>
                                        <p:cTn id="54" dur="500"/>
                                        <p:tgtEl>
                                          <p:spTgt spid="27"/>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p:cBhvr>
                                        <p:cTn id="57" dur="500"/>
                                        <p:tgtEl>
                                          <p:spTgt spid="30"/>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p:cBhvr>
                                        <p:cTn id="60" dur="500"/>
                                        <p:tgtEl>
                                          <p:spTgt spid="2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p:cBhvr>
                                        <p:cTn id="63" dur="500"/>
                                        <p:tgtEl>
                                          <p:spTgt spid="31"/>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autoUpdateAnimBg="0"/>
      <p:bldP spid="14" grpId="0" bldLvl="0" animBg="1" autoUpdateAnimBg="0"/>
      <p:bldP spid="14" grpId="1" bldLvl="0" animBg="1"/>
      <p:bldP spid="14" grpId="2" bldLvl="0" animBg="1"/>
      <p:bldP spid="15" grpId="0" bldLvl="0" animBg="1" autoUpdateAnimBg="0"/>
      <p:bldP spid="16" grpId="0" bldLvl="0" animBg="1" autoUpdateAnimBg="0"/>
      <p:bldP spid="17" grpId="0" bldLvl="0" animBg="1" autoUpdateAnimBg="0"/>
      <p:bldP spid="18" grpId="0" bldLvl="0" animBg="1" autoUpdateAnimBg="0"/>
      <p:bldP spid="19" grpId="0" bldLvl="0" animBg="1" autoUpdateAnimBg="0"/>
      <p:bldP spid="21" grpId="0" bldLvl="0" animBg="1" autoUpdateAnimBg="0"/>
      <p:bldP spid="22" grpId="0" bldLvl="0" animBg="1" autoUpdateAnimBg="0"/>
      <p:bldP spid="24" grpId="0" bldLvl="0" animBg="1" autoUpdateAnimBg="0"/>
      <p:bldP spid="25" grpId="0" bldLvl="0" animBg="1" autoUpdateAnimBg="0"/>
      <p:bldP spid="26" grpId="0" bldLvl="0" animBg="1" autoUpdateAnimBg="0"/>
      <p:bldP spid="27" grpId="0" bldLvl="0" animBg="1" autoUpdateAnimBg="0"/>
      <p:bldP spid="28" grpId="0" bldLvl="0" animBg="1" autoUpdateAnimBg="0"/>
      <p:bldP spid="29" grpId="0" bldLvl="0" animBg="1" autoUpdateAnimBg="0"/>
      <p:bldP spid="30" grpId="0" bldLvl="0" animBg="1" autoUpdateAnimBg="0"/>
      <p:bldP spid="31" grpId="0" bldLvl="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0EEDDF1-1E45-4DA6-B1B3-2ACAF2EE2213}"/>
              </a:ext>
            </a:extLst>
          </p:cNvPr>
          <p:cNvGrpSpPr/>
          <p:nvPr/>
        </p:nvGrpSpPr>
        <p:grpSpPr>
          <a:xfrm>
            <a:off x="285960" y="272303"/>
            <a:ext cx="300773" cy="363071"/>
            <a:chOff x="376518" y="286871"/>
            <a:chExt cx="401030" cy="484094"/>
          </a:xfrm>
          <a:solidFill>
            <a:srgbClr val="C00000"/>
          </a:solidFill>
        </p:grpSpPr>
        <p:sp>
          <p:nvSpPr>
            <p:cNvPr id="2" name="矩形 1">
              <a:extLst>
                <a:ext uri="{FF2B5EF4-FFF2-40B4-BE49-F238E27FC236}">
                  <a16:creationId xmlns:a16="http://schemas.microsoft.com/office/drawing/2014/main" id="{41AC39B1-70CC-487E-8A0F-08810FA9F5B6}"/>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矩形 19">
              <a:extLst>
                <a:ext uri="{FF2B5EF4-FFF2-40B4-BE49-F238E27FC236}">
                  <a16:creationId xmlns:a16="http://schemas.microsoft.com/office/drawing/2014/main" id="{A491D68E-AC57-4695-8A97-10C8792921CE}"/>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grpSp>
        <p:nvGrpSpPr>
          <p:cNvPr id="46" name="组合 45">
            <a:extLst>
              <a:ext uri="{FF2B5EF4-FFF2-40B4-BE49-F238E27FC236}">
                <a16:creationId xmlns:a16="http://schemas.microsoft.com/office/drawing/2014/main" id="{7499E798-6ACF-481E-B771-1D3A11CCFB4D}"/>
              </a:ext>
            </a:extLst>
          </p:cNvPr>
          <p:cNvGrpSpPr/>
          <p:nvPr/>
        </p:nvGrpSpPr>
        <p:grpSpPr>
          <a:xfrm>
            <a:off x="8693348" y="4768172"/>
            <a:ext cx="172046" cy="127397"/>
            <a:chOff x="11723921" y="6442493"/>
            <a:chExt cx="229394" cy="169863"/>
          </a:xfrm>
        </p:grpSpPr>
        <p:cxnSp>
          <p:nvCxnSpPr>
            <p:cNvPr id="47" name="直接连接符 46">
              <a:extLst>
                <a:ext uri="{FF2B5EF4-FFF2-40B4-BE49-F238E27FC236}">
                  <a16:creationId xmlns:a16="http://schemas.microsoft.com/office/drawing/2014/main" id="{0E529379-C8BF-4B34-9B17-D9322824C2C5}"/>
                </a:ext>
              </a:extLst>
            </p:cNvPr>
            <p:cNvCxnSpPr>
              <a:cxnSpLocks/>
            </p:cNvCxnSpPr>
            <p:nvPr/>
          </p:nvCxnSpPr>
          <p:spPr>
            <a:xfrm>
              <a:off x="11838618" y="6442493"/>
              <a:ext cx="114697"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9B264EF-0B21-4225-87B0-680CC175CA0A}"/>
                </a:ext>
              </a:extLst>
            </p:cNvPr>
            <p:cNvCxnSpPr/>
            <p:nvPr/>
          </p:nvCxnSpPr>
          <p:spPr>
            <a:xfrm>
              <a:off x="11723921" y="6527425"/>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483DFBE-AB73-438A-BB93-0B86CDBA4F84}"/>
                </a:ext>
              </a:extLst>
            </p:cNvPr>
            <p:cNvCxnSpPr/>
            <p:nvPr/>
          </p:nvCxnSpPr>
          <p:spPr>
            <a:xfrm>
              <a:off x="11723921" y="6612356"/>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grpSp>
      <p:sp>
        <p:nvSpPr>
          <p:cNvPr id="63" name="圆: 空心 62">
            <a:extLst>
              <a:ext uri="{FF2B5EF4-FFF2-40B4-BE49-F238E27FC236}">
                <a16:creationId xmlns:a16="http://schemas.microsoft.com/office/drawing/2014/main" id="{FB069E5B-B74F-429F-93FB-C150DA4D3C9E}"/>
              </a:ext>
            </a:extLst>
          </p:cNvPr>
          <p:cNvSpPr/>
          <p:nvPr/>
        </p:nvSpPr>
        <p:spPr>
          <a:xfrm>
            <a:off x="-2145110" y="4072054"/>
            <a:ext cx="3126600" cy="3127175"/>
          </a:xfrm>
          <a:prstGeom prst="donut">
            <a:avLst>
              <a:gd name="adj" fmla="val 8596"/>
            </a:avLst>
          </a:prstGeom>
          <a:solidFill>
            <a:srgbClr val="F0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等线" panose="020F0502020204030204"/>
              <a:ea typeface="等线" panose="02010600030101010101" pitchFamily="2" charset="-122"/>
            </a:endParaRPr>
          </a:p>
        </p:txBody>
      </p:sp>
      <p:sp>
        <p:nvSpPr>
          <p:cNvPr id="12" name="标题 2">
            <a:extLst>
              <a:ext uri="{FF2B5EF4-FFF2-40B4-BE49-F238E27FC236}">
                <a16:creationId xmlns:a16="http://schemas.microsoft.com/office/drawing/2014/main" id="{E58CB08F-ACDB-4DAE-B3FF-C8BB24D859B6}"/>
              </a:ext>
            </a:extLst>
          </p:cNvPr>
          <p:cNvSpPr txBox="1">
            <a:spLocks/>
          </p:cNvSpPr>
          <p:nvPr/>
        </p:nvSpPr>
        <p:spPr>
          <a:xfrm>
            <a:off x="645038" y="307273"/>
            <a:ext cx="6183021" cy="644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数据对比</a:t>
            </a:r>
          </a:p>
        </p:txBody>
      </p:sp>
      <p:pic>
        <p:nvPicPr>
          <p:cNvPr id="5" name="图片 4">
            <a:extLst>
              <a:ext uri="{FF2B5EF4-FFF2-40B4-BE49-F238E27FC236}">
                <a16:creationId xmlns:a16="http://schemas.microsoft.com/office/drawing/2014/main" id="{72F9A17B-80F0-462E-BD70-CA74581B3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86" y="629305"/>
            <a:ext cx="8004429" cy="4498322"/>
          </a:xfrm>
          <a:prstGeom prst="rect">
            <a:avLst/>
          </a:prstGeom>
        </p:spPr>
      </p:pic>
      <p:sp>
        <p:nvSpPr>
          <p:cNvPr id="7" name="矩形 6">
            <a:extLst>
              <a:ext uri="{FF2B5EF4-FFF2-40B4-BE49-F238E27FC236}">
                <a16:creationId xmlns:a16="http://schemas.microsoft.com/office/drawing/2014/main" id="{D13E9366-21BA-499F-AE74-68D9FC41AC7F}"/>
              </a:ext>
            </a:extLst>
          </p:cNvPr>
          <p:cNvSpPr/>
          <p:nvPr/>
        </p:nvSpPr>
        <p:spPr>
          <a:xfrm>
            <a:off x="2062976" y="2263698"/>
            <a:ext cx="2453269" cy="28639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对话气泡: 圆角矩形 7">
            <a:extLst>
              <a:ext uri="{FF2B5EF4-FFF2-40B4-BE49-F238E27FC236}">
                <a16:creationId xmlns:a16="http://schemas.microsoft.com/office/drawing/2014/main" id="{0F259077-99E8-41C5-A25C-FDD0A82AE432}"/>
              </a:ext>
            </a:extLst>
          </p:cNvPr>
          <p:cNvSpPr/>
          <p:nvPr/>
        </p:nvSpPr>
        <p:spPr>
          <a:xfrm>
            <a:off x="4967868" y="3311912"/>
            <a:ext cx="2051825" cy="446049"/>
          </a:xfrm>
          <a:prstGeom prst="wedgeRoundRectCallout">
            <a:avLst>
              <a:gd name="adj1" fmla="val -70018"/>
              <a:gd name="adj2" fmla="val -6250"/>
              <a:gd name="adj3" fmla="val 16667"/>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3" b="1" dirty="0">
                <a:solidFill>
                  <a:srgbClr val="FF0000"/>
                </a:solidFill>
              </a:rPr>
              <a:t>数据总量：</a:t>
            </a:r>
            <a:r>
              <a:rPr lang="en-US" altLang="zh-CN" sz="1013" b="1" dirty="0">
                <a:solidFill>
                  <a:srgbClr val="FF0000"/>
                </a:solidFill>
              </a:rPr>
              <a:t>285,229,981</a:t>
            </a:r>
            <a:endParaRPr lang="zh-CN" altLang="en-US" sz="1013" b="1" dirty="0">
              <a:solidFill>
                <a:srgbClr val="FF0000"/>
              </a:solidFill>
            </a:endParaRPr>
          </a:p>
        </p:txBody>
      </p:sp>
    </p:spTree>
    <p:extLst>
      <p:ext uri="{BB962C8B-B14F-4D97-AF65-F5344CB8AC3E}">
        <p14:creationId xmlns:p14="http://schemas.microsoft.com/office/powerpoint/2010/main" val="1451594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0EEDDF1-1E45-4DA6-B1B3-2ACAF2EE2213}"/>
              </a:ext>
            </a:extLst>
          </p:cNvPr>
          <p:cNvGrpSpPr/>
          <p:nvPr/>
        </p:nvGrpSpPr>
        <p:grpSpPr>
          <a:xfrm>
            <a:off x="285960" y="272303"/>
            <a:ext cx="300773" cy="363071"/>
            <a:chOff x="376518" y="286871"/>
            <a:chExt cx="401030" cy="484094"/>
          </a:xfrm>
          <a:solidFill>
            <a:srgbClr val="C00000"/>
          </a:solidFill>
        </p:grpSpPr>
        <p:sp>
          <p:nvSpPr>
            <p:cNvPr id="2" name="矩形 1">
              <a:extLst>
                <a:ext uri="{FF2B5EF4-FFF2-40B4-BE49-F238E27FC236}">
                  <a16:creationId xmlns:a16="http://schemas.microsoft.com/office/drawing/2014/main" id="{41AC39B1-70CC-487E-8A0F-08810FA9F5B6}"/>
                </a:ext>
              </a:extLst>
            </p:cNvPr>
            <p:cNvSpPr/>
            <p:nvPr/>
          </p:nvSpPr>
          <p:spPr>
            <a:xfrm>
              <a:off x="376518" y="286871"/>
              <a:ext cx="233082"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矩形 19">
              <a:extLst>
                <a:ext uri="{FF2B5EF4-FFF2-40B4-BE49-F238E27FC236}">
                  <a16:creationId xmlns:a16="http://schemas.microsoft.com/office/drawing/2014/main" id="{A491D68E-AC57-4695-8A97-10C8792921CE}"/>
                </a:ext>
              </a:extLst>
            </p:cNvPr>
            <p:cNvSpPr/>
            <p:nvPr/>
          </p:nvSpPr>
          <p:spPr>
            <a:xfrm>
              <a:off x="687341" y="286871"/>
              <a:ext cx="90207" cy="484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等线" panose="020F0502020204030204"/>
                <a:ea typeface="等线" panose="02010600030101010101" pitchFamily="2" charset="-122"/>
              </a:endParaRPr>
            </a:p>
          </p:txBody>
        </p:sp>
      </p:grpSp>
      <p:grpSp>
        <p:nvGrpSpPr>
          <p:cNvPr id="46" name="组合 45">
            <a:extLst>
              <a:ext uri="{FF2B5EF4-FFF2-40B4-BE49-F238E27FC236}">
                <a16:creationId xmlns:a16="http://schemas.microsoft.com/office/drawing/2014/main" id="{7499E798-6ACF-481E-B771-1D3A11CCFB4D}"/>
              </a:ext>
            </a:extLst>
          </p:cNvPr>
          <p:cNvGrpSpPr/>
          <p:nvPr/>
        </p:nvGrpSpPr>
        <p:grpSpPr>
          <a:xfrm>
            <a:off x="8693348" y="4768172"/>
            <a:ext cx="172046" cy="127397"/>
            <a:chOff x="11723921" y="6442493"/>
            <a:chExt cx="229394" cy="169863"/>
          </a:xfrm>
        </p:grpSpPr>
        <p:cxnSp>
          <p:nvCxnSpPr>
            <p:cNvPr id="47" name="直接连接符 46">
              <a:extLst>
                <a:ext uri="{FF2B5EF4-FFF2-40B4-BE49-F238E27FC236}">
                  <a16:creationId xmlns:a16="http://schemas.microsoft.com/office/drawing/2014/main" id="{0E529379-C8BF-4B34-9B17-D9322824C2C5}"/>
                </a:ext>
              </a:extLst>
            </p:cNvPr>
            <p:cNvCxnSpPr>
              <a:cxnSpLocks/>
            </p:cNvCxnSpPr>
            <p:nvPr/>
          </p:nvCxnSpPr>
          <p:spPr>
            <a:xfrm>
              <a:off x="11838618" y="6442493"/>
              <a:ext cx="114697"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E9B264EF-0B21-4225-87B0-680CC175CA0A}"/>
                </a:ext>
              </a:extLst>
            </p:cNvPr>
            <p:cNvCxnSpPr/>
            <p:nvPr/>
          </p:nvCxnSpPr>
          <p:spPr>
            <a:xfrm>
              <a:off x="11723921" y="6527425"/>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483DFBE-AB73-438A-BB93-0B86CDBA4F84}"/>
                </a:ext>
              </a:extLst>
            </p:cNvPr>
            <p:cNvCxnSpPr/>
            <p:nvPr/>
          </p:nvCxnSpPr>
          <p:spPr>
            <a:xfrm>
              <a:off x="11723921" y="6612356"/>
              <a:ext cx="229394" cy="0"/>
            </a:xfrm>
            <a:prstGeom prst="line">
              <a:avLst/>
            </a:prstGeom>
            <a:ln w="12700">
              <a:solidFill>
                <a:srgbClr val="232A32"/>
              </a:solidFill>
            </a:ln>
          </p:spPr>
          <p:style>
            <a:lnRef idx="1">
              <a:schemeClr val="accent1"/>
            </a:lnRef>
            <a:fillRef idx="0">
              <a:schemeClr val="accent1"/>
            </a:fillRef>
            <a:effectRef idx="0">
              <a:schemeClr val="accent1"/>
            </a:effectRef>
            <a:fontRef idx="minor">
              <a:schemeClr val="tx1"/>
            </a:fontRef>
          </p:style>
        </p:cxnSp>
      </p:grpSp>
      <p:sp>
        <p:nvSpPr>
          <p:cNvPr id="63" name="圆: 空心 62">
            <a:extLst>
              <a:ext uri="{FF2B5EF4-FFF2-40B4-BE49-F238E27FC236}">
                <a16:creationId xmlns:a16="http://schemas.microsoft.com/office/drawing/2014/main" id="{FB069E5B-B74F-429F-93FB-C150DA4D3C9E}"/>
              </a:ext>
            </a:extLst>
          </p:cNvPr>
          <p:cNvSpPr/>
          <p:nvPr/>
        </p:nvSpPr>
        <p:spPr>
          <a:xfrm>
            <a:off x="-2145110" y="4072054"/>
            <a:ext cx="3126600" cy="3127175"/>
          </a:xfrm>
          <a:prstGeom prst="donut">
            <a:avLst>
              <a:gd name="adj" fmla="val 8596"/>
            </a:avLst>
          </a:prstGeom>
          <a:solidFill>
            <a:srgbClr val="F0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black"/>
              </a:solidFill>
              <a:latin typeface="等线" panose="020F0502020204030204"/>
              <a:ea typeface="等线" panose="02010600030101010101" pitchFamily="2" charset="-122"/>
            </a:endParaRPr>
          </a:p>
        </p:txBody>
      </p:sp>
      <p:sp>
        <p:nvSpPr>
          <p:cNvPr id="12" name="标题 2">
            <a:extLst>
              <a:ext uri="{FF2B5EF4-FFF2-40B4-BE49-F238E27FC236}">
                <a16:creationId xmlns:a16="http://schemas.microsoft.com/office/drawing/2014/main" id="{E58CB08F-ACDB-4DAE-B3FF-C8BB24D859B6}"/>
              </a:ext>
            </a:extLst>
          </p:cNvPr>
          <p:cNvSpPr txBox="1">
            <a:spLocks/>
          </p:cNvSpPr>
          <p:nvPr/>
        </p:nvSpPr>
        <p:spPr>
          <a:xfrm>
            <a:off x="645038" y="307273"/>
            <a:ext cx="6183021" cy="644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100" b="1" spc="428" dirty="0">
                <a:solidFill>
                  <a:srgbClr val="C00000"/>
                </a:solidFill>
                <a:latin typeface="方正等线" pitchFamily="65" charset="-122"/>
                <a:ea typeface="方正等线" pitchFamily="65" charset="-122"/>
              </a:rPr>
              <a:t>数据对比</a:t>
            </a:r>
          </a:p>
        </p:txBody>
      </p:sp>
      <p:pic>
        <p:nvPicPr>
          <p:cNvPr id="5" name="图片 4">
            <a:extLst>
              <a:ext uri="{FF2B5EF4-FFF2-40B4-BE49-F238E27FC236}">
                <a16:creationId xmlns:a16="http://schemas.microsoft.com/office/drawing/2014/main" id="{9F3182BE-E2D2-47CF-B6AF-8D8E738AF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038" y="697386"/>
            <a:ext cx="7919099" cy="4450369"/>
          </a:xfrm>
          <a:prstGeom prst="rect">
            <a:avLst/>
          </a:prstGeom>
        </p:spPr>
      </p:pic>
      <p:sp>
        <p:nvSpPr>
          <p:cNvPr id="6" name="矩形 5">
            <a:extLst>
              <a:ext uri="{FF2B5EF4-FFF2-40B4-BE49-F238E27FC236}">
                <a16:creationId xmlns:a16="http://schemas.microsoft.com/office/drawing/2014/main" id="{A4EA6E3A-2289-4F73-AA0B-5158722BFDD8}"/>
              </a:ext>
            </a:extLst>
          </p:cNvPr>
          <p:cNvSpPr/>
          <p:nvPr/>
        </p:nvSpPr>
        <p:spPr>
          <a:xfrm>
            <a:off x="6027235" y="3433109"/>
            <a:ext cx="1037064" cy="2356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 name="对话气泡: 圆角矩形 6">
            <a:extLst>
              <a:ext uri="{FF2B5EF4-FFF2-40B4-BE49-F238E27FC236}">
                <a16:creationId xmlns:a16="http://schemas.microsoft.com/office/drawing/2014/main" id="{CE855296-BA02-4444-B774-E97A5FB8B50C}"/>
              </a:ext>
            </a:extLst>
          </p:cNvPr>
          <p:cNvSpPr/>
          <p:nvPr/>
        </p:nvSpPr>
        <p:spPr>
          <a:xfrm>
            <a:off x="3255290" y="2603496"/>
            <a:ext cx="2051825" cy="446049"/>
          </a:xfrm>
          <a:prstGeom prst="wedgeRoundRectCallout">
            <a:avLst>
              <a:gd name="adj1" fmla="val 80797"/>
              <a:gd name="adj2" fmla="val 156250"/>
              <a:gd name="adj3" fmla="val 16667"/>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3" b="1" dirty="0">
                <a:solidFill>
                  <a:srgbClr val="FF0000"/>
                </a:solidFill>
              </a:rPr>
              <a:t>数据总量：</a:t>
            </a:r>
            <a:r>
              <a:rPr lang="en-US" altLang="zh-CN" sz="1013" b="1" dirty="0">
                <a:solidFill>
                  <a:srgbClr val="FF0000"/>
                </a:solidFill>
              </a:rPr>
              <a:t>172,323,611</a:t>
            </a:r>
            <a:endParaRPr lang="zh-CN" altLang="en-US" sz="1013" b="1" dirty="0">
              <a:solidFill>
                <a:srgbClr val="FF0000"/>
              </a:solidFill>
            </a:endParaRPr>
          </a:p>
        </p:txBody>
      </p:sp>
    </p:spTree>
    <p:extLst>
      <p:ext uri="{BB962C8B-B14F-4D97-AF65-F5344CB8AC3E}">
        <p14:creationId xmlns:p14="http://schemas.microsoft.com/office/powerpoint/2010/main" val="2242135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51223201907"/>
  <p:tag name="MH_LIBRARY" val="GRAPHIC"/>
  <p:tag name="MH_ORDER" val="Rectangle 32"/>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99"/>
  <p:tag name="KSO_WM_TAG_VERSION" val="1.0"/>
  <p:tag name="KSO_WM_SLIDE_ID" val="custom160499_25"/>
  <p:tag name="KSO_WM_SLIDE_INDEX" val="25"/>
  <p:tag name="KSO_WM_SLIDE_ITEM_CNT" val="2"/>
  <p:tag name="KSO_WM_SLIDE_LAYOUT" val="a_f_d"/>
  <p:tag name="KSO_WM_SLIDE_LAYOUT_CNT" val="1_1_1"/>
  <p:tag name="KSO_WM_SLIDE_TYPE" val="text"/>
  <p:tag name="KSO_WM_BEAUTIFY_FLAG" val="#wm#"/>
  <p:tag name="KSO_WM_SLIDE_POSITION" val="82*166"/>
  <p:tag name="KSO_WM_SLIDE_SIZE" val="795*285"/>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499"/>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99"/>
  <p:tag name="KSO_WM_TAG_VERSION" val="1.0"/>
  <p:tag name="KSO_WM_SLIDE_ID" val="custom160499_25"/>
  <p:tag name="KSO_WM_SLIDE_INDEX" val="25"/>
  <p:tag name="KSO_WM_SLIDE_ITEM_CNT" val="2"/>
  <p:tag name="KSO_WM_SLIDE_LAYOUT" val="a_f_d"/>
  <p:tag name="KSO_WM_SLIDE_LAYOUT_CNT" val="1_1_1"/>
  <p:tag name="KSO_WM_SLIDE_TYPE" val="text"/>
  <p:tag name="KSO_WM_BEAUTIFY_FLAG" val="#wm#"/>
  <p:tag name="KSO_WM_SLIDE_POSITION" val="82*166"/>
  <p:tag name="KSO_WM_SLIDE_SIZE" val="795*285"/>
</p:tagLst>
</file>

<file path=ppt/tags/tag13.xml><?xml version="1.0" encoding="utf-8"?>
<p:tagLst xmlns:a="http://schemas.openxmlformats.org/drawingml/2006/main" xmlns:r="http://schemas.openxmlformats.org/officeDocument/2006/relationships" xmlns:p="http://schemas.openxmlformats.org/presentationml/2006/main">
  <p:tag name="MH" val="20151223201907"/>
  <p:tag name="MH_LIBRARY" val="GRAPHIC"/>
  <p:tag name="MH_ORDER" val="Rectangle 32"/>
</p:tagLst>
</file>

<file path=ppt/tags/tag14.xml><?xml version="1.0" encoding="utf-8"?>
<p:tagLst xmlns:a="http://schemas.openxmlformats.org/drawingml/2006/main" xmlns:r="http://schemas.openxmlformats.org/officeDocument/2006/relationships" xmlns:p="http://schemas.openxmlformats.org/presentationml/2006/main">
  <p:tag name="MH" val="20151223201907"/>
  <p:tag name="MH_LIBRARY" val="GRAPHIC"/>
  <p:tag name="MH_ORDER" val="Diamond 7"/>
</p:tagLst>
</file>

<file path=ppt/tags/tag15.xml><?xml version="1.0" encoding="utf-8"?>
<p:tagLst xmlns:a="http://schemas.openxmlformats.org/drawingml/2006/main" xmlns:r="http://schemas.openxmlformats.org/officeDocument/2006/relationships" xmlns:p="http://schemas.openxmlformats.org/presentationml/2006/main">
  <p:tag name="MH" val="20151223201907"/>
  <p:tag name="MH_LIBRARY" val="GRAPHIC"/>
  <p:tag name="MH_ORDER" val="Diamond 8"/>
</p:tagLst>
</file>

<file path=ppt/tags/tag16.xml><?xml version="1.0" encoding="utf-8"?>
<p:tagLst xmlns:a="http://schemas.openxmlformats.org/drawingml/2006/main" xmlns:r="http://schemas.openxmlformats.org/officeDocument/2006/relationships" xmlns:p="http://schemas.openxmlformats.org/presentationml/2006/main">
  <p:tag name="MH" val="20151223201907"/>
  <p:tag name="MH_LIBRARY" val="GRAPHIC"/>
  <p:tag name="MH_ORDER" val="Diamond 2"/>
</p:tagLst>
</file>

<file path=ppt/tags/tag17.xml><?xml version="1.0" encoding="utf-8"?>
<p:tagLst xmlns:a="http://schemas.openxmlformats.org/drawingml/2006/main" xmlns:r="http://schemas.openxmlformats.org/officeDocument/2006/relationships" xmlns:p="http://schemas.openxmlformats.org/presentationml/2006/main">
  <p:tag name="MH" val="20151223201907"/>
  <p:tag name="MH_LIBRARY" val="GRAPHIC"/>
  <p:tag name="MH_ORDER" val="Diamond 3"/>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99"/>
  <p:tag name="KSO_WM_TAG_VERSION" val="1.0"/>
  <p:tag name="KSO_WM_SLIDE_ID" val="custom160499_25"/>
  <p:tag name="KSO_WM_SLIDE_INDEX" val="25"/>
  <p:tag name="KSO_WM_SLIDE_ITEM_CNT" val="2"/>
  <p:tag name="KSO_WM_SLIDE_LAYOUT" val="a_f_d"/>
  <p:tag name="KSO_WM_SLIDE_LAYOUT_CNT" val="1_1_1"/>
  <p:tag name="KSO_WM_SLIDE_TYPE" val="text"/>
  <p:tag name="KSO_WM_BEAUTIFY_FLAG" val="#wm#"/>
  <p:tag name="KSO_WM_SLIDE_POSITION" val="82*166"/>
  <p:tag name="KSO_WM_SLIDE_SIZE" val="795*285"/>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99"/>
  <p:tag name="KSO_WM_TAG_VERSION" val="1.0"/>
  <p:tag name="KSO_WM_SLIDE_ID" val="custom160499_25"/>
  <p:tag name="KSO_WM_SLIDE_INDEX" val="25"/>
  <p:tag name="KSO_WM_SLIDE_ITEM_CNT" val="2"/>
  <p:tag name="KSO_WM_SLIDE_LAYOUT" val="a_f_d"/>
  <p:tag name="KSO_WM_SLIDE_LAYOUT_CNT" val="1_1_1"/>
  <p:tag name="KSO_WM_SLIDE_TYPE" val="text"/>
  <p:tag name="KSO_WM_BEAUTIFY_FLAG" val="#wm#"/>
  <p:tag name="KSO_WM_SLIDE_POSITION" val="82*166"/>
  <p:tag name="KSO_WM_SLIDE_SIZE" val="795*285"/>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99"/>
  <p:tag name="KSO_WM_TAG_VERSION" val="1.0"/>
  <p:tag name="KSO_WM_SLIDE_ID" val="custom160499_25"/>
  <p:tag name="KSO_WM_SLIDE_INDEX" val="25"/>
  <p:tag name="KSO_WM_SLIDE_ITEM_CNT" val="2"/>
  <p:tag name="KSO_WM_SLIDE_LAYOUT" val="a_f_d"/>
  <p:tag name="KSO_WM_SLIDE_LAYOUT_CNT" val="1_1_1"/>
  <p:tag name="KSO_WM_SLIDE_TYPE" val="text"/>
  <p:tag name="KSO_WM_BEAUTIFY_FLAG" val="#wm#"/>
  <p:tag name="KSO_WM_SLIDE_POSITION" val="82*166"/>
  <p:tag name="KSO_WM_SLIDE_SIZE" val="795*285"/>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99"/>
  <p:tag name="KSO_WM_TAG_VERSION" val="1.0"/>
  <p:tag name="KSO_WM_SLIDE_ID" val="custom160499_25"/>
  <p:tag name="KSO_WM_SLIDE_INDEX" val="25"/>
  <p:tag name="KSO_WM_SLIDE_ITEM_CNT" val="2"/>
  <p:tag name="KSO_WM_SLIDE_LAYOUT" val="a_f_d"/>
  <p:tag name="KSO_WM_SLIDE_LAYOUT_CNT" val="1_1_1"/>
  <p:tag name="KSO_WM_SLIDE_TYPE" val="text"/>
  <p:tag name="KSO_WM_BEAUTIFY_FLAG" val="#wm#"/>
  <p:tag name="KSO_WM_SLIDE_POSITION" val="82*166"/>
  <p:tag name="KSO_WM_SLIDE_SIZE" val="795*285"/>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99"/>
  <p:tag name="KSO_WM_TAG_VERSION" val="1.0"/>
  <p:tag name="KSO_WM_SLIDE_ID" val="custom160499_25"/>
  <p:tag name="KSO_WM_SLIDE_INDEX" val="25"/>
  <p:tag name="KSO_WM_SLIDE_ITEM_CNT" val="2"/>
  <p:tag name="KSO_WM_SLIDE_LAYOUT" val="a_f_d"/>
  <p:tag name="KSO_WM_SLIDE_LAYOUT_CNT" val="1_1_1"/>
  <p:tag name="KSO_WM_SLIDE_TYPE" val="text"/>
  <p:tag name="KSO_WM_BEAUTIFY_FLAG" val="#wm#"/>
  <p:tag name="KSO_WM_SLIDE_POSITION" val="82*166"/>
  <p:tag name="KSO_WM_SLIDE_SIZE" val="795*285"/>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99"/>
  <p:tag name="KSO_WM_TAG_VERSION" val="1.0"/>
  <p:tag name="KSO_WM_SLIDE_ID" val="custom160499_25"/>
  <p:tag name="KSO_WM_SLIDE_INDEX" val="25"/>
  <p:tag name="KSO_WM_SLIDE_ITEM_CNT" val="2"/>
  <p:tag name="KSO_WM_SLIDE_LAYOUT" val="a_f_d"/>
  <p:tag name="KSO_WM_SLIDE_LAYOUT_CNT" val="1_1_1"/>
  <p:tag name="KSO_WM_SLIDE_TYPE" val="text"/>
  <p:tag name="KSO_WM_BEAUTIFY_FLAG" val="#wm#"/>
  <p:tag name="KSO_WM_SLIDE_POSITION" val="82*166"/>
  <p:tag name="KSO_WM_SLIDE_SIZE" val="795*285"/>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99"/>
  <p:tag name="KSO_WM_TAG_VERSION" val="1.0"/>
  <p:tag name="KSO_WM_SLIDE_ID" val="custom160499_25"/>
  <p:tag name="KSO_WM_SLIDE_INDEX" val="25"/>
  <p:tag name="KSO_WM_SLIDE_ITEM_CNT" val="2"/>
  <p:tag name="KSO_WM_SLIDE_LAYOUT" val="a_f_d"/>
  <p:tag name="KSO_WM_SLIDE_LAYOUT_CNT" val="1_1_1"/>
  <p:tag name="KSO_WM_SLIDE_TYPE" val="text"/>
  <p:tag name="KSO_WM_BEAUTIFY_FLAG" val="#wm#"/>
  <p:tag name="KSO_WM_SLIDE_POSITION" val="82*166"/>
  <p:tag name="KSO_WM_SLIDE_SIZE" val="795*285"/>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499"/>
  <p:tag name="KSO_WM_TAG_VERSION" val="1.0"/>
  <p:tag name="KSO_WM_SLIDE_ID" val="custom160499_25"/>
  <p:tag name="KSO_WM_SLIDE_INDEX" val="25"/>
  <p:tag name="KSO_WM_SLIDE_ITEM_CNT" val="2"/>
  <p:tag name="KSO_WM_SLIDE_LAYOUT" val="a_f_d"/>
  <p:tag name="KSO_WM_SLIDE_LAYOUT_CNT" val="1_1_1"/>
  <p:tag name="KSO_WM_SLIDE_TYPE" val="text"/>
  <p:tag name="KSO_WM_BEAUTIFY_FLAG" val="#wm#"/>
  <p:tag name="KSO_WM_SLIDE_POSITION" val="82*166"/>
  <p:tag name="KSO_WM_SLIDE_SIZE" val="795*285"/>
</p:tagLst>
</file>

<file path=ppt/theme/theme1.xml><?xml version="1.0" encoding="utf-8"?>
<a:theme xmlns:a="http://schemas.openxmlformats.org/drawingml/2006/main" name="第一PPT，www.1ppt.com">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1347</TotalTime>
  <Words>4767</Words>
  <Application>Microsoft Office PowerPoint</Application>
  <PresentationFormat>全屏显示(16:9)</PresentationFormat>
  <Paragraphs>360</Paragraphs>
  <Slides>58</Slides>
  <Notes>44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58</vt:i4>
      </vt:variant>
    </vt:vector>
  </HeadingPairs>
  <TitlesOfParts>
    <vt:vector size="73" baseType="lpstr">
      <vt:lpstr>等线</vt:lpstr>
      <vt:lpstr>方正等线</vt:lpstr>
      <vt:lpstr>黑体</vt:lpstr>
      <vt:lpstr>华文仿宋</vt:lpstr>
      <vt:lpstr>华文行楷</vt:lpstr>
      <vt:lpstr>楷体</vt:lpstr>
      <vt:lpstr>宋体</vt:lpstr>
      <vt:lpstr>微软雅黑</vt:lpstr>
      <vt:lpstr>微软雅黑 Light</vt:lpstr>
      <vt:lpstr>造字工房悦黑体验版细体</vt:lpstr>
      <vt:lpstr>Arial</vt:lpstr>
      <vt:lpstr>Calibri</vt:lpstr>
      <vt:lpstr>Calibri Light</vt:lpstr>
      <vt:lpstr>Wingdings</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www.1ppt.com</dc:title>
  <dc:creator>www.1ppt.com</dc:creator>
  <cp:lastModifiedBy>黄 敏锐</cp:lastModifiedBy>
  <cp:revision>427</cp:revision>
  <dcterms:created xsi:type="dcterms:W3CDTF">2016-07-24T12:07:00Z</dcterms:created>
  <dcterms:modified xsi:type="dcterms:W3CDTF">2020-11-27T02:27:56Z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2052-11.1.0.8573</vt:lpwstr>
  </property>
</Properties>
</file>